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6" r:id="rId1"/>
  </p:sldMasterIdLst>
  <p:sldIdLst>
    <p:sldId id="256" r:id="rId2"/>
    <p:sldId id="257" r:id="rId3"/>
    <p:sldId id="258" r:id="rId4"/>
    <p:sldId id="259" r:id="rId5"/>
    <p:sldId id="260" r:id="rId6"/>
    <p:sldId id="261" r:id="rId7"/>
    <p:sldId id="270" r:id="rId8"/>
    <p:sldId id="262" r:id="rId9"/>
    <p:sldId id="263" r:id="rId10"/>
    <p:sldId id="264" r:id="rId11"/>
    <p:sldId id="265" r:id="rId12"/>
    <p:sldId id="267" r:id="rId13"/>
    <p:sldId id="268" r:id="rId14"/>
    <p:sldId id="269" r:id="rId15"/>
    <p:sldId id="271"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87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7C709FC-71D6-49D1-B296-03F1E4C36212}" type="datetimeFigureOut">
              <a:rPr lang="tr-TR" smtClean="0"/>
              <a:pPr/>
              <a:t>01.10.2019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7B02D712-2D94-41AA-998F-FEDE55B9D50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7C709FC-71D6-49D1-B296-03F1E4C36212}"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B02D712-2D94-41AA-998F-FEDE55B9D50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7C709FC-71D6-49D1-B296-03F1E4C36212}"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B02D712-2D94-41AA-998F-FEDE55B9D50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7C709FC-71D6-49D1-B296-03F1E4C36212}"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B02D712-2D94-41AA-998F-FEDE55B9D50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7C709FC-71D6-49D1-B296-03F1E4C36212}"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B02D712-2D94-41AA-998F-FEDE55B9D50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7C709FC-71D6-49D1-B296-03F1E4C36212}" type="datetimeFigureOut">
              <a:rPr lang="tr-TR" smtClean="0"/>
              <a:pPr/>
              <a:t>01.10.2019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B02D712-2D94-41AA-998F-FEDE55B9D50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7C709FC-71D6-49D1-B296-03F1E4C36212}" type="datetimeFigureOut">
              <a:rPr lang="tr-TR" smtClean="0"/>
              <a:pPr/>
              <a:t>01.10.2019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B02D712-2D94-41AA-998F-FEDE55B9D50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7C709FC-71D6-49D1-B296-03F1E4C36212}" type="datetimeFigureOut">
              <a:rPr lang="tr-TR" smtClean="0"/>
              <a:pPr/>
              <a:t>01.10.2019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B02D712-2D94-41AA-998F-FEDE55B9D50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7C709FC-71D6-49D1-B296-03F1E4C36212}" type="datetimeFigureOut">
              <a:rPr lang="tr-TR" smtClean="0"/>
              <a:pPr/>
              <a:t>01.10.2019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B02D712-2D94-41AA-998F-FEDE55B9D50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7C709FC-71D6-49D1-B296-03F1E4C36212}" type="datetimeFigureOut">
              <a:rPr lang="tr-TR" smtClean="0"/>
              <a:pPr/>
              <a:t>01.10.2019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B02D712-2D94-41AA-998F-FEDE55B9D50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7C709FC-71D6-49D1-B296-03F1E4C36212}" type="datetimeFigureOut">
              <a:rPr lang="tr-TR" smtClean="0"/>
              <a:pPr/>
              <a:t>01.10.2019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7B02D712-2D94-41AA-998F-FEDE55B9D50B}"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2000"/>
            <a:lum/>
          </a:blip>
          <a:srcRect/>
          <a:stretch>
            <a:fillRect l="70000" t="60000"/>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709FC-71D6-49D1-B296-03F1E4C36212}" type="datetimeFigureOut">
              <a:rPr lang="tr-TR" smtClean="0"/>
              <a:pPr/>
              <a:t>01.10.2019</a:t>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B02D712-2D94-41AA-998F-FEDE55B9D50B}" type="slidenum">
              <a:rPr lang="tr-TR" smtClean="0"/>
              <a:pPr/>
              <a:t>‹#›</a:t>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3848" y="1888761"/>
            <a:ext cx="7749915" cy="1978701"/>
          </a:xfrm>
        </p:spPr>
        <p:txBody>
          <a:bodyPr>
            <a:normAutofit/>
          </a:bodyPr>
          <a:lstStyle/>
          <a:p>
            <a:pPr algn="ctr"/>
            <a:r>
              <a:rPr lang="tr-TR" sz="6600" dirty="0" smtClean="0">
                <a:latin typeface="Century Schoolbook" panose="02040604050505020304" pitchFamily="18" charset="0"/>
                <a:cs typeface="Times New Roman" panose="02020603050405020304" pitchFamily="18" charset="0"/>
              </a:rPr>
              <a:t>ATILGANLIK</a:t>
            </a:r>
            <a:endParaRPr lang="tr-TR" sz="6600" dirty="0">
              <a:latin typeface="Century Schoolbook" panose="02040604050505020304" pitchFamily="18" charset="0"/>
              <a:cs typeface="Times New Roman" panose="02020603050405020304" pitchFamily="18" charset="0"/>
            </a:endParaRPr>
          </a:p>
        </p:txBody>
      </p:sp>
    </p:spTree>
    <p:extLst>
      <p:ext uri="{BB962C8B-B14F-4D97-AF65-F5344CB8AC3E}">
        <p14:creationId xmlns="" xmlns:p14="http://schemas.microsoft.com/office/powerpoint/2010/main" val="1590190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7280" y="610462"/>
            <a:ext cx="10544720" cy="1280890"/>
          </a:xfrm>
        </p:spPr>
        <p:txBody>
          <a:bodyPr>
            <a:normAutofit/>
          </a:bodyPr>
          <a:lstStyle/>
          <a:p>
            <a:r>
              <a:rPr lang="tr-TR" sz="3600" dirty="0" smtClean="0">
                <a:latin typeface="Times New Roman" panose="02020603050405020304" pitchFamily="18" charset="0"/>
                <a:cs typeface="Times New Roman" panose="02020603050405020304" pitchFamily="18" charset="0"/>
              </a:rPr>
              <a:t>ATILGAN – ÇEKİNGEN – SALDIRGAN DAVRANIŞ</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950641" y="1912961"/>
            <a:ext cx="6832411" cy="3777622"/>
          </a:xfrm>
        </p:spPr>
        <p:txBody>
          <a:bodyPr>
            <a:normAutofit/>
          </a:bodyPr>
          <a:lstStyle/>
          <a:p>
            <a:pPr algn="just"/>
            <a:r>
              <a:rPr lang="tr-TR" sz="2400" dirty="0" smtClean="0">
                <a:solidFill>
                  <a:schemeClr val="tx1"/>
                </a:solidFill>
                <a:latin typeface="Times New Roman" panose="02020603050405020304" pitchFamily="18" charset="0"/>
                <a:cs typeface="Times New Roman" panose="02020603050405020304" pitchFamily="18" charset="0"/>
              </a:rPr>
              <a:t>Atılgan kişi; kişilerarası iletişim ve etkileşim kurarken sağlıklı davranır.</a:t>
            </a:r>
          </a:p>
          <a:p>
            <a:pPr marL="0" indent="0" algn="just">
              <a:buNone/>
            </a:pPr>
            <a:endParaRPr lang="tr-TR" sz="2400" dirty="0" smtClean="0">
              <a:solidFill>
                <a:schemeClr val="tx1"/>
              </a:solidFill>
              <a:latin typeface="Times New Roman" panose="02020603050405020304" pitchFamily="18" charset="0"/>
              <a:cs typeface="Times New Roman" panose="02020603050405020304" pitchFamily="18" charset="0"/>
            </a:endParaRPr>
          </a:p>
          <a:p>
            <a:pPr algn="just"/>
            <a:r>
              <a:rPr lang="tr-TR" sz="2400" dirty="0" smtClean="0">
                <a:solidFill>
                  <a:schemeClr val="tx1"/>
                </a:solidFill>
                <a:latin typeface="Times New Roman" panose="02020603050405020304" pitchFamily="18" charset="0"/>
                <a:cs typeface="Times New Roman" panose="02020603050405020304" pitchFamily="18" charset="0"/>
              </a:rPr>
              <a:t>Çekingen kişi; amaçlarına ulaşmakta güçlük çeker, öfke ve hayal kırıklığı yaşar.</a:t>
            </a:r>
          </a:p>
          <a:p>
            <a:pPr marL="0" indent="0" algn="just">
              <a:buNone/>
            </a:pPr>
            <a:endParaRPr lang="tr-TR" sz="2400" dirty="0" smtClean="0">
              <a:solidFill>
                <a:schemeClr val="tx1"/>
              </a:solidFill>
              <a:latin typeface="Times New Roman" panose="02020603050405020304" pitchFamily="18" charset="0"/>
              <a:cs typeface="Times New Roman" panose="02020603050405020304" pitchFamily="18" charset="0"/>
            </a:endParaRPr>
          </a:p>
          <a:p>
            <a:pPr algn="just"/>
            <a:r>
              <a:rPr lang="tr-TR" sz="2400" dirty="0" smtClean="0">
                <a:solidFill>
                  <a:schemeClr val="tx1"/>
                </a:solidFill>
                <a:latin typeface="Times New Roman" panose="02020603050405020304" pitchFamily="18" charset="0"/>
                <a:cs typeface="Times New Roman" panose="02020603050405020304" pitchFamily="18" charset="0"/>
              </a:rPr>
              <a:t>Saldırgan kişi; amaçlarına ulaşmak için çoğu zaman başkalarını kırma, küçük düşürme eğilimindedir.</a:t>
            </a:r>
            <a:endParaRPr lang="tr-TR" sz="2400" dirty="0">
              <a:solidFill>
                <a:schemeClr val="tx1"/>
              </a:solidFill>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43919" y="1410018"/>
            <a:ext cx="2606722" cy="1988006"/>
          </a:xfrm>
          <a:prstGeom prst="rect">
            <a:avLst/>
          </a:prstGeom>
        </p:spPr>
      </p:pic>
      <p:pic>
        <p:nvPicPr>
          <p:cNvPr id="8" name="Resim 7"/>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783052" y="1919367"/>
            <a:ext cx="2408948" cy="2133498"/>
          </a:xfrm>
          <a:prstGeom prst="rect">
            <a:avLst/>
          </a:prstGeom>
        </p:spPr>
      </p:pic>
      <p:pic>
        <p:nvPicPr>
          <p:cNvPr id="9" name="Resim 8"/>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284495" y="4197580"/>
            <a:ext cx="2725571" cy="2007651"/>
          </a:xfrm>
          <a:prstGeom prst="rect">
            <a:avLst/>
          </a:prstGeom>
        </p:spPr>
      </p:pic>
    </p:spTree>
    <p:extLst>
      <p:ext uri="{BB962C8B-B14F-4D97-AF65-F5344CB8AC3E}">
        <p14:creationId xmlns="" xmlns:p14="http://schemas.microsoft.com/office/powerpoint/2010/main" val="330706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931735"/>
          </a:xfrm>
        </p:spPr>
        <p:txBody>
          <a:bodyPr/>
          <a:lstStyle/>
          <a:p>
            <a:r>
              <a:rPr lang="tr-TR" dirty="0" smtClean="0">
                <a:solidFill>
                  <a:schemeClr val="tx1"/>
                </a:solidFill>
                <a:latin typeface="Times New Roman" panose="02020603050405020304" pitchFamily="18" charset="0"/>
                <a:cs typeface="Times New Roman" panose="02020603050405020304" pitchFamily="18" charset="0"/>
              </a:rPr>
              <a:t>ÇEKİNGEN DAVRANIŞ</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34322" y="1337481"/>
            <a:ext cx="9323882" cy="5390865"/>
          </a:xfrm>
        </p:spPr>
        <p:txBody>
          <a:bodyPr>
            <a:noAutofit/>
          </a:bodyPr>
          <a:lstStyle/>
          <a:p>
            <a:pPr algn="just"/>
            <a:r>
              <a:rPr lang="tr-TR" sz="2400" dirty="0">
                <a:solidFill>
                  <a:srgbClr val="000000"/>
                </a:solidFill>
                <a:latin typeface="Times New Roman" panose="02020603050405020304" pitchFamily="18" charset="0"/>
              </a:rPr>
              <a:t>Çekingen davranış sergileyen </a:t>
            </a:r>
            <a:r>
              <a:rPr lang="tr-TR" sz="2400" dirty="0" smtClean="0">
                <a:solidFill>
                  <a:srgbClr val="000000"/>
                </a:solidFill>
                <a:latin typeface="Times New Roman" panose="02020603050405020304" pitchFamily="18" charset="0"/>
              </a:rPr>
              <a:t>bireyler </a:t>
            </a:r>
            <a:r>
              <a:rPr lang="tr-TR" sz="2400" dirty="0">
                <a:solidFill>
                  <a:srgbClr val="000000"/>
                </a:solidFill>
                <a:latin typeface="Times New Roman" panose="02020603050405020304" pitchFamily="18" charset="0"/>
              </a:rPr>
              <a:t>iletişim kurarken yoğun heyecan, kaygı ve stres </a:t>
            </a:r>
            <a:r>
              <a:rPr lang="tr-TR" sz="2400" dirty="0" smtClean="0">
                <a:solidFill>
                  <a:srgbClr val="000000"/>
                </a:solidFill>
                <a:latin typeface="Times New Roman" panose="02020603050405020304" pitchFamily="18" charset="0"/>
              </a:rPr>
              <a:t>yaşayabilir</a:t>
            </a:r>
            <a:r>
              <a:rPr lang="tr-TR" sz="2400" dirty="0">
                <a:solidFill>
                  <a:srgbClr val="000000"/>
                </a:solidFill>
                <a:latin typeface="Times New Roman" panose="02020603050405020304" pitchFamily="18" charset="0"/>
              </a:rPr>
              <a:t>. Seçimlerini kendi özgüvenlerini ortaya koyarak gerçekleştiremez, başkalarının kendileri adına kararlar </a:t>
            </a:r>
            <a:r>
              <a:rPr lang="tr-TR" sz="2400" dirty="0" smtClean="0">
                <a:solidFill>
                  <a:srgbClr val="000000"/>
                </a:solidFill>
                <a:latin typeface="Times New Roman" panose="02020603050405020304" pitchFamily="18" charset="0"/>
              </a:rPr>
              <a:t>almalarını olumlu karşılayabilir. </a:t>
            </a:r>
            <a:r>
              <a:rPr lang="tr-TR" sz="2400" dirty="0">
                <a:solidFill>
                  <a:srgbClr val="000000"/>
                </a:solidFill>
                <a:latin typeface="Times New Roman" panose="02020603050405020304" pitchFamily="18" charset="0"/>
              </a:rPr>
              <a:t>Öfkelerini, kendi başlarına yaşayabilirlerken bazen de yansıtabildikleri birilerine </a:t>
            </a:r>
            <a:r>
              <a:rPr lang="tr-TR" sz="2400" dirty="0" smtClean="0">
                <a:solidFill>
                  <a:srgbClr val="000000"/>
                </a:solidFill>
                <a:latin typeface="Times New Roman" panose="02020603050405020304" pitchFamily="18" charset="0"/>
              </a:rPr>
              <a:t>gösterebilir. </a:t>
            </a:r>
            <a:endParaRPr lang="tr-TR" sz="2400" dirty="0">
              <a:solidFill>
                <a:srgbClr val="000000"/>
              </a:solidFill>
              <a:latin typeface="Times New Roman" panose="02020603050405020304" pitchFamily="18" charset="0"/>
            </a:endParaRPr>
          </a:p>
          <a:p>
            <a:pPr marL="0" indent="0" algn="just">
              <a:buNone/>
            </a:pPr>
            <a:r>
              <a:rPr lang="tr-TR" sz="3600" dirty="0">
                <a:solidFill>
                  <a:schemeClr val="tx1"/>
                </a:solidFill>
                <a:latin typeface="Times New Roman" panose="02020603050405020304" pitchFamily="18" charset="0"/>
                <a:cs typeface="Times New Roman" panose="02020603050405020304" pitchFamily="18" charset="0"/>
              </a:rPr>
              <a:t>SALDIRGAN DAVRANIŞ</a:t>
            </a:r>
            <a:endParaRPr lang="tr-TR" sz="3600" dirty="0" smtClean="0">
              <a:solidFill>
                <a:schemeClr val="tx1"/>
              </a:solidFill>
              <a:latin typeface="Times New Roman" panose="02020603050405020304" pitchFamily="18" charset="0"/>
            </a:endParaRPr>
          </a:p>
          <a:p>
            <a:pPr algn="just"/>
            <a:r>
              <a:rPr lang="tr-TR" sz="2400" dirty="0">
                <a:solidFill>
                  <a:srgbClr val="000000"/>
                </a:solidFill>
                <a:latin typeface="Times New Roman" panose="02020603050405020304" pitchFamily="18" charset="0"/>
              </a:rPr>
              <a:t>Saldırgan davranış sergileyen bireyler, problem çözme becerilerinde, öfke kontrolü noktasında ve hissettiklerini paylaşma noktasında uygun iletişim kalıplarını kullanmakta güçlük çekebilirler. Olaylar karşısında duygu ve düşüncelerini kontrol edemeyerek toplumsal uyum becerilerini etkili </a:t>
            </a:r>
            <a:r>
              <a:rPr lang="tr-TR" sz="2400" dirty="0" smtClean="0">
                <a:solidFill>
                  <a:srgbClr val="000000"/>
                </a:solidFill>
                <a:latin typeface="Times New Roman" panose="02020603050405020304" pitchFamily="18" charset="0"/>
              </a:rPr>
              <a:t>kullanamayabilirler.</a:t>
            </a:r>
            <a:endParaRPr lang="tr-TR" sz="2400" dirty="0"/>
          </a:p>
          <a:p>
            <a:pPr algn="just"/>
            <a:endParaRPr lang="tr-TR" sz="2400" dirty="0">
              <a:solidFill>
                <a:srgbClr val="000000"/>
              </a:solidFill>
              <a:latin typeface="Times New Roman" panose="02020603050405020304" pitchFamily="18" charset="0"/>
            </a:endParaRPr>
          </a:p>
        </p:txBody>
      </p:sp>
    </p:spTree>
    <p:extLst>
      <p:ext uri="{BB962C8B-B14F-4D97-AF65-F5344CB8AC3E}">
        <p14:creationId xmlns="" xmlns:p14="http://schemas.microsoft.com/office/powerpoint/2010/main" val="3429603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tx1"/>
                </a:solidFill>
                <a:latin typeface="Times New Roman" panose="02020603050405020304" pitchFamily="18" charset="0"/>
                <a:cs typeface="Times New Roman" panose="02020603050405020304" pitchFamily="18" charset="0"/>
              </a:rPr>
              <a:t>ATILGANLIK GELİŞTİRME SÜRECİ</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469036" y="1610436"/>
            <a:ext cx="8859187" cy="5131558"/>
          </a:xfrm>
        </p:spPr>
        <p:txBody>
          <a:bodyPr>
            <a:noAutofit/>
          </a:bodyPr>
          <a:lstStyle/>
          <a:p>
            <a:pPr marL="0" indent="0">
              <a:buNone/>
            </a:pPr>
            <a:r>
              <a:rPr lang="tr-TR" sz="2400" b="1" dirty="0" smtClean="0">
                <a:solidFill>
                  <a:schemeClr val="tx1"/>
                </a:solidFill>
                <a:latin typeface="Times New Roman" panose="02020603050405020304" pitchFamily="18" charset="0"/>
                <a:cs typeface="Times New Roman" panose="02020603050405020304" pitchFamily="18" charset="0"/>
              </a:rPr>
              <a:t>1. </a:t>
            </a:r>
            <a:r>
              <a:rPr lang="tr-TR" sz="2400" dirty="0" smtClean="0">
                <a:solidFill>
                  <a:schemeClr val="tx1"/>
                </a:solidFill>
                <a:latin typeface="Times New Roman" panose="02020603050405020304" pitchFamily="18" charset="0"/>
                <a:cs typeface="Times New Roman" panose="02020603050405020304" pitchFamily="18" charset="0"/>
              </a:rPr>
              <a:t>Kendi </a:t>
            </a:r>
            <a:r>
              <a:rPr lang="tr-TR" sz="2400" dirty="0">
                <a:solidFill>
                  <a:schemeClr val="tx1"/>
                </a:solidFill>
                <a:latin typeface="Times New Roman" panose="02020603050405020304" pitchFamily="18" charset="0"/>
                <a:cs typeface="Times New Roman" panose="02020603050405020304" pitchFamily="18" charset="0"/>
              </a:rPr>
              <a:t>davranışlarınızı </a:t>
            </a:r>
            <a:r>
              <a:rPr lang="tr-TR" sz="2400" dirty="0" smtClean="0">
                <a:solidFill>
                  <a:schemeClr val="tx1"/>
                </a:solidFill>
                <a:latin typeface="Times New Roman" panose="02020603050405020304" pitchFamily="18" charset="0"/>
                <a:cs typeface="Times New Roman" panose="02020603050405020304" pitchFamily="18" charset="0"/>
              </a:rPr>
              <a:t>gözleyin. </a:t>
            </a:r>
            <a:r>
              <a:rPr lang="tr-TR" sz="2400" dirty="0">
                <a:solidFill>
                  <a:schemeClr val="tx1"/>
                </a:solidFill>
                <a:latin typeface="Times New Roman" panose="02020603050405020304" pitchFamily="18" charset="0"/>
                <a:cs typeface="Times New Roman" panose="02020603050405020304" pitchFamily="18" charset="0"/>
              </a:rPr>
              <a:t>(Kendinizi yeterince ifade ediyor musunuz?)</a:t>
            </a:r>
          </a:p>
          <a:p>
            <a:pPr marL="0" indent="0">
              <a:buNone/>
            </a:pPr>
            <a:r>
              <a:rPr lang="tr-TR" sz="2400" b="1" dirty="0">
                <a:solidFill>
                  <a:schemeClr val="tx1"/>
                </a:solidFill>
                <a:latin typeface="Times New Roman" panose="02020603050405020304" pitchFamily="18" charset="0"/>
                <a:cs typeface="Times New Roman" panose="02020603050405020304" pitchFamily="18" charset="0"/>
              </a:rPr>
              <a:t>2. </a:t>
            </a:r>
            <a:r>
              <a:rPr lang="tr-TR" sz="2400" dirty="0">
                <a:solidFill>
                  <a:schemeClr val="tx1"/>
                </a:solidFill>
                <a:latin typeface="Times New Roman" panose="02020603050405020304" pitchFamily="18" charset="0"/>
                <a:cs typeface="Times New Roman" panose="02020603050405020304" pitchFamily="18" charset="0"/>
              </a:rPr>
              <a:t>Atılganlığınızı izleyin. (Her gün atılganca davrandığınız durumlar, </a:t>
            </a:r>
            <a:r>
              <a:rPr lang="tr-TR" sz="2400" dirty="0" smtClean="0">
                <a:solidFill>
                  <a:schemeClr val="tx1"/>
                </a:solidFill>
                <a:latin typeface="Times New Roman" panose="02020603050405020304" pitchFamily="18" charset="0"/>
                <a:cs typeface="Times New Roman" panose="02020603050405020304" pitchFamily="18" charset="0"/>
              </a:rPr>
              <a:t>kaçtığınız durumlar)</a:t>
            </a:r>
          </a:p>
          <a:p>
            <a:pPr marL="0" indent="0">
              <a:buNone/>
            </a:pPr>
            <a:r>
              <a:rPr lang="tr-TR" sz="2400" b="1" dirty="0">
                <a:solidFill>
                  <a:schemeClr val="tx1"/>
                </a:solidFill>
                <a:latin typeface="Times New Roman" panose="02020603050405020304" pitchFamily="18" charset="0"/>
                <a:cs typeface="Times New Roman" panose="02020603050405020304" pitchFamily="18" charset="0"/>
              </a:rPr>
              <a:t>3</a:t>
            </a:r>
            <a:r>
              <a:rPr lang="tr-TR" sz="2400" b="1" dirty="0" smtClean="0">
                <a:solidFill>
                  <a:schemeClr val="tx1"/>
                </a:solidFill>
                <a:latin typeface="Times New Roman" panose="02020603050405020304" pitchFamily="18" charset="0"/>
                <a:cs typeface="Times New Roman" panose="02020603050405020304" pitchFamily="18" charset="0"/>
              </a:rPr>
              <a:t>. </a:t>
            </a:r>
            <a:r>
              <a:rPr lang="tr-TR" sz="2400" dirty="0">
                <a:solidFill>
                  <a:schemeClr val="tx1"/>
                </a:solidFill>
                <a:latin typeface="Times New Roman" panose="02020603050405020304" pitchFamily="18" charset="0"/>
                <a:cs typeface="Times New Roman" panose="02020603050405020304" pitchFamily="18" charset="0"/>
              </a:rPr>
              <a:t>Kendinize gerçekçi amaçlar belirleyin. (Daha etkin olmak istediğiniz durum </a:t>
            </a:r>
            <a:r>
              <a:rPr lang="tr-TR" sz="2400" dirty="0" smtClean="0">
                <a:solidFill>
                  <a:schemeClr val="tx1"/>
                </a:solidFill>
                <a:latin typeface="Times New Roman" panose="02020603050405020304" pitchFamily="18" charset="0"/>
                <a:cs typeface="Times New Roman" panose="02020603050405020304" pitchFamily="18" charset="0"/>
              </a:rPr>
              <a:t>ve ilişkiler</a:t>
            </a:r>
            <a:r>
              <a:rPr lang="tr-TR" sz="2400" dirty="0">
                <a:solidFill>
                  <a:schemeClr val="tx1"/>
                </a:solidFill>
                <a:latin typeface="Times New Roman" panose="02020603050405020304" pitchFamily="18" charset="0"/>
                <a:cs typeface="Times New Roman" panose="02020603050405020304" pitchFamily="18" charset="0"/>
              </a:rPr>
              <a:t>)</a:t>
            </a:r>
          </a:p>
          <a:p>
            <a:pPr marL="0" indent="0">
              <a:buNone/>
            </a:pPr>
            <a:r>
              <a:rPr lang="tr-TR" sz="2400" b="1" dirty="0">
                <a:solidFill>
                  <a:schemeClr val="tx1"/>
                </a:solidFill>
                <a:latin typeface="Times New Roman" panose="02020603050405020304" pitchFamily="18" charset="0"/>
                <a:cs typeface="Times New Roman" panose="02020603050405020304" pitchFamily="18" charset="0"/>
              </a:rPr>
              <a:t>4. </a:t>
            </a:r>
            <a:r>
              <a:rPr lang="tr-TR" sz="2400" dirty="0">
                <a:solidFill>
                  <a:schemeClr val="tx1"/>
                </a:solidFill>
                <a:latin typeface="Times New Roman" panose="02020603050405020304" pitchFamily="18" charset="0"/>
                <a:cs typeface="Times New Roman" panose="02020603050405020304" pitchFamily="18" charset="0"/>
              </a:rPr>
              <a:t>Belli bir durum üstünde </a:t>
            </a:r>
            <a:r>
              <a:rPr lang="tr-TR" sz="2400" dirty="0" smtClean="0">
                <a:solidFill>
                  <a:schemeClr val="tx1"/>
                </a:solidFill>
                <a:latin typeface="Times New Roman" panose="02020603050405020304" pitchFamily="18" charset="0"/>
                <a:cs typeface="Times New Roman" panose="02020603050405020304" pitchFamily="18" charset="0"/>
              </a:rPr>
              <a:t>yoğunlaşın. </a:t>
            </a:r>
            <a:r>
              <a:rPr lang="tr-TR" sz="2400" dirty="0">
                <a:solidFill>
                  <a:schemeClr val="tx1"/>
                </a:solidFill>
                <a:latin typeface="Times New Roman" panose="02020603050405020304" pitchFamily="18" charset="0"/>
                <a:cs typeface="Times New Roman" panose="02020603050405020304" pitchFamily="18" charset="0"/>
              </a:rPr>
              <a:t>(Gözlerinizi kapatarak</a:t>
            </a:r>
            <a:r>
              <a:rPr lang="tr-TR" sz="2400" dirty="0" smtClean="0">
                <a:solidFill>
                  <a:schemeClr val="tx1"/>
                </a:solidFill>
                <a:latin typeface="Times New Roman" panose="02020603050405020304" pitchFamily="18" charset="0"/>
                <a:cs typeface="Times New Roman" panose="02020603050405020304" pitchFamily="18" charset="0"/>
              </a:rPr>
              <a:t>, belli </a:t>
            </a:r>
            <a:r>
              <a:rPr lang="tr-TR" sz="2400" dirty="0">
                <a:solidFill>
                  <a:schemeClr val="tx1"/>
                </a:solidFill>
                <a:latin typeface="Times New Roman" panose="02020603050405020304" pitchFamily="18" charset="0"/>
                <a:cs typeface="Times New Roman" panose="02020603050405020304" pitchFamily="18" charset="0"/>
              </a:rPr>
              <a:t>bir durumla nasıl </a:t>
            </a:r>
            <a:r>
              <a:rPr lang="tr-TR" sz="2400" dirty="0" smtClean="0">
                <a:solidFill>
                  <a:schemeClr val="tx1"/>
                </a:solidFill>
                <a:latin typeface="Times New Roman" panose="02020603050405020304" pitchFamily="18" charset="0"/>
                <a:cs typeface="Times New Roman" panose="02020603050405020304" pitchFamily="18" charset="0"/>
              </a:rPr>
              <a:t>başa çıktığınızı </a:t>
            </a:r>
            <a:r>
              <a:rPr lang="tr-TR" sz="2400" dirty="0">
                <a:solidFill>
                  <a:schemeClr val="tx1"/>
                </a:solidFill>
                <a:latin typeface="Times New Roman" panose="02020603050405020304" pitchFamily="18" charset="0"/>
                <a:cs typeface="Times New Roman" panose="02020603050405020304" pitchFamily="18" charset="0"/>
              </a:rPr>
              <a:t>hayal edin)</a:t>
            </a:r>
          </a:p>
          <a:p>
            <a:pPr marL="0" indent="0">
              <a:buNone/>
            </a:pPr>
            <a:r>
              <a:rPr lang="tr-TR" sz="2400" b="1" dirty="0">
                <a:solidFill>
                  <a:schemeClr val="tx1"/>
                </a:solidFill>
                <a:latin typeface="Times New Roman" panose="02020603050405020304" pitchFamily="18" charset="0"/>
                <a:cs typeface="Times New Roman" panose="02020603050405020304" pitchFamily="18" charset="0"/>
              </a:rPr>
              <a:t>5. </a:t>
            </a:r>
            <a:r>
              <a:rPr lang="tr-TR" sz="2400" dirty="0">
                <a:solidFill>
                  <a:schemeClr val="tx1"/>
                </a:solidFill>
                <a:latin typeface="Times New Roman" panose="02020603050405020304" pitchFamily="18" charset="0"/>
                <a:cs typeface="Times New Roman" panose="02020603050405020304" pitchFamily="18" charset="0"/>
              </a:rPr>
              <a:t>Tepkilerinizi gözden geçirin. (Atılganlık öğelerinden yararlanın ve güçlü </a:t>
            </a:r>
            <a:r>
              <a:rPr lang="tr-TR" sz="2400" dirty="0" smtClean="0">
                <a:solidFill>
                  <a:schemeClr val="tx1"/>
                </a:solidFill>
                <a:latin typeface="Times New Roman" panose="02020603050405020304" pitchFamily="18" charset="0"/>
                <a:cs typeface="Times New Roman" panose="02020603050405020304" pitchFamily="18" charset="0"/>
              </a:rPr>
              <a:t>yanlarınızı not </a:t>
            </a:r>
            <a:r>
              <a:rPr lang="tr-TR" sz="2400" dirty="0">
                <a:solidFill>
                  <a:schemeClr val="tx1"/>
                </a:solidFill>
                <a:latin typeface="Times New Roman" panose="02020603050405020304" pitchFamily="18" charset="0"/>
                <a:cs typeface="Times New Roman" panose="02020603050405020304" pitchFamily="18" charset="0"/>
              </a:rPr>
              <a:t>edin</a:t>
            </a:r>
            <a:r>
              <a:rPr lang="tr-TR" sz="24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tr-TR" sz="2400" b="1" dirty="0">
                <a:solidFill>
                  <a:schemeClr val="tx1"/>
                </a:solidFill>
                <a:latin typeface="Times New Roman" panose="02020603050405020304" pitchFamily="18" charset="0"/>
                <a:cs typeface="Times New Roman" panose="02020603050405020304" pitchFamily="18" charset="0"/>
              </a:rPr>
              <a:t>6. </a:t>
            </a:r>
            <a:r>
              <a:rPr lang="tr-TR" sz="2400" dirty="0">
                <a:solidFill>
                  <a:schemeClr val="tx1"/>
                </a:solidFill>
                <a:latin typeface="Times New Roman" panose="02020603050405020304" pitchFamily="18" charset="0"/>
                <a:cs typeface="Times New Roman" panose="02020603050405020304" pitchFamily="18" charset="0"/>
              </a:rPr>
              <a:t>Etkin bir modeli gözleyin. (Aynı durumla iyi başa çıkabilen birini seyredin)</a:t>
            </a:r>
          </a:p>
          <a:p>
            <a:pPr marL="0" indent="0">
              <a:buNone/>
            </a:pPr>
            <a:endParaRPr lang="tr-T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46220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tx1"/>
                </a:solidFill>
                <a:latin typeface="Times New Roman" panose="02020603050405020304" pitchFamily="18" charset="0"/>
                <a:cs typeface="Times New Roman" panose="02020603050405020304" pitchFamily="18" charset="0"/>
              </a:rPr>
              <a:t>ATILGANLIK GELİŞTİRME SÜRECİ</a:t>
            </a:r>
            <a:endParaRPr lang="tr-TR" dirty="0"/>
          </a:p>
        </p:txBody>
      </p:sp>
      <p:sp>
        <p:nvSpPr>
          <p:cNvPr id="3" name="İçerik Yer Tutucusu 2"/>
          <p:cNvSpPr>
            <a:spLocks noGrp="1"/>
          </p:cNvSpPr>
          <p:nvPr>
            <p:ph idx="1"/>
          </p:nvPr>
        </p:nvSpPr>
        <p:spPr>
          <a:xfrm>
            <a:off x="2589211" y="1801504"/>
            <a:ext cx="9038681" cy="4109718"/>
          </a:xfrm>
        </p:spPr>
        <p:txBody>
          <a:bodyPr>
            <a:noAutofit/>
          </a:bodyPr>
          <a:lstStyle/>
          <a:p>
            <a:pPr marL="0" indent="0">
              <a:buNone/>
            </a:pPr>
            <a:r>
              <a:rPr lang="tr-TR" sz="2400" b="1" dirty="0" smtClean="0">
                <a:solidFill>
                  <a:schemeClr val="tx1"/>
                </a:solidFill>
                <a:latin typeface="Times New Roman" panose="02020603050405020304" pitchFamily="18" charset="0"/>
                <a:cs typeface="Times New Roman" panose="02020603050405020304" pitchFamily="18" charset="0"/>
              </a:rPr>
              <a:t>7. </a:t>
            </a:r>
            <a:r>
              <a:rPr lang="tr-TR" sz="2400" dirty="0" smtClean="0">
                <a:solidFill>
                  <a:schemeClr val="tx1"/>
                </a:solidFill>
                <a:latin typeface="Times New Roman" panose="02020603050405020304" pitchFamily="18" charset="0"/>
                <a:cs typeface="Times New Roman" panose="02020603050405020304" pitchFamily="18" charset="0"/>
              </a:rPr>
              <a:t>Alternatif tepkiler düşünün. (Başka nasıl hareket edebilirim? Daha kesin, daha az kırıcı?)</a:t>
            </a:r>
          </a:p>
          <a:p>
            <a:pPr marL="0" indent="0">
              <a:buNone/>
            </a:pPr>
            <a:r>
              <a:rPr lang="tr-TR" sz="2400" b="1" dirty="0" smtClean="0">
                <a:solidFill>
                  <a:schemeClr val="tx1"/>
                </a:solidFill>
                <a:latin typeface="Times New Roman" panose="02020603050405020304" pitchFamily="18" charset="0"/>
                <a:cs typeface="Times New Roman" panose="02020603050405020304" pitchFamily="18" charset="0"/>
              </a:rPr>
              <a:t>8. </a:t>
            </a:r>
            <a:r>
              <a:rPr lang="tr-TR" sz="2400" dirty="0" smtClean="0">
                <a:solidFill>
                  <a:schemeClr val="tx1"/>
                </a:solidFill>
                <a:latin typeface="Times New Roman" panose="02020603050405020304" pitchFamily="18" charset="0"/>
                <a:cs typeface="Times New Roman" panose="02020603050405020304" pitchFamily="18" charset="0"/>
              </a:rPr>
              <a:t>Kendinizi durumun içinde hayal edin. (Gözlerinizi kapatın ve örnek durumla etkin bir şekilde başa çıkmaya çalıştığınızı düşünün)</a:t>
            </a:r>
          </a:p>
          <a:p>
            <a:pPr marL="0" indent="0">
              <a:buNone/>
            </a:pPr>
            <a:r>
              <a:rPr lang="tr-TR" sz="2400" b="1" dirty="0" smtClean="0">
                <a:solidFill>
                  <a:schemeClr val="tx1"/>
                </a:solidFill>
                <a:latin typeface="Times New Roman" panose="02020603050405020304" pitchFamily="18" charset="0"/>
                <a:cs typeface="Times New Roman" panose="02020603050405020304" pitchFamily="18" charset="0"/>
              </a:rPr>
              <a:t>9. </a:t>
            </a:r>
            <a:r>
              <a:rPr lang="tr-TR" sz="2400" dirty="0" smtClean="0">
                <a:solidFill>
                  <a:schemeClr val="tx1"/>
                </a:solidFill>
                <a:latin typeface="Times New Roman" panose="02020603050405020304" pitchFamily="18" charset="0"/>
                <a:cs typeface="Times New Roman" panose="02020603050405020304" pitchFamily="18" charset="0"/>
              </a:rPr>
              <a:t>Olumlu düşünme egzersizi yapın. (Kendinizle ilgili birkaç olumlu yargı sıralayın)</a:t>
            </a:r>
          </a:p>
          <a:p>
            <a:pPr marL="0" indent="0">
              <a:buNone/>
            </a:pPr>
            <a:r>
              <a:rPr lang="tr-TR" sz="2400" b="1" dirty="0" smtClean="0">
                <a:solidFill>
                  <a:schemeClr val="tx1"/>
                </a:solidFill>
                <a:latin typeface="Times New Roman" panose="02020603050405020304" pitchFamily="18" charset="0"/>
                <a:cs typeface="Times New Roman" panose="02020603050405020304" pitchFamily="18" charset="0"/>
              </a:rPr>
              <a:t>10. </a:t>
            </a:r>
            <a:r>
              <a:rPr lang="tr-TR" sz="2400" dirty="0" smtClean="0">
                <a:solidFill>
                  <a:schemeClr val="tx1"/>
                </a:solidFill>
                <a:latin typeface="Times New Roman" panose="02020603050405020304" pitchFamily="18" charset="0"/>
                <a:cs typeface="Times New Roman" panose="02020603050405020304" pitchFamily="18" charset="0"/>
              </a:rPr>
              <a:t>İhtiyaç duyarsanız yardım isteyin. (Uzman yardımı)</a:t>
            </a:r>
          </a:p>
          <a:p>
            <a:pPr marL="0" indent="0">
              <a:buNone/>
            </a:pPr>
            <a:r>
              <a:rPr lang="tr-TR" sz="2400" b="1" dirty="0" smtClean="0">
                <a:solidFill>
                  <a:schemeClr val="tx1"/>
                </a:solidFill>
                <a:latin typeface="Times New Roman" panose="02020603050405020304" pitchFamily="18" charset="0"/>
                <a:cs typeface="Times New Roman" panose="02020603050405020304" pitchFamily="18" charset="0"/>
              </a:rPr>
              <a:t>11. </a:t>
            </a:r>
            <a:r>
              <a:rPr lang="tr-TR" sz="2400" dirty="0" smtClean="0">
                <a:solidFill>
                  <a:schemeClr val="tx1"/>
                </a:solidFill>
                <a:latin typeface="Times New Roman" panose="02020603050405020304" pitchFamily="18" charset="0"/>
                <a:cs typeface="Times New Roman" panose="02020603050405020304" pitchFamily="18" charset="0"/>
              </a:rPr>
              <a:t>Deneyin. (Örnek durumla başa çıkabilmek için yeni yollar deneyin)</a:t>
            </a:r>
          </a:p>
          <a:p>
            <a:pPr marL="0" indent="0">
              <a:buNone/>
            </a:pPr>
            <a:r>
              <a:rPr lang="tr-TR" sz="2400" b="1" dirty="0" smtClean="0">
                <a:solidFill>
                  <a:schemeClr val="tx1"/>
                </a:solidFill>
                <a:latin typeface="Times New Roman" panose="02020603050405020304" pitchFamily="18" charset="0"/>
                <a:cs typeface="Times New Roman" panose="02020603050405020304" pitchFamily="18" charset="0"/>
              </a:rPr>
              <a:t>12. </a:t>
            </a:r>
            <a:r>
              <a:rPr lang="tr-TR" sz="2400" dirty="0" smtClean="0">
                <a:solidFill>
                  <a:schemeClr val="tx1"/>
                </a:solidFill>
                <a:latin typeface="Times New Roman" panose="02020603050405020304" pitchFamily="18" charset="0"/>
                <a:cs typeface="Times New Roman" panose="02020603050405020304" pitchFamily="18" charset="0"/>
              </a:rPr>
              <a:t>Kendinize yönelik eleştiri, değerlendirme isteyin. (Davranışlarınızın olumlu yanlarını vurgulayın)</a:t>
            </a:r>
          </a:p>
        </p:txBody>
      </p:sp>
    </p:spTree>
    <p:extLst>
      <p:ext uri="{BB962C8B-B14F-4D97-AF65-F5344CB8AC3E}">
        <p14:creationId xmlns="" xmlns:p14="http://schemas.microsoft.com/office/powerpoint/2010/main" val="1426101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tx1"/>
                </a:solidFill>
                <a:latin typeface="Times New Roman" panose="02020603050405020304" pitchFamily="18" charset="0"/>
                <a:cs typeface="Times New Roman" panose="02020603050405020304" pitchFamily="18" charset="0"/>
              </a:rPr>
              <a:t>ATILGANLIK GELİŞTİRME SÜRECİ</a:t>
            </a:r>
            <a:endParaRPr lang="tr-TR" dirty="0"/>
          </a:p>
        </p:txBody>
      </p:sp>
      <p:sp>
        <p:nvSpPr>
          <p:cNvPr id="3" name="İçerik Yer Tutucusu 2"/>
          <p:cNvSpPr>
            <a:spLocks noGrp="1"/>
          </p:cNvSpPr>
          <p:nvPr>
            <p:ph idx="1"/>
          </p:nvPr>
        </p:nvSpPr>
        <p:spPr>
          <a:xfrm>
            <a:off x="2589212" y="1651379"/>
            <a:ext cx="8915400" cy="4259843"/>
          </a:xfrm>
        </p:spPr>
        <p:txBody>
          <a:bodyPr>
            <a:noAutofit/>
          </a:bodyPr>
          <a:lstStyle/>
          <a:p>
            <a:pPr marL="0" lvl="0" indent="0">
              <a:buClr>
                <a:srgbClr val="A53010"/>
              </a:buClr>
              <a:buNone/>
            </a:pPr>
            <a:r>
              <a:rPr lang="tr-TR" sz="2400" b="1" dirty="0" smtClean="0">
                <a:solidFill>
                  <a:prstClr val="black"/>
                </a:solidFill>
                <a:latin typeface="Times New Roman" panose="02020603050405020304" pitchFamily="18" charset="0"/>
                <a:cs typeface="Times New Roman" panose="02020603050405020304" pitchFamily="18" charset="0"/>
              </a:rPr>
              <a:t>13. </a:t>
            </a:r>
            <a:r>
              <a:rPr lang="tr-TR" sz="2400" dirty="0" smtClean="0">
                <a:solidFill>
                  <a:prstClr val="black"/>
                </a:solidFill>
                <a:latin typeface="Times New Roman" panose="02020603050405020304" pitchFamily="18" charset="0"/>
                <a:cs typeface="Times New Roman" panose="02020603050405020304" pitchFamily="18" charset="0"/>
              </a:rPr>
              <a:t>Davranışlarınızı </a:t>
            </a:r>
            <a:r>
              <a:rPr lang="tr-TR" sz="2400" dirty="0">
                <a:solidFill>
                  <a:prstClr val="black"/>
                </a:solidFill>
                <a:latin typeface="Times New Roman" panose="02020603050405020304" pitchFamily="18" charset="0"/>
                <a:cs typeface="Times New Roman" panose="02020603050405020304" pitchFamily="18" charset="0"/>
              </a:rPr>
              <a:t>şekillendirin. (Amacınızdan emin olmak için </a:t>
            </a:r>
            <a:r>
              <a:rPr lang="tr-TR" sz="2400" dirty="0" smtClean="0">
                <a:solidFill>
                  <a:prstClr val="black"/>
                </a:solidFill>
                <a:latin typeface="Times New Roman" panose="02020603050405020304" pitchFamily="18" charset="0"/>
                <a:cs typeface="Times New Roman" panose="02020603050405020304" pitchFamily="18" charset="0"/>
              </a:rPr>
              <a:t>davranışlarınızı şekillendirin)</a:t>
            </a:r>
          </a:p>
          <a:p>
            <a:pPr marL="0" lvl="0" indent="0">
              <a:buClr>
                <a:srgbClr val="A53010"/>
              </a:buClr>
              <a:buNone/>
            </a:pPr>
            <a:r>
              <a:rPr lang="tr-TR" sz="2400" b="1" dirty="0" smtClean="0">
                <a:solidFill>
                  <a:prstClr val="black"/>
                </a:solidFill>
                <a:latin typeface="Times New Roman" panose="02020603050405020304" pitchFamily="18" charset="0"/>
                <a:cs typeface="Times New Roman" panose="02020603050405020304" pitchFamily="18" charset="0"/>
              </a:rPr>
              <a:t>14</a:t>
            </a:r>
            <a:r>
              <a:rPr lang="tr-TR" sz="2400" b="1" dirty="0">
                <a:solidFill>
                  <a:prstClr val="black"/>
                </a:solidFill>
                <a:latin typeface="Times New Roman" panose="02020603050405020304" pitchFamily="18" charset="0"/>
                <a:cs typeface="Times New Roman" panose="02020603050405020304" pitchFamily="18" charset="0"/>
              </a:rPr>
              <a:t>. </a:t>
            </a:r>
            <a:r>
              <a:rPr lang="tr-TR" sz="2400" dirty="0">
                <a:solidFill>
                  <a:prstClr val="black"/>
                </a:solidFill>
                <a:latin typeface="Times New Roman" panose="02020603050405020304" pitchFamily="18" charset="0"/>
                <a:cs typeface="Times New Roman" panose="02020603050405020304" pitchFamily="18" charset="0"/>
              </a:rPr>
              <a:t>Kendinize bir “gerçek dünya” sınavı verin. (Gerçek bir deneme yapın)</a:t>
            </a:r>
          </a:p>
          <a:p>
            <a:pPr marL="0" lvl="0" indent="0">
              <a:buClr>
                <a:srgbClr val="A53010"/>
              </a:buClr>
              <a:buNone/>
            </a:pPr>
            <a:r>
              <a:rPr lang="tr-TR" sz="2400" b="1" dirty="0">
                <a:solidFill>
                  <a:prstClr val="black"/>
                </a:solidFill>
                <a:latin typeface="Times New Roman" panose="02020603050405020304" pitchFamily="18" charset="0"/>
                <a:cs typeface="Times New Roman" panose="02020603050405020304" pitchFamily="18" charset="0"/>
              </a:rPr>
              <a:t>15. </a:t>
            </a:r>
            <a:r>
              <a:rPr lang="tr-TR" sz="2400" dirty="0">
                <a:solidFill>
                  <a:prstClr val="black"/>
                </a:solidFill>
                <a:latin typeface="Times New Roman" panose="02020603050405020304" pitchFamily="18" charset="0"/>
                <a:cs typeface="Times New Roman" panose="02020603050405020304" pitchFamily="18" charset="0"/>
              </a:rPr>
              <a:t>Sınavı </a:t>
            </a:r>
            <a:r>
              <a:rPr lang="tr-TR" sz="2400" dirty="0" smtClean="0">
                <a:solidFill>
                  <a:prstClr val="black"/>
                </a:solidFill>
                <a:latin typeface="Times New Roman" panose="02020603050405020304" pitchFamily="18" charset="0"/>
                <a:cs typeface="Times New Roman" panose="02020603050405020304" pitchFamily="18" charset="0"/>
              </a:rPr>
              <a:t>değerlendirin.</a:t>
            </a:r>
            <a:endParaRPr lang="tr-TR" sz="2400" dirty="0">
              <a:solidFill>
                <a:prstClr val="black"/>
              </a:solidFill>
              <a:latin typeface="Times New Roman" panose="02020603050405020304" pitchFamily="18" charset="0"/>
              <a:cs typeface="Times New Roman" panose="02020603050405020304" pitchFamily="18" charset="0"/>
            </a:endParaRPr>
          </a:p>
          <a:p>
            <a:pPr marL="0" lvl="0" indent="0">
              <a:buClr>
                <a:srgbClr val="A53010"/>
              </a:buClr>
              <a:buNone/>
            </a:pPr>
            <a:r>
              <a:rPr lang="tr-TR" sz="2400" b="1" dirty="0">
                <a:solidFill>
                  <a:prstClr val="black"/>
                </a:solidFill>
                <a:latin typeface="Times New Roman" panose="02020603050405020304" pitchFamily="18" charset="0"/>
                <a:cs typeface="Times New Roman" panose="02020603050405020304" pitchFamily="18" charset="0"/>
              </a:rPr>
              <a:t>16. </a:t>
            </a:r>
            <a:r>
              <a:rPr lang="tr-TR" sz="2400" dirty="0">
                <a:solidFill>
                  <a:prstClr val="black"/>
                </a:solidFill>
                <a:latin typeface="Times New Roman" panose="02020603050405020304" pitchFamily="18" charset="0"/>
                <a:cs typeface="Times New Roman" panose="02020603050405020304" pitchFamily="18" charset="0"/>
              </a:rPr>
              <a:t>Kendinizi geliştirmeye devam edin. (Yöntemleri tekrarlayın)</a:t>
            </a:r>
          </a:p>
          <a:p>
            <a:pPr marL="0" lvl="0" indent="0">
              <a:buClr>
                <a:srgbClr val="A53010"/>
              </a:buClr>
              <a:buNone/>
            </a:pPr>
            <a:r>
              <a:rPr lang="tr-TR" sz="2400" b="1" dirty="0">
                <a:solidFill>
                  <a:prstClr val="black"/>
                </a:solidFill>
                <a:latin typeface="Times New Roman" panose="02020603050405020304" pitchFamily="18" charset="0"/>
                <a:cs typeface="Times New Roman" panose="02020603050405020304" pitchFamily="18" charset="0"/>
              </a:rPr>
              <a:t>17. </a:t>
            </a:r>
            <a:r>
              <a:rPr lang="tr-TR" sz="2400" dirty="0">
                <a:solidFill>
                  <a:prstClr val="black"/>
                </a:solidFill>
                <a:latin typeface="Times New Roman" panose="02020603050405020304" pitchFamily="18" charset="0"/>
                <a:cs typeface="Times New Roman" panose="02020603050405020304" pitchFamily="18" charset="0"/>
              </a:rPr>
              <a:t>Güç alabileceğiniz bir sistem kurun. (Sizi destekleyecek, motive edecek </a:t>
            </a:r>
            <a:r>
              <a:rPr lang="tr-TR" sz="2400" dirty="0" smtClean="0">
                <a:solidFill>
                  <a:prstClr val="black"/>
                </a:solidFill>
                <a:latin typeface="Times New Roman" panose="02020603050405020304" pitchFamily="18" charset="0"/>
                <a:cs typeface="Times New Roman" panose="02020603050405020304" pitchFamily="18" charset="0"/>
              </a:rPr>
              <a:t>ilişkiler sistemi </a:t>
            </a:r>
            <a:r>
              <a:rPr lang="tr-TR" sz="2400" dirty="0">
                <a:solidFill>
                  <a:prstClr val="black"/>
                </a:solidFill>
                <a:latin typeface="Times New Roman" panose="02020603050405020304" pitchFamily="18" charset="0"/>
                <a:cs typeface="Times New Roman" panose="02020603050405020304" pitchFamily="18" charset="0"/>
              </a:rPr>
              <a:t>olabilir.)</a:t>
            </a:r>
          </a:p>
          <a:p>
            <a:endParaRPr lang="tr-TR" dirty="0"/>
          </a:p>
        </p:txBody>
      </p:sp>
    </p:spTree>
    <p:extLst>
      <p:ext uri="{BB962C8B-B14F-4D97-AF65-F5344CB8AC3E}">
        <p14:creationId xmlns="" xmlns:p14="http://schemas.microsoft.com/office/powerpoint/2010/main" val="1581251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tx1"/>
                </a:solidFill>
                <a:latin typeface="Times New Roman" panose="02020603050405020304" pitchFamily="18" charset="0"/>
                <a:cs typeface="Times New Roman" panose="02020603050405020304" pitchFamily="18" charset="0"/>
              </a:rPr>
              <a:t>SONUÇ OLARAK..</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589212" y="1905000"/>
            <a:ext cx="8915400" cy="4006222"/>
          </a:xfrm>
        </p:spPr>
        <p:txBody>
          <a:bodyPr>
            <a:normAutofit/>
          </a:bodyPr>
          <a:lstStyle/>
          <a:p>
            <a:pPr marL="0" indent="0">
              <a:buNone/>
            </a:pPr>
            <a:r>
              <a:rPr lang="tr-TR" sz="2400" dirty="0">
                <a:solidFill>
                  <a:schemeClr val="tx1"/>
                </a:solidFill>
                <a:latin typeface="Times New Roman" panose="02020603050405020304" pitchFamily="18" charset="0"/>
                <a:cs typeface="Times New Roman" panose="02020603050405020304" pitchFamily="18" charset="0"/>
              </a:rPr>
              <a:t>Atılgan davranmayı </a:t>
            </a:r>
            <a:r>
              <a:rPr lang="tr-TR" sz="2400" dirty="0" smtClean="0">
                <a:solidFill>
                  <a:schemeClr val="tx1"/>
                </a:solidFill>
                <a:latin typeface="Times New Roman" panose="02020603050405020304" pitchFamily="18" charset="0"/>
                <a:cs typeface="Times New Roman" panose="02020603050405020304" pitchFamily="18" charset="0"/>
              </a:rPr>
              <a:t>öğrenerek;</a:t>
            </a:r>
          </a:p>
          <a:p>
            <a:r>
              <a:rPr lang="tr-TR" sz="2400" dirty="0" smtClean="0">
                <a:solidFill>
                  <a:schemeClr val="tx1"/>
                </a:solidFill>
                <a:latin typeface="Times New Roman" panose="02020603050405020304" pitchFamily="18" charset="0"/>
                <a:cs typeface="Times New Roman" panose="02020603050405020304" pitchFamily="18" charset="0"/>
              </a:rPr>
              <a:t>iletişim becerilerinizi geliştirebilir,</a:t>
            </a:r>
          </a:p>
          <a:p>
            <a:r>
              <a:rPr lang="tr-TR" sz="2400" dirty="0">
                <a:solidFill>
                  <a:schemeClr val="tx1"/>
                </a:solidFill>
                <a:latin typeface="Times New Roman" panose="02020603050405020304" pitchFamily="18" charset="0"/>
                <a:cs typeface="Times New Roman" panose="02020603050405020304" pitchFamily="18" charset="0"/>
              </a:rPr>
              <a:t>k</a:t>
            </a:r>
            <a:r>
              <a:rPr lang="tr-TR" sz="2400" dirty="0" smtClean="0">
                <a:solidFill>
                  <a:schemeClr val="tx1"/>
                </a:solidFill>
                <a:latin typeface="Times New Roman" panose="02020603050405020304" pitchFamily="18" charset="0"/>
                <a:cs typeface="Times New Roman" panose="02020603050405020304" pitchFamily="18" charset="0"/>
              </a:rPr>
              <a:t>endine güveninizi artırabilir,</a:t>
            </a:r>
            <a:endParaRPr lang="tr-TR" sz="2400" dirty="0">
              <a:solidFill>
                <a:schemeClr val="tx1"/>
              </a:solidFill>
              <a:latin typeface="Times New Roman" panose="02020603050405020304" pitchFamily="18" charset="0"/>
              <a:cs typeface="Times New Roman" panose="02020603050405020304" pitchFamily="18" charset="0"/>
            </a:endParaRPr>
          </a:p>
          <a:p>
            <a:r>
              <a:rPr lang="tr-TR" sz="2400" dirty="0" smtClean="0">
                <a:solidFill>
                  <a:schemeClr val="tx1"/>
                </a:solidFill>
                <a:latin typeface="Times New Roman" panose="02020603050405020304" pitchFamily="18" charset="0"/>
                <a:cs typeface="Times New Roman" panose="02020603050405020304" pitchFamily="18" charset="0"/>
              </a:rPr>
              <a:t>kişisel </a:t>
            </a:r>
            <a:r>
              <a:rPr lang="tr-TR" sz="2400" dirty="0">
                <a:solidFill>
                  <a:schemeClr val="tx1"/>
                </a:solidFill>
                <a:latin typeface="Times New Roman" panose="02020603050405020304" pitchFamily="18" charset="0"/>
                <a:cs typeface="Times New Roman" panose="02020603050405020304" pitchFamily="18" charset="0"/>
              </a:rPr>
              <a:t>memnuniyet </a:t>
            </a:r>
            <a:r>
              <a:rPr lang="tr-TR" sz="2400" dirty="0" smtClean="0">
                <a:solidFill>
                  <a:schemeClr val="tx1"/>
                </a:solidFill>
                <a:latin typeface="Times New Roman" panose="02020603050405020304" pitchFamily="18" charset="0"/>
                <a:cs typeface="Times New Roman" panose="02020603050405020304" pitchFamily="18" charset="0"/>
              </a:rPr>
              <a:t>kazandırabilir,</a:t>
            </a:r>
            <a:endParaRPr lang="tr-TR" sz="2400" dirty="0">
              <a:solidFill>
                <a:schemeClr val="tx1"/>
              </a:solidFill>
              <a:latin typeface="Times New Roman" panose="02020603050405020304" pitchFamily="18" charset="0"/>
              <a:cs typeface="Times New Roman" panose="02020603050405020304" pitchFamily="18" charset="0"/>
            </a:endParaRPr>
          </a:p>
          <a:p>
            <a:r>
              <a:rPr lang="tr-TR" sz="2400" dirty="0" smtClean="0">
                <a:solidFill>
                  <a:schemeClr val="tx1"/>
                </a:solidFill>
                <a:latin typeface="Times New Roman" panose="02020603050405020304" pitchFamily="18" charset="0"/>
                <a:cs typeface="Times New Roman" panose="02020603050405020304" pitchFamily="18" charset="0"/>
              </a:rPr>
              <a:t>başkalarının </a:t>
            </a:r>
            <a:r>
              <a:rPr lang="tr-TR" sz="2400" dirty="0">
                <a:solidFill>
                  <a:schemeClr val="tx1"/>
                </a:solidFill>
                <a:latin typeface="Times New Roman" panose="02020603050405020304" pitchFamily="18" charset="0"/>
                <a:cs typeface="Times New Roman" panose="02020603050405020304" pitchFamily="18" charset="0"/>
              </a:rPr>
              <a:t>size saygı duymasını </a:t>
            </a:r>
            <a:r>
              <a:rPr lang="tr-TR" sz="2400" dirty="0" smtClean="0">
                <a:solidFill>
                  <a:schemeClr val="tx1"/>
                </a:solidFill>
                <a:latin typeface="Times New Roman" panose="02020603050405020304" pitchFamily="18" charset="0"/>
                <a:cs typeface="Times New Roman" panose="02020603050405020304" pitchFamily="18" charset="0"/>
              </a:rPr>
              <a:t>sağlayabilir,</a:t>
            </a:r>
            <a:endParaRPr lang="tr-TR" sz="2400" dirty="0">
              <a:solidFill>
                <a:schemeClr val="tx1"/>
              </a:solidFill>
              <a:latin typeface="Times New Roman" panose="02020603050405020304" pitchFamily="18" charset="0"/>
              <a:cs typeface="Times New Roman" panose="02020603050405020304" pitchFamily="18" charset="0"/>
            </a:endParaRPr>
          </a:p>
          <a:p>
            <a:r>
              <a:rPr lang="tr-TR" sz="2400" dirty="0" smtClean="0">
                <a:solidFill>
                  <a:schemeClr val="tx1"/>
                </a:solidFill>
                <a:latin typeface="Times New Roman" panose="02020603050405020304" pitchFamily="18" charset="0"/>
                <a:cs typeface="Times New Roman" panose="02020603050405020304" pitchFamily="18" charset="0"/>
              </a:rPr>
              <a:t>karar </a:t>
            </a:r>
            <a:r>
              <a:rPr lang="tr-TR" sz="2400" dirty="0">
                <a:solidFill>
                  <a:schemeClr val="tx1"/>
                </a:solidFill>
                <a:latin typeface="Times New Roman" panose="02020603050405020304" pitchFamily="18" charset="0"/>
                <a:cs typeface="Times New Roman" panose="02020603050405020304" pitchFamily="18" charset="0"/>
              </a:rPr>
              <a:t>verme </a:t>
            </a:r>
            <a:r>
              <a:rPr lang="tr-TR" sz="2400" dirty="0" smtClean="0">
                <a:solidFill>
                  <a:schemeClr val="tx1"/>
                </a:solidFill>
                <a:latin typeface="Times New Roman" panose="02020603050405020304" pitchFamily="18" charset="0"/>
                <a:cs typeface="Times New Roman" panose="02020603050405020304" pitchFamily="18" charset="0"/>
              </a:rPr>
              <a:t>becerinizi geliştirebilirsiniz.</a:t>
            </a:r>
          </a:p>
          <a:p>
            <a:r>
              <a:rPr lang="tr-TR" sz="2800" b="1" i="1" dirty="0" smtClean="0">
                <a:solidFill>
                  <a:schemeClr val="tx1"/>
                </a:solidFill>
                <a:latin typeface="Times New Roman" panose="02020603050405020304" pitchFamily="18" charset="0"/>
                <a:cs typeface="Times New Roman" panose="02020603050405020304" pitchFamily="18" charset="0"/>
              </a:rPr>
              <a:t>Özetle yaşam </a:t>
            </a:r>
            <a:r>
              <a:rPr lang="tr-TR" sz="2800" b="1" i="1" dirty="0">
                <a:solidFill>
                  <a:schemeClr val="tx1"/>
                </a:solidFill>
                <a:latin typeface="Times New Roman" panose="02020603050405020304" pitchFamily="18" charset="0"/>
                <a:cs typeface="Times New Roman" panose="02020603050405020304" pitchFamily="18" charset="0"/>
              </a:rPr>
              <a:t>kalitenizi </a:t>
            </a:r>
            <a:r>
              <a:rPr lang="tr-TR" sz="2800" b="1" i="1" dirty="0" smtClean="0">
                <a:solidFill>
                  <a:schemeClr val="tx1"/>
                </a:solidFill>
                <a:latin typeface="Times New Roman" panose="02020603050405020304" pitchFamily="18" charset="0"/>
                <a:cs typeface="Times New Roman" panose="02020603050405020304" pitchFamily="18" charset="0"/>
              </a:rPr>
              <a:t>artırabilirsiniz</a:t>
            </a:r>
            <a:r>
              <a:rPr lang="tr-TR" sz="2800" b="1" i="1" dirty="0">
                <a:solidFill>
                  <a:schemeClr val="tx1"/>
                </a:solidFill>
                <a:latin typeface="Times New Roman" panose="02020603050405020304" pitchFamily="18" charset="0"/>
                <a:cs typeface="Times New Roman" panose="02020603050405020304" pitchFamily="18" charset="0"/>
              </a:rPr>
              <a:t>.</a:t>
            </a:r>
          </a:p>
          <a:p>
            <a:endParaRPr lang="tr-T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75923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chemeClr val="tx1"/>
                </a:solidFill>
                <a:latin typeface="Times New Roman" panose="02020603050405020304" pitchFamily="18" charset="0"/>
                <a:cs typeface="Times New Roman" panose="02020603050405020304" pitchFamily="18" charset="0"/>
              </a:rPr>
              <a:t>BİR SENARYO…</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400" dirty="0" smtClean="0">
                <a:solidFill>
                  <a:schemeClr val="tx1"/>
                </a:solidFill>
                <a:latin typeface="Times New Roman" panose="02020603050405020304" pitchFamily="18" charset="0"/>
                <a:cs typeface="Times New Roman" panose="02020603050405020304" pitchFamily="18" charset="0"/>
              </a:rPr>
              <a:t>Ayşe ve Ceren sinemaya gitmeye karar vermişler, öncesinde yemek yemek istemişlerdi. Bir restorana gitmişler ancak garson yirmi dakika geçmesine ve yeni gelen müşterilerle ilgilenmesine rağmen kızlarla ilgilenmemişti. Ayşe ve Ceren sinirlenmeye başlamışlar ancak ne yapacaklarını bilememişlerdi.  Acaba garson onları görmemiş miydi, görmezden mi geliyordu yoksa çok mu meşguldü?</a:t>
            </a:r>
            <a:endParaRPr lang="tr-T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070013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400" dirty="0" smtClean="0">
                <a:solidFill>
                  <a:schemeClr val="tx1"/>
                </a:solidFill>
                <a:latin typeface="Times New Roman" panose="02020603050405020304" pitchFamily="18" charset="0"/>
                <a:cs typeface="Times New Roman" panose="02020603050405020304" pitchFamily="18" charset="0"/>
              </a:rPr>
              <a:t>Hepimiz bu senaryolara benzer durumlar yaşamışızdır. Ne tepkiler verip bu süreci nasıl yürüttük? </a:t>
            </a:r>
          </a:p>
          <a:p>
            <a:pPr lvl="1"/>
            <a:endParaRPr lang="tr-TR" sz="2000" dirty="0" smtClean="0">
              <a:solidFill>
                <a:schemeClr val="tx1"/>
              </a:solidFill>
              <a:latin typeface="Times New Roman" panose="02020603050405020304" pitchFamily="18" charset="0"/>
              <a:cs typeface="Times New Roman" panose="02020603050405020304" pitchFamily="18" charset="0"/>
            </a:endParaRPr>
          </a:p>
          <a:p>
            <a:pPr lvl="1"/>
            <a:r>
              <a:rPr lang="tr-TR" sz="2000" dirty="0" smtClean="0">
                <a:solidFill>
                  <a:schemeClr val="tx1"/>
                </a:solidFill>
                <a:latin typeface="Times New Roman" panose="02020603050405020304" pitchFamily="18" charset="0"/>
                <a:cs typeface="Times New Roman" panose="02020603050405020304" pitchFamily="18" charset="0"/>
              </a:rPr>
              <a:t>Hakkımızı savunabildik mi?</a:t>
            </a:r>
          </a:p>
          <a:p>
            <a:pPr lvl="1"/>
            <a:r>
              <a:rPr lang="tr-TR" sz="2000" dirty="0" smtClean="0">
                <a:solidFill>
                  <a:schemeClr val="tx1"/>
                </a:solidFill>
                <a:latin typeface="Times New Roman" panose="02020603050405020304" pitchFamily="18" charset="0"/>
                <a:cs typeface="Times New Roman" panose="02020603050405020304" pitchFamily="18" charset="0"/>
              </a:rPr>
              <a:t>Duygularımızı dile getirebildik mi?</a:t>
            </a:r>
          </a:p>
          <a:p>
            <a:pPr lvl="1"/>
            <a:r>
              <a:rPr lang="tr-TR" sz="2000" dirty="0" smtClean="0">
                <a:solidFill>
                  <a:schemeClr val="tx1"/>
                </a:solidFill>
                <a:latin typeface="Times New Roman" panose="02020603050405020304" pitchFamily="18" charset="0"/>
                <a:cs typeface="Times New Roman" panose="02020603050405020304" pitchFamily="18" charset="0"/>
              </a:rPr>
              <a:t>İstediğimizi elde edebildik mi?</a:t>
            </a:r>
          </a:p>
          <a:p>
            <a:pPr lvl="1"/>
            <a:r>
              <a:rPr lang="tr-TR" sz="2000" dirty="0" smtClean="0">
                <a:solidFill>
                  <a:schemeClr val="tx1"/>
                </a:solidFill>
                <a:latin typeface="Times New Roman" panose="02020603050405020304" pitchFamily="18" charset="0"/>
                <a:cs typeface="Times New Roman" panose="02020603050405020304" pitchFamily="18" charset="0"/>
              </a:rPr>
              <a:t>Düşüncelerimizi söyleyebildik mi?</a:t>
            </a:r>
          </a:p>
          <a:p>
            <a:pPr lvl="1"/>
            <a:r>
              <a:rPr lang="tr-TR" sz="2000" dirty="0" smtClean="0">
                <a:solidFill>
                  <a:schemeClr val="tx1"/>
                </a:solidFill>
                <a:latin typeface="Times New Roman" panose="02020603050405020304" pitchFamily="18" charset="0"/>
                <a:cs typeface="Times New Roman" panose="02020603050405020304" pitchFamily="18" charset="0"/>
              </a:rPr>
              <a:t>Başkalarının haklarını çiğnemeden hareket edebildik mi?</a:t>
            </a:r>
          </a:p>
          <a:p>
            <a:pPr marL="457200" lvl="1" indent="0">
              <a:buNone/>
            </a:pPr>
            <a:endParaRPr lang="tr-TR" sz="20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18499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en-US" sz="2400" dirty="0">
                <a:solidFill>
                  <a:schemeClr val="tx1"/>
                </a:solidFill>
                <a:latin typeface="Times New Roman" panose="02020603050405020304" pitchFamily="18" charset="0"/>
                <a:cs typeface="Times New Roman" panose="02020603050405020304" pitchFamily="18" charset="0"/>
              </a:rPr>
              <a:t>Bazılarımız, bu tür durumlarla duygularımızı bastırarak, hiçbir şey </a:t>
            </a:r>
            <a:r>
              <a:rPr lang="en-US" sz="2400" dirty="0" smtClean="0">
                <a:solidFill>
                  <a:schemeClr val="tx1"/>
                </a:solidFill>
                <a:latin typeface="Times New Roman" panose="02020603050405020304" pitchFamily="18" charset="0"/>
                <a:cs typeface="Times New Roman" panose="02020603050405020304" pitchFamily="18" charset="0"/>
              </a:rPr>
              <a:t>söylemeyerek;</a:t>
            </a:r>
            <a:r>
              <a:rPr lang="tr-TR"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ama </a:t>
            </a:r>
            <a:r>
              <a:rPr lang="en-US" sz="2400" dirty="0">
                <a:solidFill>
                  <a:schemeClr val="tx1"/>
                </a:solidFill>
                <a:latin typeface="Times New Roman" panose="02020603050405020304" pitchFamily="18" charset="0"/>
                <a:cs typeface="Times New Roman" panose="02020603050405020304" pitchFamily="18" charset="0"/>
              </a:rPr>
              <a:t>kendimizi kötü hissederek başa çıkmaya </a:t>
            </a:r>
            <a:r>
              <a:rPr lang="en-US" sz="2400" dirty="0" smtClean="0">
                <a:solidFill>
                  <a:schemeClr val="tx1"/>
                </a:solidFill>
                <a:latin typeface="Times New Roman" panose="02020603050405020304" pitchFamily="18" charset="0"/>
                <a:cs typeface="Times New Roman" panose="02020603050405020304" pitchFamily="18" charset="0"/>
              </a:rPr>
              <a:t>çalışır.</a:t>
            </a:r>
            <a:r>
              <a:rPr lang="tr-TR"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Bazılarımız </a:t>
            </a:r>
            <a:r>
              <a:rPr lang="en-US" sz="2400" dirty="0">
                <a:solidFill>
                  <a:schemeClr val="tx1"/>
                </a:solidFill>
                <a:latin typeface="Times New Roman" panose="02020603050405020304" pitchFamily="18" charset="0"/>
                <a:cs typeface="Times New Roman" panose="02020603050405020304" pitchFamily="18" charset="0"/>
              </a:rPr>
              <a:t>ise, kendimize karşı gelen kişiye sözle ya da davranışsal olarak </a:t>
            </a:r>
            <a:r>
              <a:rPr lang="en-US" sz="2400" dirty="0" smtClean="0">
                <a:solidFill>
                  <a:schemeClr val="tx1"/>
                </a:solidFill>
                <a:latin typeface="Times New Roman" panose="02020603050405020304" pitchFamily="18" charset="0"/>
                <a:cs typeface="Times New Roman" panose="02020603050405020304" pitchFamily="18" charset="0"/>
              </a:rPr>
              <a:t>saldırır.</a:t>
            </a:r>
            <a:endParaRPr lang="tr-TR" sz="24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tr-TR" sz="2400" dirty="0" smtClean="0">
              <a:solidFill>
                <a:schemeClr val="tx1"/>
              </a:solidFill>
              <a:latin typeface="Times New Roman" panose="02020603050405020304" pitchFamily="18" charset="0"/>
              <a:cs typeface="Times New Roman" panose="02020603050405020304" pitchFamily="18" charset="0"/>
            </a:endParaRPr>
          </a:p>
          <a:p>
            <a:pPr algn="just"/>
            <a:r>
              <a:rPr lang="tr-TR" sz="2400" dirty="0" smtClean="0">
                <a:solidFill>
                  <a:schemeClr val="tx1"/>
                </a:solidFill>
                <a:latin typeface="Times New Roman" panose="02020603050405020304" pitchFamily="18" charset="0"/>
                <a:cs typeface="Times New Roman" panose="02020603050405020304" pitchFamily="18" charset="0"/>
              </a:rPr>
              <a:t>Ancak etkin bir şekilde </a:t>
            </a:r>
            <a:r>
              <a:rPr lang="tr-TR" sz="2400" b="1" dirty="0" smtClean="0">
                <a:solidFill>
                  <a:schemeClr val="tx1"/>
                </a:solidFill>
                <a:latin typeface="Times New Roman" panose="02020603050405020304" pitchFamily="18" charset="0"/>
                <a:cs typeface="Times New Roman" panose="02020603050405020304" pitchFamily="18" charset="0"/>
              </a:rPr>
              <a:t>atılgan</a:t>
            </a:r>
            <a:r>
              <a:rPr lang="tr-TR" sz="2400" dirty="0" smtClean="0">
                <a:solidFill>
                  <a:schemeClr val="tx1"/>
                </a:solidFill>
                <a:latin typeface="Times New Roman" panose="02020603050405020304" pitchFamily="18" charset="0"/>
                <a:cs typeface="Times New Roman" panose="02020603050405020304" pitchFamily="18" charset="0"/>
              </a:rPr>
              <a:t> olmayı öğrenirsek karşılaştığımız güçlükleri dolaysız ve doğru bir şekilde çözüme kavuşturabiliriz.</a:t>
            </a:r>
            <a:endParaRPr lang="tr-T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79143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tx1"/>
                </a:solidFill>
                <a:latin typeface="Times New Roman" panose="02020603050405020304" pitchFamily="18" charset="0"/>
                <a:cs typeface="Times New Roman" panose="02020603050405020304" pitchFamily="18" charset="0"/>
              </a:rPr>
              <a:t>NEDİR BU ATILGANLIK?</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592925" y="1825625"/>
            <a:ext cx="8789308" cy="4351338"/>
          </a:xfrm>
        </p:spPr>
        <p:txBody>
          <a:bodyPr>
            <a:normAutofit/>
          </a:bodyPr>
          <a:lstStyle/>
          <a:p>
            <a:pPr algn="just"/>
            <a:r>
              <a:rPr lang="tr-TR" sz="2400" b="1" dirty="0" smtClean="0">
                <a:solidFill>
                  <a:schemeClr val="tx1"/>
                </a:solidFill>
                <a:latin typeface="Times New Roman" panose="02020603050405020304" pitchFamily="18" charset="0"/>
                <a:cs typeface="Times New Roman" panose="02020603050405020304" pitchFamily="18" charset="0"/>
              </a:rPr>
              <a:t>Atılganlık</a:t>
            </a:r>
            <a:r>
              <a:rPr lang="tr-TR" sz="2400" dirty="0" smtClean="0">
                <a:solidFill>
                  <a:schemeClr val="tx1"/>
                </a:solidFill>
                <a:latin typeface="Times New Roman" panose="02020603050405020304" pitchFamily="18" charset="0"/>
                <a:cs typeface="Times New Roman" panose="02020603050405020304" pitchFamily="18" charset="0"/>
              </a:rPr>
              <a:t>; kişinin anksiyete, endişe yaşamadan kendi çıkarları doğrultusunda hareket edebilmesi; duygularını, düşüncelerini, gereksinimlerini dürüstçe ve rahatlıkla ifade edebilmesi; kendi hakkını savunabilmesi, kendi hakkını savunurken başkalarının hakkını çiğnememesi; insan ilişkilerinde eşitliğe dayalı davranması olarak tanımlanabilir.</a:t>
            </a:r>
            <a:endParaRPr lang="tr-T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96164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9007672" cy="1280890"/>
          </a:xfrm>
        </p:spPr>
        <p:txBody>
          <a:bodyPr>
            <a:normAutofit fontScale="90000"/>
          </a:bodyPr>
          <a:lstStyle/>
          <a:p>
            <a:r>
              <a:rPr lang="tr-TR" dirty="0" smtClean="0">
                <a:solidFill>
                  <a:schemeClr val="tx1"/>
                </a:solidFill>
                <a:latin typeface="Times New Roman" panose="02020603050405020304" pitchFamily="18" charset="0"/>
                <a:cs typeface="Times New Roman" panose="02020603050405020304" pitchFamily="18" charset="0"/>
              </a:rPr>
              <a:t>ATILGAN DAVRANIŞIN SÖZSÜZ ÖĞELERİ</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400" dirty="0" smtClean="0">
                <a:solidFill>
                  <a:schemeClr val="tx1"/>
                </a:solidFill>
                <a:latin typeface="Times New Roman" panose="02020603050405020304" pitchFamily="18" charset="0"/>
                <a:cs typeface="Times New Roman" panose="02020603050405020304" pitchFamily="18" charset="0"/>
              </a:rPr>
              <a:t>Hayır diyebilme becerisi</a:t>
            </a:r>
          </a:p>
          <a:p>
            <a:pPr algn="just"/>
            <a:r>
              <a:rPr lang="tr-TR" sz="2400" dirty="0" smtClean="0">
                <a:solidFill>
                  <a:schemeClr val="tx1"/>
                </a:solidFill>
                <a:latin typeface="Times New Roman" panose="02020603050405020304" pitchFamily="18" charset="0"/>
                <a:cs typeface="Times New Roman" panose="02020603050405020304" pitchFamily="18" charset="0"/>
              </a:rPr>
              <a:t>Olumlu ya da olumsuz duygularını, görüşlerini ifade edebilme yeteneği</a:t>
            </a:r>
          </a:p>
          <a:p>
            <a:pPr algn="just"/>
            <a:r>
              <a:rPr lang="tr-TR" sz="2400" dirty="0" smtClean="0">
                <a:solidFill>
                  <a:schemeClr val="tx1"/>
                </a:solidFill>
                <a:latin typeface="Times New Roman" panose="02020603050405020304" pitchFamily="18" charset="0"/>
                <a:cs typeface="Times New Roman" panose="02020603050405020304" pitchFamily="18" charset="0"/>
              </a:rPr>
              <a:t>İsteklerini dile getirebilme, istekte bulunma becerisi</a:t>
            </a:r>
          </a:p>
          <a:p>
            <a:pPr algn="just"/>
            <a:r>
              <a:rPr lang="tr-TR" sz="2400" dirty="0" smtClean="0">
                <a:solidFill>
                  <a:schemeClr val="tx1"/>
                </a:solidFill>
                <a:latin typeface="Times New Roman" panose="02020603050405020304" pitchFamily="18" charset="0"/>
                <a:cs typeface="Times New Roman" panose="02020603050405020304" pitchFamily="18" charset="0"/>
              </a:rPr>
              <a:t>Kendisi hakkındaki kararları rahatça verebilme ve haklarını savunabilme yeteneği</a:t>
            </a:r>
            <a:endParaRPr lang="tr-T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023731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9116854" cy="1280890"/>
          </a:xfrm>
        </p:spPr>
        <p:txBody>
          <a:bodyPr>
            <a:normAutofit fontScale="90000"/>
          </a:bodyPr>
          <a:lstStyle/>
          <a:p>
            <a:r>
              <a:rPr lang="tr-TR" dirty="0">
                <a:solidFill>
                  <a:schemeClr val="tx1"/>
                </a:solidFill>
                <a:latin typeface="Times New Roman" panose="02020603050405020304" pitchFamily="18" charset="0"/>
                <a:cs typeface="Times New Roman" panose="02020603050405020304" pitchFamily="18" charset="0"/>
              </a:rPr>
              <a:t>ATILGAN DAVRANIŞIN </a:t>
            </a:r>
            <a:r>
              <a:rPr lang="tr-TR" dirty="0" smtClean="0">
                <a:solidFill>
                  <a:schemeClr val="tx1"/>
                </a:solidFill>
                <a:latin typeface="Times New Roman" panose="02020603050405020304" pitchFamily="18" charset="0"/>
                <a:cs typeface="Times New Roman" panose="02020603050405020304" pitchFamily="18" charset="0"/>
              </a:rPr>
              <a:t>SÖZLÜ </a:t>
            </a:r>
            <a:r>
              <a:rPr lang="tr-TR" dirty="0">
                <a:solidFill>
                  <a:schemeClr val="tx1"/>
                </a:solidFill>
                <a:latin typeface="Times New Roman" panose="02020603050405020304" pitchFamily="18" charset="0"/>
                <a:cs typeface="Times New Roman" panose="02020603050405020304" pitchFamily="18" charset="0"/>
              </a:rPr>
              <a:t>ÖĞELERİ</a:t>
            </a:r>
            <a:endParaRPr lang="tr-TR" dirty="0">
              <a:solidFill>
                <a:schemeClr val="tx1"/>
              </a:solidFill>
            </a:endParaRPr>
          </a:p>
        </p:txBody>
      </p:sp>
      <p:sp>
        <p:nvSpPr>
          <p:cNvPr id="3" name="İçerik Yer Tutucusu 2"/>
          <p:cNvSpPr>
            <a:spLocks noGrp="1"/>
          </p:cNvSpPr>
          <p:nvPr>
            <p:ph idx="1"/>
          </p:nvPr>
        </p:nvSpPr>
        <p:spPr>
          <a:xfrm>
            <a:off x="1484026" y="2133599"/>
            <a:ext cx="8499424" cy="4335439"/>
          </a:xfrm>
        </p:spPr>
        <p:txBody>
          <a:bodyPr>
            <a:normAutofit/>
          </a:bodyPr>
          <a:lstStyle/>
          <a:p>
            <a:pPr algn="just"/>
            <a:r>
              <a:rPr lang="tr-TR" sz="2400" b="1" dirty="0">
                <a:solidFill>
                  <a:srgbClr val="000000"/>
                </a:solidFill>
                <a:latin typeface="Times New Roman" panose="02020603050405020304" pitchFamily="18" charset="0"/>
                <a:cs typeface="Times New Roman" panose="02020603050405020304" pitchFamily="18" charset="0"/>
              </a:rPr>
              <a:t>Etkili bir ses </a:t>
            </a:r>
            <a:r>
              <a:rPr lang="tr-TR" sz="2400" b="1" dirty="0" smtClean="0">
                <a:solidFill>
                  <a:srgbClr val="000000"/>
                </a:solidFill>
                <a:latin typeface="Times New Roman" panose="02020603050405020304" pitchFamily="18" charset="0"/>
                <a:cs typeface="Times New Roman" panose="02020603050405020304" pitchFamily="18" charset="0"/>
              </a:rPr>
              <a:t>tonu  </a:t>
            </a:r>
            <a:r>
              <a:rPr lang="tr-TR" sz="2400" dirty="0" smtClean="0">
                <a:solidFill>
                  <a:srgbClr val="000000"/>
                </a:solidFill>
                <a:latin typeface="Times New Roman" panose="02020603050405020304" pitchFamily="18" charset="0"/>
                <a:cs typeface="Times New Roman" panose="02020603050405020304" pitchFamily="18" charset="0"/>
              </a:rPr>
              <a:t>(İletişimde </a:t>
            </a:r>
            <a:r>
              <a:rPr lang="tr-TR" sz="2400" dirty="0">
                <a:solidFill>
                  <a:srgbClr val="000000"/>
                </a:solidFill>
                <a:latin typeface="Times New Roman" panose="02020603050405020304" pitchFamily="18" charset="0"/>
                <a:cs typeface="Times New Roman" panose="02020603050405020304" pitchFamily="18" charset="0"/>
              </a:rPr>
              <a:t>özgüvenli olmayı </a:t>
            </a:r>
            <a:r>
              <a:rPr lang="tr-TR" sz="2400" dirty="0" smtClean="0">
                <a:solidFill>
                  <a:srgbClr val="000000"/>
                </a:solidFill>
                <a:latin typeface="Times New Roman" panose="02020603050405020304" pitchFamily="18" charset="0"/>
                <a:cs typeface="Times New Roman" panose="02020603050405020304" pitchFamily="18" charset="0"/>
              </a:rPr>
              <a:t>sağlar, </a:t>
            </a:r>
            <a:r>
              <a:rPr lang="tr-TR" sz="2400" dirty="0">
                <a:solidFill>
                  <a:srgbClr val="000000"/>
                </a:solidFill>
                <a:latin typeface="Times New Roman" panose="02020603050405020304" pitchFamily="18" charset="0"/>
                <a:cs typeface="Times New Roman" panose="02020603050405020304" pitchFamily="18" charset="0"/>
              </a:rPr>
              <a:t>inişli </a:t>
            </a:r>
            <a:r>
              <a:rPr lang="tr-TR" sz="2400" dirty="0" smtClean="0">
                <a:solidFill>
                  <a:srgbClr val="000000"/>
                </a:solidFill>
                <a:latin typeface="Times New Roman" panose="02020603050405020304" pitchFamily="18" charset="0"/>
                <a:cs typeface="Times New Roman" panose="02020603050405020304" pitchFamily="18" charset="0"/>
              </a:rPr>
              <a:t>çıkışlı ses </a:t>
            </a:r>
            <a:r>
              <a:rPr lang="tr-TR" sz="2400" dirty="0">
                <a:solidFill>
                  <a:srgbClr val="000000"/>
                </a:solidFill>
                <a:latin typeface="Times New Roman" panose="02020603050405020304" pitchFamily="18" charset="0"/>
                <a:cs typeface="Times New Roman" panose="02020603050405020304" pitchFamily="18" charset="0"/>
              </a:rPr>
              <a:t>tonu </a:t>
            </a:r>
            <a:r>
              <a:rPr lang="tr-TR" sz="2400" dirty="0" smtClean="0">
                <a:solidFill>
                  <a:srgbClr val="000000"/>
                </a:solidFill>
                <a:latin typeface="Times New Roman" panose="02020603050405020304" pitchFamily="18" charset="0"/>
                <a:cs typeface="Times New Roman" panose="02020603050405020304" pitchFamily="18" charset="0"/>
              </a:rPr>
              <a:t>heyecanımızı </a:t>
            </a:r>
            <a:r>
              <a:rPr lang="tr-TR" sz="2400" dirty="0">
                <a:solidFill>
                  <a:srgbClr val="000000"/>
                </a:solidFill>
                <a:latin typeface="Times New Roman" panose="02020603050405020304" pitchFamily="18" charset="0"/>
                <a:cs typeface="Times New Roman" panose="02020603050405020304" pitchFamily="18" charset="0"/>
              </a:rPr>
              <a:t>kontrol edemediğimizi </a:t>
            </a:r>
            <a:r>
              <a:rPr lang="tr-TR" sz="2400" dirty="0" smtClean="0">
                <a:solidFill>
                  <a:srgbClr val="000000"/>
                </a:solidFill>
                <a:latin typeface="Times New Roman" panose="02020603050405020304" pitchFamily="18" charset="0"/>
                <a:cs typeface="Times New Roman" panose="02020603050405020304" pitchFamily="18" charset="0"/>
              </a:rPr>
              <a:t>gösterir.)</a:t>
            </a:r>
          </a:p>
          <a:p>
            <a:pPr algn="just"/>
            <a:r>
              <a:rPr lang="tr-TR" sz="2400" b="1" dirty="0" smtClean="0">
                <a:solidFill>
                  <a:srgbClr val="000000"/>
                </a:solidFill>
                <a:latin typeface="Times New Roman" panose="02020603050405020304" pitchFamily="18" charset="0"/>
                <a:cs typeface="Times New Roman" panose="02020603050405020304" pitchFamily="18" charset="0"/>
              </a:rPr>
              <a:t>Göz teması </a:t>
            </a:r>
            <a:r>
              <a:rPr lang="tr-TR" sz="2400" dirty="0" smtClean="0">
                <a:solidFill>
                  <a:srgbClr val="000000"/>
                </a:solidFill>
                <a:latin typeface="Times New Roman" panose="02020603050405020304" pitchFamily="18" charset="0"/>
                <a:cs typeface="Times New Roman" panose="02020603050405020304" pitchFamily="18" charset="0"/>
              </a:rPr>
              <a:t>(Belli </a:t>
            </a:r>
            <a:r>
              <a:rPr lang="tr-TR" sz="2400" dirty="0">
                <a:solidFill>
                  <a:srgbClr val="000000"/>
                </a:solidFill>
                <a:latin typeface="Times New Roman" panose="02020603050405020304" pitchFamily="18" charset="0"/>
                <a:cs typeface="Times New Roman" panose="02020603050405020304" pitchFamily="18" charset="0"/>
              </a:rPr>
              <a:t>süre aralıklarıyla karşı tarafa onu dinlediğini ve onunla temas halinde olduğunu </a:t>
            </a:r>
            <a:r>
              <a:rPr lang="tr-TR" sz="2400" dirty="0" smtClean="0">
                <a:solidFill>
                  <a:srgbClr val="000000"/>
                </a:solidFill>
                <a:latin typeface="Times New Roman" panose="02020603050405020304" pitchFamily="18" charset="0"/>
                <a:cs typeface="Times New Roman" panose="02020603050405020304" pitchFamily="18" charset="0"/>
              </a:rPr>
              <a:t>bakışlarla belirtmek gerekir.)</a:t>
            </a:r>
          </a:p>
          <a:p>
            <a:pPr algn="just"/>
            <a:r>
              <a:rPr lang="tr-TR" sz="2400" b="1" dirty="0">
                <a:solidFill>
                  <a:schemeClr val="tx1"/>
                </a:solidFill>
                <a:latin typeface="Times New Roman" panose="02020603050405020304" pitchFamily="18" charset="0"/>
                <a:cs typeface="Times New Roman" panose="02020603050405020304" pitchFamily="18" charset="0"/>
              </a:rPr>
              <a:t>Beden </a:t>
            </a:r>
            <a:r>
              <a:rPr lang="tr-TR" sz="2400" b="1" dirty="0" smtClean="0">
                <a:solidFill>
                  <a:schemeClr val="tx1"/>
                </a:solidFill>
                <a:latin typeface="Times New Roman" panose="02020603050405020304" pitchFamily="18" charset="0"/>
                <a:cs typeface="Times New Roman" panose="02020603050405020304" pitchFamily="18" charset="0"/>
              </a:rPr>
              <a:t>duruşu </a:t>
            </a:r>
            <a:r>
              <a:rPr lang="tr-TR" sz="2400" dirty="0" smtClean="0">
                <a:solidFill>
                  <a:schemeClr val="tx1"/>
                </a:solidFill>
                <a:latin typeface="Times New Roman" panose="02020603050405020304" pitchFamily="18" charset="0"/>
                <a:cs typeface="Times New Roman" panose="02020603050405020304" pitchFamily="18" charset="0"/>
              </a:rPr>
              <a:t>(Kişiyle </a:t>
            </a:r>
            <a:r>
              <a:rPr lang="tr-TR" sz="2400" dirty="0">
                <a:solidFill>
                  <a:schemeClr val="tx1"/>
                </a:solidFill>
                <a:latin typeface="Times New Roman" panose="02020603050405020304" pitchFamily="18" charset="0"/>
                <a:cs typeface="Times New Roman" panose="02020603050405020304" pitchFamily="18" charset="0"/>
              </a:rPr>
              <a:t>konuşurken doğrudan doğruya </a:t>
            </a:r>
            <a:r>
              <a:rPr lang="tr-TR" sz="2400" dirty="0" smtClean="0">
                <a:solidFill>
                  <a:schemeClr val="tx1"/>
                </a:solidFill>
                <a:latin typeface="Times New Roman" panose="02020603050405020304" pitchFamily="18" charset="0"/>
                <a:cs typeface="Times New Roman" panose="02020603050405020304" pitchFamily="18" charset="0"/>
              </a:rPr>
              <a:t>kişinin yüzüne </a:t>
            </a:r>
            <a:r>
              <a:rPr lang="tr-TR" sz="2400" dirty="0">
                <a:solidFill>
                  <a:schemeClr val="tx1"/>
                </a:solidFill>
                <a:latin typeface="Times New Roman" panose="02020603050405020304" pitchFamily="18" charset="0"/>
                <a:cs typeface="Times New Roman" panose="02020603050405020304" pitchFamily="18" charset="0"/>
              </a:rPr>
              <a:t>bakılması, </a:t>
            </a:r>
            <a:r>
              <a:rPr lang="tr-TR" sz="2400" dirty="0" smtClean="0">
                <a:solidFill>
                  <a:schemeClr val="tx1"/>
                </a:solidFill>
                <a:latin typeface="Times New Roman" panose="02020603050405020304" pitchFamily="18" charset="0"/>
                <a:cs typeface="Times New Roman" panose="02020603050405020304" pitchFamily="18" charset="0"/>
              </a:rPr>
              <a:t>dik oturulması</a:t>
            </a:r>
            <a:r>
              <a:rPr lang="tr-TR" sz="2400" dirty="0">
                <a:solidFill>
                  <a:schemeClr val="tx1"/>
                </a:solidFill>
                <a:latin typeface="Times New Roman" panose="02020603050405020304" pitchFamily="18" charset="0"/>
                <a:cs typeface="Times New Roman" panose="02020603050405020304" pitchFamily="18" charset="0"/>
              </a:rPr>
              <a:t>, onunla ilgilenildiğini ortaya </a:t>
            </a:r>
            <a:r>
              <a:rPr lang="tr-TR" sz="2400" dirty="0" smtClean="0">
                <a:solidFill>
                  <a:schemeClr val="tx1"/>
                </a:solidFill>
                <a:latin typeface="Times New Roman" panose="02020603050405020304" pitchFamily="18" charset="0"/>
                <a:cs typeface="Times New Roman" panose="02020603050405020304" pitchFamily="18" charset="0"/>
              </a:rPr>
              <a:t>koyar.)</a:t>
            </a:r>
          </a:p>
          <a:p>
            <a:pPr algn="just"/>
            <a:r>
              <a:rPr lang="tr-TR" sz="2400" b="1" dirty="0">
                <a:solidFill>
                  <a:schemeClr val="tx1"/>
                </a:solidFill>
                <a:latin typeface="Times New Roman" panose="02020603050405020304" pitchFamily="18" charset="0"/>
                <a:cs typeface="Times New Roman" panose="02020603050405020304" pitchFamily="18" charset="0"/>
              </a:rPr>
              <a:t>Konuşmada </a:t>
            </a:r>
            <a:r>
              <a:rPr lang="tr-TR" sz="2400" b="1" dirty="0" smtClean="0">
                <a:solidFill>
                  <a:schemeClr val="tx1"/>
                </a:solidFill>
                <a:latin typeface="Times New Roman" panose="02020603050405020304" pitchFamily="18" charset="0"/>
                <a:cs typeface="Times New Roman" panose="02020603050405020304" pitchFamily="18" charset="0"/>
              </a:rPr>
              <a:t>akıcılık</a:t>
            </a:r>
          </a:p>
          <a:p>
            <a:pPr algn="just"/>
            <a:r>
              <a:rPr lang="tr-TR" sz="2400" b="1" dirty="0">
                <a:solidFill>
                  <a:schemeClr val="tx1"/>
                </a:solidFill>
                <a:latin typeface="Times New Roman" panose="02020603050405020304" pitchFamily="18" charset="0"/>
                <a:cs typeface="Times New Roman" panose="02020603050405020304" pitchFamily="18" charset="0"/>
              </a:rPr>
              <a:t>Yüz ifadesi </a:t>
            </a:r>
            <a:endParaRPr lang="tr-TR" sz="2400" b="1" dirty="0" smtClean="0">
              <a:solidFill>
                <a:schemeClr val="tx1"/>
              </a:solidFill>
              <a:latin typeface="Times New Roman" panose="02020603050405020304" pitchFamily="18" charset="0"/>
              <a:cs typeface="Times New Roman" panose="02020603050405020304" pitchFamily="18" charset="0"/>
            </a:endParaRPr>
          </a:p>
          <a:p>
            <a:pPr algn="just"/>
            <a:r>
              <a:rPr lang="tr-TR" sz="2400" b="1" dirty="0" smtClean="0">
                <a:solidFill>
                  <a:schemeClr val="tx1"/>
                </a:solidFill>
                <a:latin typeface="Times New Roman" panose="02020603050405020304" pitchFamily="18" charset="0"/>
                <a:cs typeface="Times New Roman" panose="02020603050405020304" pitchFamily="18" charset="0"/>
              </a:rPr>
              <a:t>Etkin dinleme</a:t>
            </a:r>
          </a:p>
          <a:p>
            <a:pPr algn="just"/>
            <a:endParaRPr lang="tr-TR" sz="24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652905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solidFill>
                  <a:schemeClr val="tx1"/>
                </a:solidFill>
                <a:latin typeface="Times New Roman" panose="02020603050405020304" pitchFamily="18" charset="0"/>
                <a:cs typeface="Times New Roman" panose="02020603050405020304" pitchFamily="18" charset="0"/>
              </a:rPr>
              <a:t>PEKİ ATILGAN OLMAYAN DAVRANIŞIN SONUÇLARI NELERDİR?</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723869" y="2098580"/>
            <a:ext cx="8364511" cy="4534232"/>
          </a:xfrm>
        </p:spPr>
        <p:txBody>
          <a:bodyPr>
            <a:normAutofit/>
          </a:bodyPr>
          <a:lstStyle/>
          <a:p>
            <a:endParaRPr lang="tr-TR" dirty="0" smtClean="0">
              <a:latin typeface="Times New Roman" panose="02020603050405020304" pitchFamily="18" charset="0"/>
              <a:cs typeface="Times New Roman" panose="02020603050405020304" pitchFamily="18" charset="0"/>
            </a:endParaRPr>
          </a:p>
          <a:p>
            <a:pPr algn="just"/>
            <a:r>
              <a:rPr lang="tr-TR" sz="2400" dirty="0" smtClean="0">
                <a:solidFill>
                  <a:schemeClr val="tx1"/>
                </a:solidFill>
                <a:latin typeface="Times New Roman" panose="02020603050405020304" pitchFamily="18" charset="0"/>
                <a:cs typeface="Times New Roman" panose="02020603050405020304" pitchFamily="18" charset="0"/>
              </a:rPr>
              <a:t>Her durumda atılgan davranmak zor olabilir. Atılgan olmayan davranış kişinin kendi duygularını inkar etmesi, başkalarının kendi hakkını ihlal etmesine izin vermesidir. Atılgan olmayan kişiler bu davranışları sonucunda kendilerini bastırmaya meyillidirler, başkalarının kendileri için seçim yapmasına ve karar vermesine izin verirler.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367001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94693" y="532261"/>
            <a:ext cx="10058400" cy="5581935"/>
          </a:xfrm>
          <a:prstGeom prst="rect">
            <a:avLst/>
          </a:prstGeom>
        </p:spPr>
      </p:pic>
      <p:sp>
        <p:nvSpPr>
          <p:cNvPr id="3" name="İçerik Yer Tutucusu 2"/>
          <p:cNvSpPr>
            <a:spLocks noGrp="1"/>
          </p:cNvSpPr>
          <p:nvPr>
            <p:ph idx="1"/>
          </p:nvPr>
        </p:nvSpPr>
        <p:spPr>
          <a:xfrm>
            <a:off x="1261309" y="263723"/>
            <a:ext cx="9452211" cy="4493289"/>
          </a:xfrm>
        </p:spPr>
        <p:txBody>
          <a:bodyPr>
            <a:normAutofit/>
          </a:bodyPr>
          <a:lstStyle/>
          <a:p>
            <a:pPr marL="0" indent="0" algn="just">
              <a:buNone/>
            </a:pPr>
            <a:endParaRPr lang="tr-TR" sz="3600" b="1" i="1" dirty="0" smtClean="0">
              <a:solidFill>
                <a:schemeClr val="accent1">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pPr marL="0" indent="0" algn="just">
              <a:buNone/>
            </a:pPr>
            <a:r>
              <a:rPr lang="tr-TR" sz="3800" b="1" i="1"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Eğer atılgan değilseniz kısa vadede çatışmadan kaçınabilirsiniz, kimse sizin ne hissettiğinizi bilmediği için de büyük bir olasılıkla istediğiniz veya ihtiyaç duyduğunuz şeye ulaşamazsınız. Buna ek olarak, sanki kimse size saygı duymuyormuş gibi hissetmeye başlayabilir veya diğer insanlara sizden faydalandıkları için kızabilirsiniz. </a:t>
            </a:r>
            <a:endParaRPr lang="tr-TR" sz="3800" b="1" i="1" dirty="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 xmlns:p14="http://schemas.microsoft.com/office/powerpoint/2010/main" val="35125463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487</TotalTime>
  <Words>820</Words>
  <Application>Microsoft Office PowerPoint</Application>
  <PresentationFormat>Özel</PresentationFormat>
  <Paragraphs>70</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Akış</vt:lpstr>
      <vt:lpstr>ATILGANLIK</vt:lpstr>
      <vt:lpstr>BİR SENARYO…</vt:lpstr>
      <vt:lpstr>Slayt 3</vt:lpstr>
      <vt:lpstr>Slayt 4</vt:lpstr>
      <vt:lpstr>NEDİR BU ATILGANLIK?</vt:lpstr>
      <vt:lpstr>ATILGAN DAVRANIŞIN SÖZSÜZ ÖĞELERİ</vt:lpstr>
      <vt:lpstr>ATILGAN DAVRANIŞIN SÖZLÜ ÖĞELERİ</vt:lpstr>
      <vt:lpstr>PEKİ ATILGAN OLMAYAN DAVRANIŞIN SONUÇLARI NELERDİR?</vt:lpstr>
      <vt:lpstr>Slayt 9</vt:lpstr>
      <vt:lpstr>ATILGAN – ÇEKİNGEN – SALDIRGAN DAVRANIŞ</vt:lpstr>
      <vt:lpstr>ÇEKİNGEN DAVRANIŞ</vt:lpstr>
      <vt:lpstr>ATILGANLIK GELİŞTİRME SÜRECİ</vt:lpstr>
      <vt:lpstr>ATILGANLIK GELİŞTİRME SÜRECİ</vt:lpstr>
      <vt:lpstr>ATILGANLIK GELİŞTİRME SÜRECİ</vt:lpstr>
      <vt:lpstr>SONUÇ OLARAK..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ATILGANLIK</dc:title>
  <dc:creator>usak-pdr</dc:creator>
  <cp:lastModifiedBy>lp</cp:lastModifiedBy>
  <cp:revision>39</cp:revision>
  <dcterms:created xsi:type="dcterms:W3CDTF">2019-09-25T06:34:41Z</dcterms:created>
  <dcterms:modified xsi:type="dcterms:W3CDTF">2019-10-01T08:38:14Z</dcterms:modified>
</cp:coreProperties>
</file>