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8" r:id="rId7"/>
    <p:sldId id="261" r:id="rId8"/>
    <p:sldId id="262" r:id="rId9"/>
    <p:sldId id="289" r:id="rId10"/>
    <p:sldId id="264" r:id="rId11"/>
    <p:sldId id="265" r:id="rId12"/>
    <p:sldId id="287" r:id="rId13"/>
    <p:sldId id="266" r:id="rId14"/>
    <p:sldId id="290" r:id="rId15"/>
    <p:sldId id="267" r:id="rId16"/>
    <p:sldId id="291" r:id="rId17"/>
    <p:sldId id="268" r:id="rId18"/>
    <p:sldId id="269" r:id="rId19"/>
    <p:sldId id="270" r:id="rId20"/>
    <p:sldId id="271" r:id="rId21"/>
    <p:sldId id="272" r:id="rId22"/>
    <p:sldId id="273" r:id="rId23"/>
    <p:sldId id="274" r:id="rId24"/>
    <p:sldId id="275" r:id="rId25"/>
    <p:sldId id="276" r:id="rId26"/>
    <p:sldId id="292" r:id="rId27"/>
    <p:sldId id="277" r:id="rId28"/>
    <p:sldId id="278" r:id="rId29"/>
    <p:sldId id="280" r:id="rId30"/>
    <p:sldId id="282" r:id="rId31"/>
    <p:sldId id="283" r:id="rId32"/>
    <p:sldId id="284" r:id="rId33"/>
    <p:sldId id="285" r:id="rId34"/>
    <p:sldId id="286"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80D4B8-0EEB-45CB-AA92-812AFB90087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BDA43F-D96D-455E-8B5A-1BDF6562D894}"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3380D4B8-0EEB-45CB-AA92-812AFB90087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BDA43F-D96D-455E-8B5A-1BDF6562D894}" type="datetimeFigureOut">
              <a:rPr lang="tr-TR" smtClean="0"/>
              <a:pPr/>
              <a:t>01.10.2019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80D4B8-0EEB-45CB-AA92-812AFB90087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solidFill>
                  <a:schemeClr val="accent1">
                    <a:lumMod val="75000"/>
                  </a:schemeClr>
                </a:solidFill>
              </a:rPr>
              <a:t/>
            </a:r>
            <a:br>
              <a:rPr lang="tr-TR" b="1" dirty="0" smtClean="0">
                <a:solidFill>
                  <a:schemeClr val="accent1">
                    <a:lumMod val="75000"/>
                  </a:schemeClr>
                </a:solidFill>
              </a:rPr>
            </a:br>
            <a:r>
              <a:rPr lang="tr-TR" b="1" dirty="0" smtClean="0">
                <a:solidFill>
                  <a:schemeClr val="accent1">
                    <a:lumMod val="75000"/>
                  </a:schemeClr>
                </a:solidFill>
              </a:rPr>
              <a:t>ÇATIŞMA ÇÖZME BECERİLERİ</a:t>
            </a:r>
            <a:br>
              <a:rPr lang="tr-TR" b="1" dirty="0" smtClean="0">
                <a:solidFill>
                  <a:schemeClr val="accent1">
                    <a:lumMod val="75000"/>
                  </a:schemeClr>
                </a:solidFill>
              </a:rPr>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ÇATIŞMA ÇÖZME BECERİLERİ ve İLETİŞİM</a:t>
            </a:r>
            <a:endParaRPr lang="tr-TR" dirty="0"/>
          </a:p>
        </p:txBody>
      </p:sp>
      <p:sp>
        <p:nvSpPr>
          <p:cNvPr id="3" name="2 İçerik Yer Tutucusu"/>
          <p:cNvSpPr>
            <a:spLocks noGrp="1"/>
          </p:cNvSpPr>
          <p:nvPr>
            <p:ph idx="1"/>
          </p:nvPr>
        </p:nvSpPr>
        <p:spPr/>
        <p:txBody>
          <a:bodyPr>
            <a:normAutofit/>
          </a:bodyPr>
          <a:lstStyle/>
          <a:p>
            <a:pPr marL="0" indent="0" algn="just"/>
            <a:r>
              <a:rPr lang="tr-TR" dirty="0" smtClean="0"/>
              <a:t>İnsanlar arasında yaşanan çatışmaların çoğu iletişim sorunlarından kaynaklanmaktadır. </a:t>
            </a:r>
          </a:p>
          <a:p>
            <a:pPr marL="0" indent="0" algn="just"/>
            <a:r>
              <a:rPr lang="tr-TR" dirty="0" smtClean="0"/>
              <a:t>Çatışmayla başa çıkabilmede ve başarılı bir şekilde çatışmaları çözebilmede kişilerin öncelikle temel iletişim becerilerini kullanabilmesi önemlidir.</a:t>
            </a:r>
          </a:p>
          <a:p>
            <a:pPr marL="0" indent="0" algn="just"/>
            <a:r>
              <a:rPr lang="tr-TR" dirty="0" smtClean="0"/>
              <a:t>Sağlıklı bir iletişim için ise özellikle dinleme, empati ve ben dili gereklidir.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712968" cy="6048672"/>
          </a:xfrm>
        </p:spPr>
        <p:txBody>
          <a:bodyPr>
            <a:normAutofit/>
          </a:bodyPr>
          <a:lstStyle/>
          <a:p>
            <a:pPr marL="0" indent="0" algn="just">
              <a:buNone/>
            </a:pPr>
            <a:endParaRPr lang="tr-TR" b="1" dirty="0" smtClean="0"/>
          </a:p>
          <a:p>
            <a:pPr marL="0" indent="0" algn="just">
              <a:buNone/>
            </a:pPr>
            <a:endParaRPr lang="tr-TR" b="1" dirty="0" smtClean="0"/>
          </a:p>
          <a:p>
            <a:pPr marL="0" indent="0" algn="just">
              <a:buNone/>
            </a:pPr>
            <a:endParaRPr lang="tr-TR" b="1" dirty="0" smtClean="0"/>
          </a:p>
          <a:p>
            <a:pPr marL="0" indent="0" algn="just">
              <a:buNone/>
            </a:pPr>
            <a:r>
              <a:rPr lang="tr-TR" b="1" dirty="0" smtClean="0"/>
              <a:t>DİNLEME: </a:t>
            </a:r>
            <a:r>
              <a:rPr lang="tr-TR" dirty="0" smtClean="0"/>
              <a:t>Sağlıklı bir iletişim kurulabilmesi için öncelikle her iki tarafın da birbirini dinlemesine ihtiyaç vardır. Dinleme edilgen ve etkin olmak üzere ikiye ayrılır.</a:t>
            </a:r>
          </a:p>
          <a:p>
            <a:pPr marL="0" indent="0" algn="just">
              <a:buNone/>
            </a:pPr>
            <a:r>
              <a:rPr lang="tr-TR" b="1" dirty="0" smtClean="0"/>
              <a:t>1.EDİLGEN DİNLEME: </a:t>
            </a:r>
            <a:r>
              <a:rPr lang="tr-TR" dirty="0" smtClean="0"/>
              <a:t>Sözel bir tepki vermeden karşıdaki kişiyi dinlemeyi ifade eder. Edilgen dinlemede birey beden dilini kullanarak – beden karşı tarafa yönelmiş, göz teması kurulmuş, jest ve mimikler kullanarak- karşı tarafa dinlenildiği mesajını verir.</a:t>
            </a:r>
          </a:p>
          <a:p>
            <a:pPr algn="just"/>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pPr>
              <a:buNone/>
            </a:pPr>
            <a:endParaRPr lang="tr-TR" b="1" dirty="0" smtClean="0"/>
          </a:p>
          <a:p>
            <a:pPr>
              <a:buNone/>
            </a:pPr>
            <a:endParaRPr lang="tr-TR" b="1" dirty="0" smtClean="0"/>
          </a:p>
          <a:p>
            <a:pPr>
              <a:buNone/>
            </a:pPr>
            <a:r>
              <a:rPr lang="tr-TR" b="1" dirty="0" smtClean="0"/>
              <a:t>2.ETKİN DİNLEME: </a:t>
            </a:r>
            <a:r>
              <a:rPr lang="tr-TR" dirty="0" smtClean="0"/>
              <a:t>Mesajı alan kişinin sözel olmayan tepkilerinin yanı sıra mesajın anlaşıldığını belirtmek için sözel olarak da tepkide bulunmasıdır. Bu dinleme türü, karşıdaki kişinin söylediklerinin anlaşılmasını sağlar. Edilgen dinlemede yapılanlara ek olarak sözel iletişimi de gerektirir.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548680"/>
            <a:ext cx="8568952" cy="6048672"/>
          </a:xfrm>
        </p:spPr>
        <p:txBody>
          <a:bodyPr>
            <a:normAutofit/>
          </a:bodyPr>
          <a:lstStyle/>
          <a:p>
            <a:pPr marL="0" indent="0" algn="just">
              <a:buNone/>
            </a:pPr>
            <a:endParaRPr lang="tr-TR" b="1" dirty="0" smtClean="0"/>
          </a:p>
          <a:p>
            <a:pPr marL="0" indent="0" algn="just">
              <a:buNone/>
            </a:pPr>
            <a:endParaRPr lang="tr-TR" b="1" dirty="0"/>
          </a:p>
          <a:p>
            <a:pPr marL="0" indent="0" algn="just">
              <a:buNone/>
            </a:pPr>
            <a:r>
              <a:rPr lang="tr-TR" b="1" dirty="0" smtClean="0"/>
              <a:t>EMPATİ: </a:t>
            </a:r>
            <a:r>
              <a:rPr lang="tr-TR" dirty="0" smtClean="0"/>
              <a:t>Kişinin kendisini karşısındaki bireyin yerine koyarak onun duygu ve düşüncelerini anlaması ve bunu ona iletmesidir. </a:t>
            </a:r>
          </a:p>
          <a:p>
            <a:pPr marL="0" indent="0" algn="just">
              <a:buNone/>
            </a:pPr>
            <a:r>
              <a:rPr lang="tr-TR" dirty="0" smtClean="0"/>
              <a:t>   Empati kurulma sürecinde kişinin tarafsızlığını yitirmemesi gerekir yani kişi karşıdaki kişiyle aynı duyguyu yaşamamalı, onun hissettikleri ve düşündüklerini anlamaya çalışmalıdır.</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340768"/>
            <a:ext cx="8229600" cy="4525963"/>
          </a:xfrm>
        </p:spPr>
        <p:txBody>
          <a:bodyPr/>
          <a:lstStyle/>
          <a:p>
            <a:pPr marL="0" indent="0" algn="just">
              <a:buNone/>
            </a:pPr>
            <a:endParaRPr lang="tr-TR" dirty="0" smtClean="0"/>
          </a:p>
          <a:p>
            <a:pPr marL="0" indent="0" algn="just">
              <a:buNone/>
            </a:pPr>
            <a:r>
              <a:rPr lang="tr-TR" dirty="0"/>
              <a:t> </a:t>
            </a:r>
            <a:r>
              <a:rPr lang="tr-TR" dirty="0" smtClean="0"/>
              <a:t>  Empati, karşımızdaki kişiye ‘seni anlıyorum.’ mesajı vermektir. </a:t>
            </a:r>
          </a:p>
          <a:p>
            <a:pPr marL="0" indent="0" algn="just">
              <a:buNone/>
            </a:pPr>
            <a:r>
              <a:rPr lang="tr-TR" dirty="0" smtClean="0"/>
              <a:t>   Örneğin; sınava hazırlanan ve kaygılı olan bir öğrenciye ‘Önünde önemli bir sınavın olduğu için kaygılanıyorsun.’ demek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marL="0" indent="0" algn="just">
              <a:buNone/>
            </a:pPr>
            <a:endParaRPr lang="tr-TR" b="1" dirty="0" smtClean="0"/>
          </a:p>
          <a:p>
            <a:pPr marL="0" indent="0" algn="just">
              <a:buNone/>
            </a:pPr>
            <a:endParaRPr lang="tr-TR" b="1" dirty="0"/>
          </a:p>
          <a:p>
            <a:pPr marL="0" indent="0" algn="just">
              <a:buNone/>
            </a:pPr>
            <a:r>
              <a:rPr lang="tr-TR" b="1" dirty="0" smtClean="0"/>
              <a:t>BEN DİLİ: </a:t>
            </a:r>
            <a:r>
              <a:rPr lang="tr-TR" dirty="0" smtClean="0"/>
              <a:t>Birey davranışın kendisi üzerindeki somut etkisinden ve onunla ilgili duygularından söz ettiğinde bu ileti ben iletisi  ( ben dili) olur.</a:t>
            </a:r>
          </a:p>
          <a:p>
            <a:pPr marL="0" indent="0" algn="just">
              <a:buNone/>
            </a:pPr>
            <a:r>
              <a:rPr lang="tr-TR" dirty="0" smtClean="0"/>
              <a:t>   Ben iletilerini gönderen bireyler, kendi duygularının bilincinde olmak için önce kendini dinleme ve duygularını tüm açıklığıyla diğer bireylerle paylaşma yükümlülüğünü taşır.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Etkili bir ben iletisinin bireyin davranışını değiştirme olasılığı yüksektir, diğer bireyle ilgili çok az olumsuz değerlendirme içerir ve kesinlikle iletişimi zedelemez.</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marL="0" indent="0" algn="just">
              <a:buNone/>
            </a:pPr>
            <a:endParaRPr lang="tr-TR" b="1" dirty="0" smtClean="0">
              <a:solidFill>
                <a:schemeClr val="accent6">
                  <a:lumMod val="50000"/>
                </a:schemeClr>
              </a:solidFill>
            </a:endParaRPr>
          </a:p>
          <a:p>
            <a:pPr marL="0" indent="0" algn="just">
              <a:buNone/>
            </a:pPr>
            <a:endParaRPr lang="tr-TR" b="1" dirty="0" smtClean="0"/>
          </a:p>
          <a:p>
            <a:pPr marL="0" indent="0" algn="just">
              <a:buNone/>
            </a:pPr>
            <a:endParaRPr lang="tr-TR" b="1" dirty="0" smtClean="0"/>
          </a:p>
          <a:p>
            <a:pPr marL="0" indent="0" algn="just">
              <a:buNone/>
            </a:pPr>
            <a:r>
              <a:rPr lang="tr-TR" b="1" dirty="0" smtClean="0"/>
              <a:t>SEN DİLİ: </a:t>
            </a:r>
            <a:r>
              <a:rPr lang="tr-TR" dirty="0" smtClean="0"/>
              <a:t>Bireyin öfkesini ve davranışını kontrol edemediği durumlarda karşısında bulunan kişiye suçlayıcı, eleştirici, emir verici ifadeler kullanmasıdır.</a:t>
            </a:r>
          </a:p>
          <a:p>
            <a:pPr marL="0" indent="0" algn="just">
              <a:buNone/>
            </a:pPr>
            <a:r>
              <a:rPr lang="tr-TR" dirty="0"/>
              <a:t> </a:t>
            </a:r>
            <a:r>
              <a:rPr lang="tr-TR" dirty="0" smtClean="0"/>
              <a:t>  Sen dilinde mesajı veren kişi mesajı alan kişiyi değersiz kılacak aşağılayıcı sözler kullanır.</a:t>
            </a:r>
          </a:p>
          <a:p>
            <a:pPr marL="0" indent="0" algn="just">
              <a:buNone/>
            </a:pPr>
            <a:r>
              <a:rPr lang="tr-TR" dirty="0"/>
              <a:t> </a:t>
            </a:r>
            <a:r>
              <a:rPr lang="tr-TR" dirty="0" smtClean="0"/>
              <a:t>  Bu tür ifadeler mesajı alan kişinin savunmaya geçmesine neden olur.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568952" cy="5721499"/>
          </a:xfrm>
        </p:spPr>
        <p:txBody>
          <a:bodyPr>
            <a:normAutofit fontScale="85000" lnSpcReduction="10000"/>
          </a:bodyPr>
          <a:lstStyle/>
          <a:p>
            <a:pPr marL="0" indent="0" algn="just">
              <a:buNone/>
            </a:pPr>
            <a:r>
              <a:rPr lang="tr-TR" dirty="0"/>
              <a:t> </a:t>
            </a:r>
            <a:r>
              <a:rPr lang="tr-TR" dirty="0" smtClean="0"/>
              <a:t> </a:t>
            </a:r>
          </a:p>
          <a:p>
            <a:pPr marL="0" indent="0" algn="just">
              <a:buNone/>
            </a:pPr>
            <a:r>
              <a:rPr lang="tr-TR" dirty="0" smtClean="0"/>
              <a:t> Sağlıklı bir iletişim için bu saydıklarımızla birlikte iletişim engellerinden kaçınmak da gereklidir. Günlük yaşamda kullanılan pek çok iletişim becerisi sürekli kullanıldığında iletişim engeli haline gelebilir. İletişim engelleri öğretmen ve öğrenci arasındaki çatışmayı olumsuz bir durum haline getirebilir.</a:t>
            </a:r>
          </a:p>
          <a:p>
            <a:pPr marL="0" indent="0" algn="just">
              <a:buNone/>
            </a:pPr>
            <a:r>
              <a:rPr lang="tr-TR" b="1" dirty="0" smtClean="0"/>
              <a:t>İLETİŞİM ENGELLERİ</a:t>
            </a:r>
          </a:p>
          <a:p>
            <a:pPr algn="just"/>
            <a:r>
              <a:rPr lang="tr-TR" dirty="0" smtClean="0"/>
              <a:t>Emir vermek</a:t>
            </a:r>
          </a:p>
          <a:p>
            <a:pPr algn="just"/>
            <a:r>
              <a:rPr lang="tr-TR" dirty="0" smtClean="0"/>
              <a:t>Uyarmak, göz dağı vermek</a:t>
            </a:r>
          </a:p>
          <a:p>
            <a:pPr algn="just"/>
            <a:r>
              <a:rPr lang="tr-TR" dirty="0" smtClean="0"/>
              <a:t>Ahlak dersi vermek</a:t>
            </a:r>
          </a:p>
          <a:p>
            <a:pPr algn="just"/>
            <a:r>
              <a:rPr lang="tr-TR" dirty="0" smtClean="0"/>
              <a:t>Öğüt vermek</a:t>
            </a:r>
          </a:p>
          <a:p>
            <a:pPr algn="just"/>
            <a:r>
              <a:rPr lang="tr-TR" dirty="0" smtClean="0"/>
              <a:t>Nutuk çekmek, mantıklı düşünceler önermek</a:t>
            </a:r>
          </a:p>
          <a:p>
            <a:pPr algn="just"/>
            <a:r>
              <a:rPr lang="tr-TR" dirty="0" smtClean="0"/>
              <a:t>Yargılamak, eleştirmek, suçlamak</a:t>
            </a:r>
          </a:p>
          <a:p>
            <a:pPr algn="just"/>
            <a:r>
              <a:rPr lang="tr-TR" dirty="0" smtClean="0"/>
              <a:t>Ad takmak, alay etmek</a:t>
            </a:r>
          </a:p>
          <a:p>
            <a:pPr algn="just"/>
            <a:r>
              <a:rPr lang="tr-TR" dirty="0" smtClean="0"/>
              <a:t>Sürekli soru sormak, sorguya çekmek</a:t>
            </a:r>
          </a:p>
          <a:p>
            <a:pPr algn="just"/>
            <a:r>
              <a:rPr lang="tr-TR" dirty="0" smtClean="0"/>
              <a:t>Kıyaslamak</a:t>
            </a:r>
          </a:p>
          <a:p>
            <a:pPr algn="just"/>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792088"/>
          </a:xfrm>
        </p:spPr>
        <p:txBody>
          <a:bodyPr>
            <a:normAutofit fontScale="90000"/>
          </a:bodyPr>
          <a:lstStyle/>
          <a:p>
            <a:r>
              <a:rPr lang="tr-TR" b="1" dirty="0" smtClean="0">
                <a:solidFill>
                  <a:schemeClr val="accent1">
                    <a:lumMod val="75000"/>
                  </a:schemeClr>
                </a:solidFill>
              </a:rPr>
              <a:t>ÇATIŞMA ÇÖZME STRATEJİLERİ</a:t>
            </a:r>
            <a:endParaRPr lang="tr-TR" dirty="0"/>
          </a:p>
        </p:txBody>
      </p:sp>
      <p:sp>
        <p:nvSpPr>
          <p:cNvPr id="3" name="2 İçerik Yer Tutucusu"/>
          <p:cNvSpPr>
            <a:spLocks noGrp="1"/>
          </p:cNvSpPr>
          <p:nvPr>
            <p:ph idx="1"/>
          </p:nvPr>
        </p:nvSpPr>
        <p:spPr>
          <a:xfrm>
            <a:off x="251520" y="1412776"/>
            <a:ext cx="8435280" cy="4713387"/>
          </a:xfrm>
        </p:spPr>
        <p:txBody>
          <a:bodyPr>
            <a:normAutofit fontScale="92500"/>
          </a:bodyPr>
          <a:lstStyle/>
          <a:p>
            <a:pPr marL="0" indent="0" algn="just">
              <a:buNone/>
            </a:pPr>
            <a:r>
              <a:rPr lang="tr-TR" dirty="0" smtClean="0"/>
              <a:t>   Çatışmaların olumlu bir şekilde çözülmesi için iletişim kurmanın öneminden ve sağlıklı bir iletişim için gerekli olan becerilerden söz ettik. Bunun dışında çatışma çözme stratejileri hakkında da bilgi sahibi olmak önemlidir. Aşağıda kişiler arası bir çatışma ya da sorun karşısında insanların izleyebilecekleri beş farklı strateji belirtilmiştir:</a:t>
            </a:r>
          </a:p>
          <a:p>
            <a:pPr marL="0" indent="0" algn="just">
              <a:buNone/>
            </a:pPr>
            <a:r>
              <a:rPr lang="tr-TR" dirty="0" smtClean="0"/>
              <a:t>1.AYICIK TAKTİĞİ ( uyma)</a:t>
            </a:r>
          </a:p>
          <a:p>
            <a:pPr marL="0" indent="0" algn="just">
              <a:buNone/>
            </a:pPr>
            <a:r>
              <a:rPr lang="tr-TR" dirty="0" smtClean="0"/>
              <a:t>2.KAPLUMBAĞA TAKTİĞİ ( kaçınma)</a:t>
            </a:r>
          </a:p>
          <a:p>
            <a:pPr marL="0" indent="0" algn="just">
              <a:buNone/>
            </a:pPr>
            <a:r>
              <a:rPr lang="tr-TR" dirty="0" smtClean="0"/>
              <a:t>3.KÖPEK BALIĞI TAKTİĞİ ( güç kullanma, rekabete girme)</a:t>
            </a:r>
          </a:p>
          <a:p>
            <a:pPr marL="0" indent="0" algn="just">
              <a:buNone/>
            </a:pPr>
            <a:r>
              <a:rPr lang="tr-TR" dirty="0" smtClean="0"/>
              <a:t>4.TİLKİ TAKTİĞİ ( uzlaşma)</a:t>
            </a:r>
          </a:p>
          <a:p>
            <a:pPr marL="0" indent="0" algn="just">
              <a:buNone/>
            </a:pPr>
            <a:r>
              <a:rPr lang="tr-TR" dirty="0" smtClean="0"/>
              <a:t>5.BAYKUŞ TAKTİĞİ ( iş birliği yapma)</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rPr>
              <a:t>ÇATIŞMA NEDİR?</a:t>
            </a:r>
            <a:endParaRPr lang="tr-TR" dirty="0"/>
          </a:p>
        </p:txBody>
      </p:sp>
      <p:sp>
        <p:nvSpPr>
          <p:cNvPr id="3" name="2 İçerik Yer Tutucusu"/>
          <p:cNvSpPr>
            <a:spLocks noGrp="1"/>
          </p:cNvSpPr>
          <p:nvPr>
            <p:ph idx="1"/>
          </p:nvPr>
        </p:nvSpPr>
        <p:spPr>
          <a:xfrm>
            <a:off x="457200" y="1844824"/>
            <a:ext cx="5770984" cy="4464496"/>
          </a:xfrm>
        </p:spPr>
        <p:txBody>
          <a:bodyPr>
            <a:normAutofit fontScale="92500" lnSpcReduction="10000"/>
          </a:bodyPr>
          <a:lstStyle/>
          <a:p>
            <a:pPr marL="0" indent="0" algn="just"/>
            <a:r>
              <a:rPr lang="tr-TR" dirty="0" smtClean="0"/>
              <a:t>Kişilerin bazı durumlar ve konular üzerinde uzlaşamadığında ya da kişinin istediği iki şey birbiriyle çatıştığında ve birini seçmek istediğinde ortaya çıkan durumdur.</a:t>
            </a:r>
          </a:p>
          <a:p>
            <a:pPr marL="0" indent="0" algn="just"/>
            <a:r>
              <a:rPr lang="tr-TR" dirty="0" smtClean="0"/>
              <a:t>Yani çatışmayı bireyler tek başına yaşayabilirken iki ya da daha fazla birey arasında da çatışma yaşanabilmektedir.</a:t>
            </a:r>
          </a:p>
          <a:p>
            <a:pPr marL="0" indent="0" algn="just"/>
            <a:r>
              <a:rPr lang="tr-TR" dirty="0" smtClean="0"/>
              <a:t>Nasıl tanımlanmış olursa olsun anlaşmazlık, zıtlaşma, uyumsuzluk, birbirine ters düşme çatışmanın temel unsurlarıdır.</a:t>
            </a:r>
          </a:p>
          <a:p>
            <a:endParaRPr lang="tr-TR" dirty="0"/>
          </a:p>
        </p:txBody>
      </p:sp>
      <p:pic>
        <p:nvPicPr>
          <p:cNvPr id="4"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1484785"/>
            <a:ext cx="2232248" cy="208823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92088"/>
          </a:xfrm>
        </p:spPr>
        <p:txBody>
          <a:bodyPr>
            <a:normAutofit fontScale="90000"/>
          </a:bodyPr>
          <a:lstStyle/>
          <a:p>
            <a:r>
              <a:rPr lang="tr-TR" b="1" dirty="0" smtClean="0">
                <a:solidFill>
                  <a:schemeClr val="accent1">
                    <a:lumMod val="75000"/>
                  </a:schemeClr>
                </a:solidFill>
              </a:rPr>
              <a:t>AYICIK TAKTİĞİ (Uyma)</a:t>
            </a:r>
            <a:endParaRPr lang="tr-TR" dirty="0">
              <a:solidFill>
                <a:schemeClr val="accent1">
                  <a:lumMod val="75000"/>
                </a:schemeClr>
              </a:solidFill>
            </a:endParaRPr>
          </a:p>
        </p:txBody>
      </p:sp>
      <p:sp>
        <p:nvSpPr>
          <p:cNvPr id="3" name="2 İçerik Yer Tutucusu"/>
          <p:cNvSpPr>
            <a:spLocks noGrp="1"/>
          </p:cNvSpPr>
          <p:nvPr>
            <p:ph idx="1"/>
          </p:nvPr>
        </p:nvSpPr>
        <p:spPr>
          <a:xfrm>
            <a:off x="251520" y="1196752"/>
            <a:ext cx="7488832" cy="4929411"/>
          </a:xfrm>
        </p:spPr>
        <p:txBody>
          <a:bodyPr>
            <a:normAutofit fontScale="92500"/>
          </a:bodyPr>
          <a:lstStyle/>
          <a:p>
            <a:pPr marL="0" indent="0" algn="just">
              <a:buNone/>
            </a:pPr>
            <a:r>
              <a:rPr lang="tr-TR" dirty="0" smtClean="0"/>
              <a:t>   Bu taktiği kullananlar için ilişkiler çok önemli, amaç pek önemli değildir. İlişkilerin bozulmaması için çatışmayı yatıştırmaya çalışırlar.</a:t>
            </a:r>
          </a:p>
          <a:p>
            <a:pPr marL="0" indent="0" algn="just">
              <a:buNone/>
            </a:pPr>
            <a:r>
              <a:rPr lang="tr-TR" dirty="0"/>
              <a:t> </a:t>
            </a:r>
            <a:r>
              <a:rPr lang="tr-TR" dirty="0" smtClean="0"/>
              <a:t>  Sorun sizin için çok önemli değil, ama diğer kişi için çok önemliyse,</a:t>
            </a:r>
          </a:p>
          <a:p>
            <a:pPr marL="0" indent="0" algn="just">
              <a:buNone/>
            </a:pPr>
            <a:r>
              <a:rPr lang="tr-TR" dirty="0"/>
              <a:t> </a:t>
            </a:r>
            <a:r>
              <a:rPr lang="tr-TR" dirty="0" smtClean="0"/>
              <a:t>  Üzüleceğinizi ya da çok yıpranacağınızı hissettiğinizde,</a:t>
            </a:r>
          </a:p>
          <a:p>
            <a:pPr marL="0" indent="0" algn="just">
              <a:buNone/>
            </a:pPr>
            <a:r>
              <a:rPr lang="tr-TR" dirty="0"/>
              <a:t> </a:t>
            </a:r>
            <a:r>
              <a:rPr lang="tr-TR" dirty="0" smtClean="0"/>
              <a:t>  Kazanamayacağınızı bildiğiniz bir konuda sürekli bir rekabet halinde olmak sizin için zararlı olacaksa,</a:t>
            </a:r>
          </a:p>
          <a:p>
            <a:pPr marL="0" indent="0" algn="just">
              <a:buNone/>
            </a:pPr>
            <a:r>
              <a:rPr lang="tr-TR" dirty="0"/>
              <a:t> </a:t>
            </a:r>
            <a:r>
              <a:rPr lang="tr-TR" dirty="0" smtClean="0"/>
              <a:t>  Mevcut uyumu korumak çok önemliyse ve ‘şimdi zamanı değil.’ diyorsanız ayıcık taktiğini kullanmak uygun olabilir.</a:t>
            </a:r>
            <a:endParaRPr lang="tr-TR" dirty="0"/>
          </a:p>
        </p:txBody>
      </p:sp>
      <p:pic>
        <p:nvPicPr>
          <p:cNvPr id="4" name="Picture 2" descr="C:\Users\win8\Desktop\22bcday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352" y="2420888"/>
            <a:ext cx="1403648" cy="228026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b="1" dirty="0" smtClean="0">
                <a:solidFill>
                  <a:schemeClr val="accent1">
                    <a:lumMod val="75000"/>
                  </a:schemeClr>
                </a:solidFill>
              </a:rPr>
              <a:t>KAPLUMBAĞA TAKTİĞİ (Kaçınma)</a:t>
            </a:r>
            <a:endParaRPr lang="tr-TR" dirty="0">
              <a:solidFill>
                <a:schemeClr val="accent1">
                  <a:lumMod val="75000"/>
                </a:schemeClr>
              </a:solidFill>
            </a:endParaRPr>
          </a:p>
        </p:txBody>
      </p:sp>
      <p:sp>
        <p:nvSpPr>
          <p:cNvPr id="3" name="2 İçerik Yer Tutucusu"/>
          <p:cNvSpPr>
            <a:spLocks noGrp="1"/>
          </p:cNvSpPr>
          <p:nvPr>
            <p:ph idx="1"/>
          </p:nvPr>
        </p:nvSpPr>
        <p:spPr>
          <a:xfrm>
            <a:off x="1331640" y="980728"/>
            <a:ext cx="7632848" cy="5616624"/>
          </a:xfrm>
        </p:spPr>
        <p:txBody>
          <a:bodyPr>
            <a:normAutofit fontScale="92500" lnSpcReduction="20000"/>
          </a:bodyPr>
          <a:lstStyle/>
          <a:p>
            <a:pPr marL="0" indent="0" algn="just">
              <a:buNone/>
            </a:pPr>
            <a:r>
              <a:rPr lang="tr-TR" dirty="0" smtClean="0"/>
              <a:t>   Bu taktiği kullananlar çatışmadan kaçınmak için geri çekilirler. Çatışma yaratan sorunlardan ve kişilerden uzak dururlar.</a:t>
            </a:r>
          </a:p>
          <a:p>
            <a:pPr marL="0" indent="0" algn="just">
              <a:buNone/>
            </a:pPr>
            <a:r>
              <a:rPr lang="tr-TR" dirty="0"/>
              <a:t> </a:t>
            </a:r>
            <a:r>
              <a:rPr lang="tr-TR" dirty="0" smtClean="0"/>
              <a:t>  Elde edilecek ödüller çok yüksek değilse ve kaybedeceğiniz bir şey yoksa yani bu sizin için sadece bir deneyim olacaksa,</a:t>
            </a:r>
          </a:p>
          <a:p>
            <a:pPr marL="0" indent="0" algn="just">
              <a:buNone/>
            </a:pPr>
            <a:r>
              <a:rPr lang="tr-TR" dirty="0"/>
              <a:t> </a:t>
            </a:r>
            <a:r>
              <a:rPr lang="tr-TR" dirty="0" smtClean="0"/>
              <a:t>  Çatışmayı ele alacak zamanınız yoksa,</a:t>
            </a:r>
          </a:p>
          <a:p>
            <a:pPr marL="0" indent="0" algn="just">
              <a:buNone/>
            </a:pPr>
            <a:r>
              <a:rPr lang="tr-TR" dirty="0"/>
              <a:t> </a:t>
            </a:r>
            <a:r>
              <a:rPr lang="tr-TR" dirty="0" smtClean="0"/>
              <a:t>  Ortam ve zaman uygun değilse, </a:t>
            </a:r>
          </a:p>
          <a:p>
            <a:pPr marL="0" indent="0" algn="just">
              <a:buNone/>
            </a:pPr>
            <a:r>
              <a:rPr lang="tr-TR" dirty="0"/>
              <a:t> </a:t>
            </a:r>
            <a:r>
              <a:rPr lang="tr-TR" dirty="0" smtClean="0"/>
              <a:t>  Daha önemli sorunların baskısını hissediyorsanız,</a:t>
            </a:r>
          </a:p>
          <a:p>
            <a:pPr marL="0" indent="0" algn="just">
              <a:buNone/>
            </a:pPr>
            <a:r>
              <a:rPr lang="tr-TR" dirty="0"/>
              <a:t> </a:t>
            </a:r>
            <a:r>
              <a:rPr lang="tr-TR" dirty="0" smtClean="0"/>
              <a:t>  Çok öfkeli bir kişiyle karşı karşıya iseniz,</a:t>
            </a:r>
          </a:p>
          <a:p>
            <a:pPr marL="0" indent="0" algn="just">
              <a:buNone/>
            </a:pPr>
            <a:r>
              <a:rPr lang="tr-TR" dirty="0"/>
              <a:t> </a:t>
            </a:r>
            <a:r>
              <a:rPr lang="tr-TR" dirty="0" smtClean="0"/>
              <a:t>  Tam olarak hazır değilseniz, bilgi edinmeye ve düşünmeye ihtiyaç duyuyorsanız,</a:t>
            </a:r>
          </a:p>
          <a:p>
            <a:pPr marL="0" indent="0" algn="just">
              <a:buNone/>
            </a:pPr>
            <a:r>
              <a:rPr lang="tr-TR" dirty="0"/>
              <a:t> </a:t>
            </a:r>
            <a:r>
              <a:rPr lang="tr-TR" dirty="0" smtClean="0"/>
              <a:t>  Duygusal olarak çok fazla yüklüyseniz,</a:t>
            </a:r>
          </a:p>
          <a:p>
            <a:pPr marL="0" indent="0" algn="just">
              <a:buNone/>
            </a:pPr>
            <a:r>
              <a:rPr lang="tr-TR" dirty="0"/>
              <a:t> </a:t>
            </a:r>
            <a:r>
              <a:rPr lang="tr-TR" dirty="0" smtClean="0"/>
              <a:t>  Çevrenizdeki diğer kişiler çatışmayı daha başarılı bir biçimde çözebileceklerse kaplumbağa taktiğini kullanmak uygun olabilir.</a:t>
            </a:r>
          </a:p>
          <a:p>
            <a:endParaRPr lang="tr-TR" dirty="0"/>
          </a:p>
        </p:txBody>
      </p:sp>
      <p:pic>
        <p:nvPicPr>
          <p:cNvPr id="4" name="Picture 2" descr="C:\Users\win8\Desktop\Kaplumbağa-Yöntem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2636912"/>
            <a:ext cx="1152128" cy="231725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712968" cy="1143000"/>
          </a:xfrm>
        </p:spPr>
        <p:txBody>
          <a:bodyPr>
            <a:normAutofit fontScale="90000"/>
          </a:bodyPr>
          <a:lstStyle/>
          <a:p>
            <a:r>
              <a:rPr lang="tr-TR" b="1" dirty="0" smtClean="0">
                <a:solidFill>
                  <a:schemeClr val="accent1">
                    <a:lumMod val="75000"/>
                  </a:schemeClr>
                </a:solidFill>
              </a:rPr>
              <a:t>KÖPEK BALIĞI TAKTİĞİ ( Güç Kullanma, Rekabete Girme)</a:t>
            </a:r>
            <a:endParaRPr lang="tr-TR" dirty="0">
              <a:solidFill>
                <a:schemeClr val="accent1">
                  <a:lumMod val="75000"/>
                </a:schemeClr>
              </a:solidFill>
            </a:endParaRPr>
          </a:p>
        </p:txBody>
      </p:sp>
      <p:sp>
        <p:nvSpPr>
          <p:cNvPr id="3" name="2 İçerik Yer Tutucusu"/>
          <p:cNvSpPr>
            <a:spLocks noGrp="1"/>
          </p:cNvSpPr>
          <p:nvPr>
            <p:ph idx="1"/>
          </p:nvPr>
        </p:nvSpPr>
        <p:spPr>
          <a:xfrm>
            <a:off x="0" y="1600200"/>
            <a:ext cx="8028384" cy="4997152"/>
          </a:xfrm>
        </p:spPr>
        <p:txBody>
          <a:bodyPr>
            <a:normAutofit/>
          </a:bodyPr>
          <a:lstStyle/>
          <a:p>
            <a:pPr marL="0" indent="0" algn="just">
              <a:buNone/>
            </a:pPr>
            <a:r>
              <a:rPr lang="tr-TR" dirty="0" smtClean="0"/>
              <a:t>   Bu taktiği kullananlar için kendi amaçları çok önemli, ilişkileri ise önemsizdir. Bu nedenle kendi çözüm önerilerini kabul etmesi için çatıştığı kişiyi zorlar ve karşısındaki kişi üzerinde güç kullanmayı dener.</a:t>
            </a:r>
          </a:p>
          <a:p>
            <a:pPr marL="0" indent="0" algn="just">
              <a:buNone/>
            </a:pPr>
            <a:r>
              <a:rPr lang="tr-TR" dirty="0"/>
              <a:t> </a:t>
            </a:r>
            <a:r>
              <a:rPr lang="tr-TR" dirty="0" smtClean="0"/>
              <a:t>  Kesinlikle haklı olduğunuzu bildiğinizde,</a:t>
            </a:r>
          </a:p>
          <a:p>
            <a:pPr marL="0" indent="0" algn="just">
              <a:buNone/>
            </a:pPr>
            <a:r>
              <a:rPr lang="tr-TR" dirty="0"/>
              <a:t> </a:t>
            </a:r>
            <a:r>
              <a:rPr lang="tr-TR" dirty="0" smtClean="0"/>
              <a:t>  Kısa süre içerisinde karar vermeniz gerektiğinde,</a:t>
            </a:r>
          </a:p>
          <a:p>
            <a:pPr marL="0" indent="0" algn="just">
              <a:buNone/>
            </a:pPr>
            <a:r>
              <a:rPr lang="tr-TR" dirty="0"/>
              <a:t> </a:t>
            </a:r>
            <a:r>
              <a:rPr lang="tr-TR" dirty="0" smtClean="0"/>
              <a:t>  Muhaliflerini ezen bir kişi ile karşılaştığınızda köpek balığı taktiğini kullanmak uygun olabilir.</a:t>
            </a:r>
          </a:p>
          <a:p>
            <a:endParaRPr lang="tr-TR" dirty="0"/>
          </a:p>
        </p:txBody>
      </p:sp>
      <p:pic>
        <p:nvPicPr>
          <p:cNvPr id="4" name="Picture 2" descr="C:\Users\win8\Desktop\Köpekbalığı-Yöntemi-150x150.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86675" y="2780928"/>
            <a:ext cx="1457325" cy="14573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TİLKİ TAKTİĞİ (Uzlaşma)</a:t>
            </a:r>
            <a:r>
              <a:rPr lang="tr-TR" b="1" dirty="0" smtClean="0">
                <a:solidFill>
                  <a:schemeClr val="accent6">
                    <a:lumMod val="50000"/>
                  </a:schemeClr>
                </a:solidFill>
              </a:rPr>
              <a:t/>
            </a:r>
            <a:br>
              <a:rPr lang="tr-TR" b="1" dirty="0" smtClean="0">
                <a:solidFill>
                  <a:schemeClr val="accent6">
                    <a:lumMod val="50000"/>
                  </a:schemeClr>
                </a:solidFill>
              </a:rPr>
            </a:br>
            <a:endParaRPr lang="tr-TR" dirty="0"/>
          </a:p>
        </p:txBody>
      </p:sp>
      <p:sp>
        <p:nvSpPr>
          <p:cNvPr id="3" name="2 İçerik Yer Tutucusu"/>
          <p:cNvSpPr>
            <a:spLocks noGrp="1"/>
          </p:cNvSpPr>
          <p:nvPr>
            <p:ph idx="1"/>
          </p:nvPr>
        </p:nvSpPr>
        <p:spPr>
          <a:xfrm>
            <a:off x="251520" y="980728"/>
            <a:ext cx="7344816" cy="5544616"/>
          </a:xfrm>
        </p:spPr>
        <p:txBody>
          <a:bodyPr>
            <a:normAutofit lnSpcReduction="10000"/>
          </a:bodyPr>
          <a:lstStyle/>
          <a:p>
            <a:pPr marL="0" indent="0">
              <a:buNone/>
            </a:pPr>
            <a:r>
              <a:rPr lang="tr-TR" dirty="0" smtClean="0"/>
              <a:t>   </a:t>
            </a:r>
          </a:p>
          <a:p>
            <a:pPr marL="0" indent="0">
              <a:buNone/>
            </a:pPr>
            <a:r>
              <a:rPr lang="tr-TR" dirty="0" smtClean="0"/>
              <a:t>Orta derecede girişimcilik ve işbirliği içeren bu stratejiyi kullanan bir kişinin amacı, her iki tarafı da kısmen tatmin eden, karşılıklı olarak kabul edilebilir, uygun bazı çözümler bulmaktır.</a:t>
            </a:r>
          </a:p>
          <a:p>
            <a:pPr marL="0" indent="0">
              <a:buNone/>
            </a:pPr>
            <a:r>
              <a:rPr lang="tr-TR" dirty="0"/>
              <a:t> </a:t>
            </a:r>
            <a:r>
              <a:rPr lang="tr-TR" dirty="0" smtClean="0"/>
              <a:t>   Amaçlar orta derecede önemliyse,</a:t>
            </a:r>
          </a:p>
          <a:p>
            <a:pPr marL="0" indent="0">
              <a:buNone/>
            </a:pPr>
            <a:r>
              <a:rPr lang="tr-TR" dirty="0"/>
              <a:t> </a:t>
            </a:r>
            <a:r>
              <a:rPr lang="tr-TR" dirty="0" smtClean="0"/>
              <a:t>  Eşit statüdeki kişiler çatışmaya taraf olmuşlarsa,</a:t>
            </a:r>
          </a:p>
          <a:p>
            <a:pPr marL="0" indent="0">
              <a:buNone/>
            </a:pPr>
            <a:r>
              <a:rPr lang="tr-TR" dirty="0"/>
              <a:t> </a:t>
            </a:r>
            <a:r>
              <a:rPr lang="tr-TR" dirty="0" smtClean="0"/>
              <a:t>  Karmaşık bir sorun için geçici bir çözüme ulaşmak gerekiyorsa,</a:t>
            </a:r>
          </a:p>
          <a:p>
            <a:pPr marL="0" indent="0">
              <a:buNone/>
            </a:pPr>
            <a:r>
              <a:rPr lang="tr-TR" dirty="0"/>
              <a:t> </a:t>
            </a:r>
            <a:r>
              <a:rPr lang="tr-TR" dirty="0" smtClean="0"/>
              <a:t>  Önemli bir sorun için uygun çözümlerin ve rekabet ya da işbirliği stratejilerinin sonuç vermediği durumlarda tilki taktiğini kullanmak uygun olabilir.</a:t>
            </a:r>
          </a:p>
          <a:p>
            <a:endParaRPr lang="tr-TR" dirty="0"/>
          </a:p>
        </p:txBody>
      </p:sp>
      <p:pic>
        <p:nvPicPr>
          <p:cNvPr id="4" name="Picture 2" descr="C:\Users\win8\Desktop\Tilki-Yöntemi-150x15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80312" y="1628800"/>
            <a:ext cx="1440160" cy="201622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BAYKUŞ ( İşbirliği Yapma)</a:t>
            </a:r>
            <a:r>
              <a:rPr lang="tr-TR" b="1" dirty="0" smtClean="0">
                <a:solidFill>
                  <a:schemeClr val="accent6">
                    <a:lumMod val="50000"/>
                  </a:schemeClr>
                </a:solidFill>
              </a:rPr>
              <a:t/>
            </a:r>
            <a:br>
              <a:rPr lang="tr-TR" b="1" dirty="0" smtClean="0">
                <a:solidFill>
                  <a:schemeClr val="accent6">
                    <a:lumMod val="50000"/>
                  </a:schemeClr>
                </a:solidFill>
              </a:rPr>
            </a:br>
            <a:endParaRPr lang="tr-TR" dirty="0"/>
          </a:p>
        </p:txBody>
      </p:sp>
      <p:sp>
        <p:nvSpPr>
          <p:cNvPr id="3" name="2 İçerik Yer Tutucusu"/>
          <p:cNvSpPr>
            <a:spLocks noGrp="1"/>
          </p:cNvSpPr>
          <p:nvPr>
            <p:ph idx="1"/>
          </p:nvPr>
        </p:nvSpPr>
        <p:spPr>
          <a:xfrm>
            <a:off x="251520" y="980728"/>
            <a:ext cx="7200800" cy="5616624"/>
          </a:xfrm>
        </p:spPr>
        <p:txBody>
          <a:bodyPr>
            <a:normAutofit/>
          </a:bodyPr>
          <a:lstStyle/>
          <a:p>
            <a:pPr marL="0" indent="0" algn="just">
              <a:buNone/>
            </a:pPr>
            <a:r>
              <a:rPr lang="tr-TR" dirty="0" smtClean="0"/>
              <a:t>   Bu taktiği kullananlar hem amaçlarına hem de ilişkilerine çok önem verirler. Çatışmaları çözülmesi gereken sorunlar olarak görürler, hem kendilerinin hem diğer kişinin amaçlarına ulaşabileceği bir çözüm ararlar.</a:t>
            </a:r>
          </a:p>
          <a:p>
            <a:pPr marL="0" indent="0" algn="just">
              <a:buNone/>
            </a:pPr>
            <a:r>
              <a:rPr lang="tr-TR" dirty="0" smtClean="0"/>
              <a:t>   Başkasının yaşamı söz konusu olduğunda,</a:t>
            </a:r>
          </a:p>
          <a:p>
            <a:pPr marL="0" indent="0" algn="just">
              <a:buNone/>
            </a:pPr>
            <a:r>
              <a:rPr lang="tr-TR" dirty="0"/>
              <a:t> </a:t>
            </a:r>
            <a:r>
              <a:rPr lang="tr-TR" dirty="0" smtClean="0"/>
              <a:t>  Bütün sorumluluğu siz üstlenmek istemediğinizde,</a:t>
            </a:r>
          </a:p>
          <a:p>
            <a:pPr marL="0" indent="0" algn="just">
              <a:buNone/>
            </a:pPr>
            <a:r>
              <a:rPr lang="tr-TR" dirty="0"/>
              <a:t> </a:t>
            </a:r>
            <a:r>
              <a:rPr lang="tr-TR" dirty="0" smtClean="0"/>
              <a:t>  Arada büyük bir güven duygusu varsa,</a:t>
            </a:r>
          </a:p>
          <a:p>
            <a:pPr marL="0" indent="0" algn="just">
              <a:buNone/>
            </a:pPr>
            <a:r>
              <a:rPr lang="tr-TR" dirty="0"/>
              <a:t> </a:t>
            </a:r>
            <a:r>
              <a:rPr lang="tr-TR" dirty="0" smtClean="0"/>
              <a:t>  Karşınızdaki kişiyi kaybetmek yerine kazanmak istiyorsanız baykuş taktiğini kullanmak uygun olabilir.</a:t>
            </a:r>
          </a:p>
          <a:p>
            <a:endParaRPr lang="tr-TR" dirty="0"/>
          </a:p>
        </p:txBody>
      </p:sp>
      <p:pic>
        <p:nvPicPr>
          <p:cNvPr id="4" name="Picture 2" descr="C:\Users\win8\Desktop\Baykuş-Taktiği-150x150.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6336" y="764704"/>
            <a:ext cx="1547664" cy="230425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264696"/>
          </a:xfrm>
        </p:spPr>
        <p:txBody>
          <a:bodyPr>
            <a:normAutofit/>
          </a:bodyPr>
          <a:lstStyle/>
          <a:p>
            <a:pPr marL="0" indent="0" algn="just">
              <a:buNone/>
            </a:pPr>
            <a:r>
              <a:rPr lang="tr-TR" dirty="0" smtClean="0"/>
              <a:t>   </a:t>
            </a:r>
          </a:p>
          <a:p>
            <a:pPr marL="0" indent="0" algn="just">
              <a:buNone/>
            </a:pPr>
            <a:r>
              <a:rPr lang="tr-TR" dirty="0" smtClean="0"/>
              <a:t>  </a:t>
            </a:r>
          </a:p>
          <a:p>
            <a:pPr marL="0" indent="0" algn="just">
              <a:buNone/>
            </a:pPr>
            <a:r>
              <a:rPr lang="tr-TR" dirty="0" smtClean="0"/>
              <a:t>   </a:t>
            </a:r>
          </a:p>
          <a:p>
            <a:pPr marL="0" indent="0" algn="just">
              <a:buNone/>
            </a:pPr>
            <a:endParaRPr lang="tr-TR" dirty="0" smtClean="0"/>
          </a:p>
          <a:p>
            <a:pPr marL="0" indent="0" algn="just">
              <a:buNone/>
            </a:pPr>
            <a:r>
              <a:rPr lang="tr-TR" dirty="0" smtClean="0"/>
              <a:t>   Yukarıda açıklanan çatışma çözme stratejileri arasında sadece baykuş ile simgelenen işbirliği stratejisi ile her iki tarafın da kazançlı çıkacağı çözümler bulunabilir. Diğer stratejiler kullanıldığında taraflardan en azından biri kaybeder, diğeri kazanır ya da her ikisi de kaybeder.</a:t>
            </a:r>
          </a:p>
          <a:p>
            <a:pPr marL="0" indent="0" algn="just">
              <a:buNone/>
            </a:pPr>
            <a:r>
              <a:rPr lang="tr-TR" dirty="0"/>
              <a:t> </a:t>
            </a:r>
            <a:r>
              <a:rPr lang="tr-TR" dirty="0" smtClean="0"/>
              <a:t>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pPr marL="0" indent="0" algn="just">
              <a:buNone/>
            </a:pPr>
            <a:r>
              <a:rPr lang="tr-TR" dirty="0" smtClean="0"/>
              <a:t> </a:t>
            </a:r>
          </a:p>
          <a:p>
            <a:pPr marL="0" indent="0" algn="just">
              <a:buNone/>
            </a:pPr>
            <a:r>
              <a:rPr lang="tr-TR" dirty="0" smtClean="0"/>
              <a:t>  O halde çocuklara özellikle işbirliğine yönelik çatışma çözme yönteminin ve bu yöntemin gerektirdiği becerilerin öğretilmesi gerekmektedir. Çatışma çözme becerisi çocuğun duygusal zeka gelişimi içinde önemli bir yer kaplamaktadır. </a:t>
            </a:r>
          </a:p>
          <a:p>
            <a:pPr marL="0" indent="0" algn="just">
              <a:buNone/>
            </a:pPr>
            <a:r>
              <a:rPr lang="tr-TR" dirty="0" smtClean="0"/>
              <a:t>   Çatışmayı çözümleme sürecinde aşamalar çeşitli kaynaklarda farklı biçimlerde sıralanmakla birlikte genel olarak aşağıda belirlenen eylem basamakları önerilebilir.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ÇATIŞMA ÇÖZME EYLEM BASAMAKLARI</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1. Kızgınlığı kontrol altına almak</a:t>
            </a:r>
          </a:p>
          <a:p>
            <a:pPr marL="0" indent="0">
              <a:buNone/>
            </a:pPr>
            <a:r>
              <a:rPr lang="tr-TR" dirty="0" smtClean="0"/>
              <a:t>2. Karşı tarafa yaklaşmadan önce bir kez daha düşünmek</a:t>
            </a:r>
          </a:p>
          <a:p>
            <a:pPr marL="0" indent="0">
              <a:buNone/>
            </a:pPr>
            <a:r>
              <a:rPr lang="tr-TR" dirty="0" smtClean="0"/>
              <a:t>3. Olumlu bir hava oluşturmak</a:t>
            </a:r>
          </a:p>
          <a:p>
            <a:pPr marL="0" indent="0">
              <a:buNone/>
            </a:pPr>
            <a:r>
              <a:rPr lang="tr-TR" dirty="0" smtClean="0"/>
              <a:t>4. Temel bazı kurallara dikkat etmek</a:t>
            </a:r>
          </a:p>
          <a:p>
            <a:pPr marL="0" indent="0">
              <a:buNone/>
            </a:pPr>
            <a:r>
              <a:rPr lang="tr-TR" dirty="0" smtClean="0"/>
              <a:t>5. Sorunu tartışarak tanımlamak</a:t>
            </a:r>
          </a:p>
          <a:p>
            <a:pPr marL="0" indent="0">
              <a:buNone/>
            </a:pPr>
            <a:r>
              <a:rPr lang="tr-TR" dirty="0" smtClean="0"/>
              <a:t>6. Olası çözümler için beyin fırtınası yapmak</a:t>
            </a:r>
          </a:p>
          <a:p>
            <a:pPr marL="0" indent="0">
              <a:buNone/>
            </a:pPr>
            <a:r>
              <a:rPr lang="tr-TR" dirty="0" smtClean="0"/>
              <a:t>7. Olası çözümleri değerlendirmek ve uygun çözümleri belirlemek</a:t>
            </a:r>
          </a:p>
          <a:p>
            <a:pPr marL="0" indent="0">
              <a:buNone/>
            </a:pPr>
            <a:r>
              <a:rPr lang="tr-TR" dirty="0" smtClean="0"/>
              <a:t>8. Çözümlerin işlerliğini izlemek</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5865515"/>
          </a:xfrm>
        </p:spPr>
        <p:txBody>
          <a:bodyPr>
            <a:normAutofit lnSpcReduction="10000"/>
          </a:bodyPr>
          <a:lstStyle/>
          <a:p>
            <a:pPr algn="ctr">
              <a:spcBef>
                <a:spcPts val="600"/>
              </a:spcBef>
              <a:spcAft>
                <a:spcPts val="600"/>
              </a:spcAft>
              <a:buFontTx/>
              <a:buNone/>
            </a:pPr>
            <a:r>
              <a:rPr lang="tr-TR" altLang="tr-TR" b="1" dirty="0" smtClean="0"/>
              <a:t>1.Kızgınlığınızı </a:t>
            </a:r>
            <a:r>
              <a:rPr lang="tr-TR" altLang="tr-TR" b="1" dirty="0"/>
              <a:t>kontrol altına alın.</a:t>
            </a:r>
          </a:p>
          <a:p>
            <a:pPr algn="just">
              <a:spcBef>
                <a:spcPts val="600"/>
              </a:spcBef>
              <a:spcAft>
                <a:spcPts val="600"/>
              </a:spcAft>
              <a:buNone/>
            </a:pPr>
            <a:r>
              <a:rPr lang="tr-TR" altLang="tr-TR" sz="2800" dirty="0" smtClean="0"/>
              <a:t>Siz ve öğrencini sağlıklı düşünemeyecek kadar kızgın iseniz ve duygularınızı kontrol edemiyorsanız uzlaşma sağlanamaz.</a:t>
            </a:r>
          </a:p>
          <a:p>
            <a:pPr algn="ctr">
              <a:spcBef>
                <a:spcPts val="600"/>
              </a:spcBef>
              <a:spcAft>
                <a:spcPts val="600"/>
              </a:spcAft>
              <a:buNone/>
            </a:pPr>
            <a:r>
              <a:rPr lang="tr-TR" sz="2800" b="1" dirty="0" smtClean="0"/>
              <a:t>2.Karşı tarafa yaklaşmadan önce bir kez daha düşünmek</a:t>
            </a:r>
          </a:p>
          <a:p>
            <a:pPr marL="0" indent="0" algn="just">
              <a:lnSpc>
                <a:spcPct val="80000"/>
              </a:lnSpc>
              <a:spcBef>
                <a:spcPts val="600"/>
              </a:spcBef>
              <a:spcAft>
                <a:spcPts val="600"/>
              </a:spcAft>
              <a:buClr>
                <a:srgbClr val="FF0000"/>
              </a:buClr>
              <a:buSzPct val="150000"/>
              <a:buNone/>
            </a:pPr>
            <a:r>
              <a:rPr lang="tr-TR" altLang="tr-TR" sz="2800" dirty="0" smtClean="0"/>
              <a:t>Çatışma tarafları nasıl etkilemektedir?</a:t>
            </a:r>
          </a:p>
          <a:p>
            <a:pPr marL="0" indent="0" algn="just">
              <a:lnSpc>
                <a:spcPct val="80000"/>
              </a:lnSpc>
              <a:spcBef>
                <a:spcPts val="600"/>
              </a:spcBef>
              <a:spcAft>
                <a:spcPts val="600"/>
              </a:spcAft>
              <a:buClr>
                <a:srgbClr val="FF0000"/>
              </a:buClr>
              <a:buSzPct val="150000"/>
              <a:buNone/>
            </a:pPr>
            <a:r>
              <a:rPr lang="tr-TR" altLang="tr-TR" sz="2800" dirty="0" smtClean="0"/>
              <a:t>Çatışmada taraflar için çıkarlar ve değerler nelerdir?</a:t>
            </a:r>
          </a:p>
          <a:p>
            <a:pPr marL="0" indent="0" algn="just">
              <a:lnSpc>
                <a:spcPct val="80000"/>
              </a:lnSpc>
              <a:spcBef>
                <a:spcPts val="600"/>
              </a:spcBef>
              <a:spcAft>
                <a:spcPts val="600"/>
              </a:spcAft>
              <a:buClr>
                <a:srgbClr val="FF0000"/>
              </a:buClr>
              <a:buSzPct val="150000"/>
              <a:buNone/>
            </a:pPr>
            <a:r>
              <a:rPr lang="tr-TR" altLang="tr-TR" sz="2800" dirty="0" smtClean="0"/>
              <a:t>Taraflardan her birinin diğerine ilişkin önyargıları ve varsayımları nelerdir?</a:t>
            </a:r>
          </a:p>
          <a:p>
            <a:pPr marL="0" indent="0" algn="just">
              <a:lnSpc>
                <a:spcPct val="80000"/>
              </a:lnSpc>
              <a:spcBef>
                <a:spcPts val="600"/>
              </a:spcBef>
              <a:spcAft>
                <a:spcPts val="600"/>
              </a:spcAft>
              <a:buClr>
                <a:srgbClr val="FF0000"/>
              </a:buClr>
              <a:buSzPct val="150000"/>
              <a:buNone/>
            </a:pPr>
            <a:r>
              <a:rPr lang="tr-TR" altLang="tr-TR" sz="2800" dirty="0" smtClean="0"/>
              <a:t>Söz konusu çatışmayı yönetmede ya da çözümlemede en iyi yaklaşım nedir?</a:t>
            </a:r>
          </a:p>
          <a:p>
            <a:pPr marL="0" indent="0" algn="just">
              <a:lnSpc>
                <a:spcPct val="80000"/>
              </a:lnSpc>
              <a:buClr>
                <a:srgbClr val="FF0000"/>
              </a:buClr>
              <a:buSzPct val="150000"/>
              <a:buNone/>
            </a:pPr>
            <a:r>
              <a:rPr lang="tr-TR" altLang="tr-TR" sz="2800" dirty="0" smtClean="0"/>
              <a:t>İşbirliği yapılacaksa bunu başlatmak için en uygun yer ve zaman nedir?</a:t>
            </a:r>
          </a:p>
          <a:p>
            <a:pPr algn="ctr">
              <a:spcBef>
                <a:spcPts val="600"/>
              </a:spcBef>
              <a:spcAft>
                <a:spcPts val="600"/>
              </a:spcAft>
              <a:buNone/>
            </a:pPr>
            <a:endParaRPr lang="tr-TR" altLang="tr-TR" sz="2800" b="1"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568952" cy="6120680"/>
          </a:xfrm>
        </p:spPr>
        <p:txBody>
          <a:bodyPr>
            <a:normAutofit/>
          </a:bodyPr>
          <a:lstStyle/>
          <a:p>
            <a:pPr algn="ctr">
              <a:spcBef>
                <a:spcPts val="600"/>
              </a:spcBef>
              <a:spcAft>
                <a:spcPts val="600"/>
              </a:spcAft>
              <a:buFontTx/>
              <a:buNone/>
            </a:pPr>
            <a:endParaRPr lang="tr-TR" altLang="tr-TR" sz="3600" b="1" dirty="0" smtClean="0"/>
          </a:p>
          <a:p>
            <a:pPr algn="ctr">
              <a:spcBef>
                <a:spcPts val="600"/>
              </a:spcBef>
              <a:spcAft>
                <a:spcPts val="600"/>
              </a:spcAft>
              <a:buFontTx/>
              <a:buNone/>
            </a:pPr>
            <a:r>
              <a:rPr lang="tr-TR" altLang="tr-TR" sz="3600" b="1" dirty="0" smtClean="0"/>
              <a:t>3.Olumlu bir hava oluşturun.</a:t>
            </a:r>
            <a:br>
              <a:rPr lang="tr-TR" altLang="tr-TR" sz="3600" b="1" dirty="0" smtClean="0"/>
            </a:br>
            <a:r>
              <a:rPr lang="tr-TR" altLang="tr-TR" dirty="0" smtClean="0"/>
              <a:t>Öğrencinizi uzlaşmaya ve konuşmaya davet edin.</a:t>
            </a:r>
            <a:br>
              <a:rPr lang="tr-TR" altLang="tr-TR" dirty="0" smtClean="0"/>
            </a:br>
            <a:r>
              <a:rPr lang="tr-TR" altLang="tr-TR" dirty="0" smtClean="0"/>
              <a:t>İyi niyetli olduğunuzu gösterin.</a:t>
            </a:r>
            <a:br>
              <a:rPr lang="tr-TR" altLang="tr-TR" dirty="0" smtClean="0"/>
            </a:br>
            <a:r>
              <a:rPr lang="tr-TR" altLang="tr-TR" dirty="0" smtClean="0"/>
              <a:t>Onu dikkate aldığınızı ve önem verdiğinizi gösterin.</a:t>
            </a:r>
            <a:br>
              <a:rPr lang="tr-TR" altLang="tr-TR" dirty="0" smtClean="0"/>
            </a:br>
            <a:r>
              <a:rPr lang="tr-TR" altLang="tr-TR" b="1" dirty="0" smtClean="0"/>
              <a:t>4.</a:t>
            </a:r>
            <a:r>
              <a:rPr lang="tr-TR" altLang="tr-TR" sz="3600" b="1" dirty="0" smtClean="0"/>
              <a:t>Temel kurallara dikkat edin. </a:t>
            </a:r>
          </a:p>
          <a:p>
            <a:pPr marL="0" indent="0" algn="ctr">
              <a:spcBef>
                <a:spcPts val="600"/>
              </a:spcBef>
              <a:spcAft>
                <a:spcPts val="600"/>
              </a:spcAft>
              <a:buClr>
                <a:srgbClr val="FF0000"/>
              </a:buClr>
              <a:buSzPct val="150000"/>
              <a:buNone/>
            </a:pPr>
            <a:r>
              <a:rPr lang="tr-TR" altLang="tr-TR" dirty="0" smtClean="0"/>
              <a:t>Öğrencinizi dikkatle dinleyin ve sözünü kesmeyin.</a:t>
            </a:r>
          </a:p>
          <a:p>
            <a:pPr marL="0" indent="0" algn="ctr">
              <a:spcBef>
                <a:spcPts val="600"/>
              </a:spcBef>
              <a:spcAft>
                <a:spcPts val="600"/>
              </a:spcAft>
              <a:buClr>
                <a:srgbClr val="FF0000"/>
              </a:buClr>
              <a:buSzPct val="150000"/>
              <a:buNone/>
            </a:pPr>
            <a:r>
              <a:rPr lang="tr-TR" altLang="tr-TR" dirty="0" smtClean="0"/>
              <a:t>Durumu iyileştirmek için çalışın.</a:t>
            </a:r>
          </a:p>
          <a:p>
            <a:pPr marL="0" indent="0" algn="ctr">
              <a:buClr>
                <a:srgbClr val="FF0000"/>
              </a:buClr>
              <a:buSzPct val="150000"/>
              <a:buNone/>
            </a:pPr>
            <a:r>
              <a:rPr lang="tr-TR" altLang="tr-TR" dirty="0" smtClean="0"/>
              <a:t>Sakinliğinizi koruyun.</a:t>
            </a:r>
          </a:p>
          <a:p>
            <a:pPr algn="ctr">
              <a:buNone/>
            </a:pPr>
            <a:endParaRPr lang="tr-TR" dirty="0" smtClean="0"/>
          </a:p>
          <a:p>
            <a:pPr algn="ctr"/>
            <a:endParaRPr lang="tr-TR" dirty="0" smtClean="0">
              <a:solidFill>
                <a:schemeClr val="accent6">
                  <a:lumMod val="50000"/>
                </a:schemeClr>
              </a:solidFill>
            </a:endParaRPr>
          </a:p>
          <a:p>
            <a:pPr algn="ctr"/>
            <a:endParaRPr lang="tr-TR" dirty="0" smtClean="0">
              <a:solidFill>
                <a:schemeClr val="accent6">
                  <a:lumMod val="50000"/>
                </a:schemeClr>
              </a:solidFill>
            </a:endParaRPr>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KİŞİLER ARASI İLİŞKİLERDE ÇATIŞMA </a:t>
            </a:r>
            <a:endParaRPr lang="tr-TR" dirty="0"/>
          </a:p>
        </p:txBody>
      </p:sp>
      <p:sp>
        <p:nvSpPr>
          <p:cNvPr id="3" name="2 İçerik Yer Tutucusu"/>
          <p:cNvSpPr>
            <a:spLocks noGrp="1"/>
          </p:cNvSpPr>
          <p:nvPr>
            <p:ph idx="1"/>
          </p:nvPr>
        </p:nvSpPr>
        <p:spPr>
          <a:xfrm>
            <a:off x="457200" y="1844824"/>
            <a:ext cx="5698976" cy="4680520"/>
          </a:xfrm>
        </p:spPr>
        <p:txBody>
          <a:bodyPr>
            <a:normAutofit/>
          </a:bodyPr>
          <a:lstStyle/>
          <a:p>
            <a:pPr marL="0" indent="0" algn="just"/>
            <a:r>
              <a:rPr lang="tr-TR" dirty="0" smtClean="0"/>
              <a:t>Kişiler arası ilişkilerde çatışma; insanların ihtiyaçları, dürtüleri ve istekleri birbirleriyle uyuşmadığı zaman ortaya çıkar.</a:t>
            </a:r>
          </a:p>
          <a:p>
            <a:pPr marL="0" indent="0" algn="just"/>
            <a:r>
              <a:rPr lang="tr-TR" dirty="0" smtClean="0"/>
              <a:t>Bir tarafın davranışları diğerinin gereksinimlerine ters düşüyor, engelliyor ya da değerleri birbirine uymuyorsa bu kişiler arasında ortaya çıkan çatışma olarak tanımlanabilir.</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59131" y="980728"/>
            <a:ext cx="2884869" cy="258865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ctr">
              <a:spcBef>
                <a:spcPts val="600"/>
              </a:spcBef>
              <a:spcAft>
                <a:spcPts val="600"/>
              </a:spcAft>
              <a:buFontTx/>
              <a:buNone/>
            </a:pPr>
            <a:r>
              <a:rPr lang="tr-TR" altLang="tr-TR" sz="3600" b="1" dirty="0" smtClean="0"/>
              <a:t>Problemi tartışarak tanımlayın.</a:t>
            </a:r>
          </a:p>
          <a:p>
            <a:pPr marL="0" indent="0" algn="ctr">
              <a:spcBef>
                <a:spcPts val="600"/>
              </a:spcBef>
              <a:spcAft>
                <a:spcPts val="600"/>
              </a:spcAft>
              <a:buClr>
                <a:srgbClr val="FF0000"/>
              </a:buClr>
              <a:buSzPct val="150000"/>
              <a:buNone/>
            </a:pPr>
            <a:r>
              <a:rPr lang="tr-TR" altLang="tr-TR" dirty="0" smtClean="0"/>
              <a:t>Öğrenciniz için önemli olan hususları ortaya koyun ve duyguları paylaşın.</a:t>
            </a:r>
          </a:p>
          <a:p>
            <a:pPr marL="0" indent="0" algn="ctr">
              <a:spcBef>
                <a:spcPts val="600"/>
              </a:spcBef>
              <a:spcAft>
                <a:spcPts val="600"/>
              </a:spcAft>
              <a:buClr>
                <a:srgbClr val="FF0000"/>
              </a:buClr>
              <a:buSzPct val="150000"/>
              <a:buNone/>
            </a:pPr>
            <a:r>
              <a:rPr lang="tr-TR" altLang="tr-TR" dirty="0" smtClean="0"/>
              <a:t>Etkili konuşma ve dinleme tekniklerini kullanın.</a:t>
            </a:r>
          </a:p>
          <a:p>
            <a:pPr marL="0" indent="0" algn="ctr">
              <a:spcBef>
                <a:spcPts val="600"/>
              </a:spcBef>
              <a:spcAft>
                <a:spcPts val="600"/>
              </a:spcAft>
              <a:buClr>
                <a:srgbClr val="FF0000"/>
              </a:buClr>
              <a:buSzPct val="150000"/>
              <a:buNone/>
            </a:pPr>
            <a:r>
              <a:rPr lang="tr-TR" altLang="tr-TR" dirty="0" smtClean="0"/>
              <a:t>İhtiyaçları ve çıkarları belirleyin.</a:t>
            </a:r>
          </a:p>
          <a:p>
            <a:pPr marL="0" indent="0" algn="ctr">
              <a:spcBef>
                <a:spcPts val="600"/>
              </a:spcBef>
              <a:spcAft>
                <a:spcPts val="600"/>
              </a:spcAft>
              <a:buClr>
                <a:srgbClr val="FF0000"/>
              </a:buClr>
              <a:buSzPct val="150000"/>
              <a:buNone/>
            </a:pPr>
            <a:r>
              <a:rPr lang="tr-TR" altLang="tr-TR" dirty="0" smtClean="0"/>
              <a:t>Gerekiyorsa değerleri, varsayımları ve kaygıları paylaşın.</a:t>
            </a:r>
          </a:p>
          <a:p>
            <a:pPr marL="0" indent="0" algn="ctr">
              <a:spcBef>
                <a:spcPts val="600"/>
              </a:spcBef>
              <a:spcAft>
                <a:spcPts val="600"/>
              </a:spcAft>
              <a:buClr>
                <a:srgbClr val="FF0000"/>
              </a:buClr>
              <a:buSzPct val="150000"/>
              <a:buNone/>
            </a:pPr>
            <a:r>
              <a:rPr lang="tr-TR" altLang="tr-TR" dirty="0" smtClean="0"/>
              <a:t>Ortaya çıkan yeni algı ve anlayışı gözden geçirin.</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lgn="ctr">
              <a:spcBef>
                <a:spcPts val="600"/>
              </a:spcBef>
              <a:spcAft>
                <a:spcPts val="600"/>
              </a:spcAft>
              <a:buNone/>
            </a:pPr>
            <a:r>
              <a:rPr lang="tr-TR" altLang="tr-TR" sz="3600" b="1" dirty="0" smtClean="0"/>
              <a:t>Olası çözümler için beyin fırtınası yapın.</a:t>
            </a:r>
          </a:p>
          <a:p>
            <a:pPr marL="0" indent="0" algn="ctr">
              <a:spcBef>
                <a:spcPts val="600"/>
              </a:spcBef>
              <a:spcAft>
                <a:spcPts val="600"/>
              </a:spcAft>
              <a:buClr>
                <a:srgbClr val="FF0000"/>
              </a:buClr>
              <a:buSzPct val="150000"/>
              <a:buNone/>
            </a:pPr>
            <a:r>
              <a:rPr lang="tr-TR" altLang="tr-TR" dirty="0" smtClean="0"/>
              <a:t>Tarafların ihtiyaç ve çıkarlarının tatmin olabilmesi için düşünceleri açıkça ortaya koyun.</a:t>
            </a:r>
          </a:p>
          <a:p>
            <a:pPr marL="0" indent="0" algn="ctr">
              <a:spcBef>
                <a:spcPts val="600"/>
              </a:spcBef>
              <a:spcAft>
                <a:spcPts val="600"/>
              </a:spcAft>
              <a:buClr>
                <a:srgbClr val="FF0000"/>
              </a:buClr>
              <a:buSzPct val="150000"/>
              <a:buNone/>
            </a:pPr>
            <a:r>
              <a:rPr lang="tr-TR" altLang="tr-TR" dirty="0" smtClean="0"/>
              <a:t>Bu aşamada henüz düşünceleri eleştirmeyin ve yargılamayın.</a:t>
            </a:r>
          </a:p>
          <a:p>
            <a:pPr marL="0" indent="0" algn="ctr">
              <a:spcBef>
                <a:spcPts val="600"/>
              </a:spcBef>
              <a:spcAft>
                <a:spcPts val="600"/>
              </a:spcAft>
              <a:buClr>
                <a:srgbClr val="FF0000"/>
              </a:buClr>
              <a:buSzPct val="150000"/>
              <a:buNone/>
            </a:pPr>
            <a:r>
              <a:rPr lang="tr-TR" altLang="tr-TR" dirty="0" smtClean="0"/>
              <a:t>Düşüncelere açık olun.</a:t>
            </a:r>
          </a:p>
          <a:p>
            <a:pPr marL="0" indent="0" algn="ctr">
              <a:spcBef>
                <a:spcPts val="600"/>
              </a:spcBef>
              <a:spcAft>
                <a:spcPts val="600"/>
              </a:spcAft>
              <a:buClr>
                <a:srgbClr val="FF0000"/>
              </a:buClr>
              <a:buSzPct val="150000"/>
              <a:buNone/>
            </a:pPr>
            <a:r>
              <a:rPr lang="tr-TR" altLang="tr-TR" dirty="0" smtClean="0"/>
              <a:t>"Sen" yerine "biz"  kullanmaya özen gösterin.</a:t>
            </a:r>
            <a:endParaRPr lang="tr-TR"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ctr">
              <a:spcBef>
                <a:spcPts val="600"/>
              </a:spcBef>
              <a:spcAft>
                <a:spcPts val="600"/>
              </a:spcAft>
              <a:buNone/>
            </a:pPr>
            <a:r>
              <a:rPr lang="tr-TR" altLang="tr-TR" sz="4000" b="1" dirty="0" smtClean="0"/>
              <a:t>Olası çözümleri değerlendirin ve uygun çözümleri belirleyin.</a:t>
            </a:r>
          </a:p>
          <a:p>
            <a:pPr marL="0" indent="0" algn="ctr">
              <a:spcBef>
                <a:spcPts val="600"/>
              </a:spcBef>
              <a:spcAft>
                <a:spcPts val="600"/>
              </a:spcAft>
              <a:buClr>
                <a:srgbClr val="FF0000"/>
              </a:buClr>
              <a:buSzPct val="150000"/>
              <a:buNone/>
            </a:pPr>
            <a:r>
              <a:rPr lang="tr-TR" altLang="tr-TR" dirty="0" smtClean="0"/>
              <a:t>Çözümler şu nitelikleri taşımalıdır:</a:t>
            </a:r>
          </a:p>
          <a:p>
            <a:pPr marL="0" indent="0" algn="ctr">
              <a:spcBef>
                <a:spcPts val="600"/>
              </a:spcBef>
              <a:spcAft>
                <a:spcPts val="600"/>
              </a:spcAft>
              <a:buClr>
                <a:srgbClr val="FF0000"/>
              </a:buClr>
              <a:buSzPct val="150000"/>
              <a:buNone/>
            </a:pPr>
            <a:r>
              <a:rPr lang="tr-TR" altLang="tr-TR" dirty="0" smtClean="0"/>
              <a:t>Her iki taraf için de kabul edilebilir,</a:t>
            </a:r>
          </a:p>
          <a:p>
            <a:pPr marL="0" indent="0" algn="ctr">
              <a:spcBef>
                <a:spcPts val="600"/>
              </a:spcBef>
              <a:spcAft>
                <a:spcPts val="600"/>
              </a:spcAft>
              <a:buClr>
                <a:srgbClr val="FF0000"/>
              </a:buClr>
              <a:buSzPct val="150000"/>
              <a:buNone/>
            </a:pPr>
            <a:r>
              <a:rPr lang="tr-TR" altLang="tr-TR" dirty="0" smtClean="0"/>
              <a:t>Gerçekçi ve gerçekleştirilebilir,</a:t>
            </a:r>
          </a:p>
          <a:p>
            <a:pPr marL="0" indent="0" algn="ctr">
              <a:spcBef>
                <a:spcPts val="600"/>
              </a:spcBef>
              <a:spcAft>
                <a:spcPts val="600"/>
              </a:spcAft>
              <a:buClr>
                <a:srgbClr val="FF0000"/>
              </a:buClr>
              <a:buSzPct val="150000"/>
              <a:buNone/>
            </a:pPr>
            <a:r>
              <a:rPr lang="tr-TR" altLang="tr-TR" dirty="0" smtClean="0"/>
              <a:t>Belirgin ve</a:t>
            </a:r>
          </a:p>
          <a:p>
            <a:pPr marL="0" indent="0" algn="ctr">
              <a:spcBef>
                <a:spcPts val="600"/>
              </a:spcBef>
              <a:spcAft>
                <a:spcPts val="600"/>
              </a:spcAft>
              <a:buClr>
                <a:srgbClr val="FF0000"/>
              </a:buClr>
              <a:buSzPct val="150000"/>
              <a:buNone/>
            </a:pPr>
            <a:r>
              <a:rPr lang="tr-TR" altLang="tr-TR" dirty="0" smtClean="0"/>
              <a:t>Dengeli olmalıdır.</a:t>
            </a:r>
          </a:p>
          <a:p>
            <a:pPr marL="0" indent="0" algn="ctr">
              <a:buClr>
                <a:srgbClr val="FF0000"/>
              </a:buClr>
              <a:buSzPct val="150000"/>
              <a:buNone/>
            </a:pPr>
            <a:r>
              <a:rPr lang="tr-TR" altLang="tr-TR" dirty="0" smtClean="0"/>
              <a:t>Çözümler her iki taraf için de önemli ana hususları içermelidir.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085584" cy="5112568"/>
          </a:xfrm>
        </p:spPr>
        <p:txBody>
          <a:bodyPr/>
          <a:lstStyle/>
          <a:p>
            <a:pPr algn="ctr">
              <a:spcBef>
                <a:spcPts val="600"/>
              </a:spcBef>
              <a:spcAft>
                <a:spcPts val="600"/>
              </a:spcAft>
              <a:buFontTx/>
              <a:buNone/>
            </a:pPr>
            <a:endParaRPr lang="tr-TR" altLang="tr-TR" sz="3600" b="1" dirty="0" smtClean="0"/>
          </a:p>
          <a:p>
            <a:pPr algn="ctr">
              <a:spcBef>
                <a:spcPts val="600"/>
              </a:spcBef>
              <a:spcAft>
                <a:spcPts val="600"/>
              </a:spcAft>
              <a:buFontTx/>
              <a:buNone/>
            </a:pPr>
            <a:r>
              <a:rPr lang="tr-TR" altLang="tr-TR" sz="3600" b="1" dirty="0" smtClean="0"/>
              <a:t>Çözümlerin işlerliğini izleyin. </a:t>
            </a:r>
          </a:p>
          <a:p>
            <a:pPr marL="0" indent="0" algn="ctr">
              <a:spcBef>
                <a:spcPts val="600"/>
              </a:spcBef>
              <a:spcAft>
                <a:spcPts val="600"/>
              </a:spcAft>
              <a:buClr>
                <a:srgbClr val="FF0000"/>
              </a:buClr>
              <a:buSzPct val="150000"/>
              <a:buNone/>
            </a:pPr>
            <a:r>
              <a:rPr lang="tr-TR" altLang="tr-TR" dirty="0" smtClean="0"/>
              <a:t>Belirli bir süre sonra çözümlerin işleyip işlemediğini kontrol edin.</a:t>
            </a:r>
          </a:p>
          <a:p>
            <a:pPr marL="0" indent="0" algn="ctr">
              <a:spcBef>
                <a:spcPts val="600"/>
              </a:spcBef>
              <a:spcAft>
                <a:spcPts val="600"/>
              </a:spcAft>
              <a:buClr>
                <a:srgbClr val="FF0000"/>
              </a:buClr>
              <a:buSzPct val="150000"/>
              <a:buNone/>
            </a:pPr>
            <a:r>
              <a:rPr lang="tr-TR" altLang="tr-TR" dirty="0" smtClean="0"/>
              <a:t>İşlemiyorsa, yukarıdaki basamakları tekrarlayarak çözümleri yeniden gözden geçirin.</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6000" b="1" i="1" dirty="0">
                <a:solidFill>
                  <a:schemeClr val="accent1">
                    <a:lumMod val="75000"/>
                  </a:schemeClr>
                </a:solidFill>
              </a:rPr>
              <a:t>Sonuç olarak</a:t>
            </a:r>
            <a:endParaRPr lang="tr-TR" dirty="0"/>
          </a:p>
        </p:txBody>
      </p:sp>
      <p:sp>
        <p:nvSpPr>
          <p:cNvPr id="3" name="2 İçerik Yer Tutucusu"/>
          <p:cNvSpPr>
            <a:spLocks noGrp="1"/>
          </p:cNvSpPr>
          <p:nvPr>
            <p:ph idx="1"/>
          </p:nvPr>
        </p:nvSpPr>
        <p:spPr/>
        <p:txBody>
          <a:bodyPr/>
          <a:lstStyle/>
          <a:p>
            <a:pPr marL="0" indent="0" algn="just">
              <a:buNone/>
            </a:pPr>
            <a:r>
              <a:rPr lang="tr-TR" dirty="0" smtClean="0"/>
              <a:t>   </a:t>
            </a:r>
          </a:p>
          <a:p>
            <a:pPr marL="0" indent="0" algn="just">
              <a:buNone/>
            </a:pPr>
            <a:r>
              <a:rPr lang="tr-TR" dirty="0"/>
              <a:t> </a:t>
            </a:r>
            <a:r>
              <a:rPr lang="tr-TR" dirty="0" smtClean="0"/>
              <a:t>  Çatışmanın yaşamın doğal bir parçası olduğunu ve çatışma çözme becerisinin çocuğun duygusal zeka gelişimi içinde önemli bir yer kapladığını unutmayalım; çünkü sosyal beceriler okullarda öğretilen bilgilerden daha önemsiz değildir.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rPr>
              <a:t>ÇATIŞMAYI ORTAYA ÇIKARAN NEDENLER NELERDİR?</a:t>
            </a:r>
            <a:endParaRPr lang="tr-TR" dirty="0"/>
          </a:p>
        </p:txBody>
      </p:sp>
      <p:sp>
        <p:nvSpPr>
          <p:cNvPr id="3" name="2 İçerik Yer Tutucusu"/>
          <p:cNvSpPr>
            <a:spLocks noGrp="1"/>
          </p:cNvSpPr>
          <p:nvPr>
            <p:ph idx="1"/>
          </p:nvPr>
        </p:nvSpPr>
        <p:spPr/>
        <p:txBody>
          <a:bodyPr>
            <a:normAutofit/>
          </a:bodyPr>
          <a:lstStyle/>
          <a:p>
            <a:r>
              <a:rPr lang="tr-TR" dirty="0" smtClean="0"/>
              <a:t>Farklı biliş</a:t>
            </a:r>
          </a:p>
          <a:p>
            <a:r>
              <a:rPr lang="tr-TR" dirty="0" smtClean="0"/>
              <a:t>Algı</a:t>
            </a:r>
          </a:p>
          <a:p>
            <a:r>
              <a:rPr lang="tr-TR" dirty="0" smtClean="0"/>
              <a:t>Duygu</a:t>
            </a:r>
          </a:p>
          <a:p>
            <a:r>
              <a:rPr lang="tr-TR" dirty="0" smtClean="0"/>
              <a:t>Bilinç dışı ihtiyaçlar</a:t>
            </a:r>
          </a:p>
          <a:p>
            <a:r>
              <a:rPr lang="tr-TR" dirty="0" smtClean="0"/>
              <a:t>İletişim becerileri</a:t>
            </a:r>
          </a:p>
          <a:p>
            <a:r>
              <a:rPr lang="tr-TR" dirty="0" smtClean="0"/>
              <a:t>Kültürel farklılıklar</a:t>
            </a:r>
          </a:p>
          <a:p>
            <a:r>
              <a:rPr lang="tr-TR" dirty="0" smtClean="0"/>
              <a:t>Rol farklılıkları</a:t>
            </a:r>
          </a:p>
          <a:p>
            <a:r>
              <a:rPr lang="tr-TR" dirty="0" smtClean="0"/>
              <a:t>Sosyal ve fiziksel çevre</a:t>
            </a:r>
          </a:p>
          <a:p>
            <a:r>
              <a:rPr lang="tr-TR" dirty="0" smtClean="0"/>
              <a:t>İletişim sürecinde verilen mesajın niteliği</a:t>
            </a:r>
          </a:p>
          <a:p>
            <a:pPr marL="0" indent="0">
              <a:buNone/>
            </a:pPr>
            <a:endParaRPr lang="tr-TR" dirty="0" smtClean="0">
              <a:solidFill>
                <a:schemeClr val="accent6">
                  <a:lumMod val="50000"/>
                </a:schemeClr>
              </a:solidFill>
            </a:endParaRPr>
          </a:p>
          <a:p>
            <a:endParaRPr lang="tr-TR" dirty="0" smtClean="0">
              <a:solidFill>
                <a:schemeClr val="accent6">
                  <a:lumMod val="50000"/>
                </a:schemeClr>
              </a:solidFill>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rPr>
              <a:t>ÇATIŞMA TÜRLERİ</a:t>
            </a:r>
            <a:endParaRPr lang="tr-TR" dirty="0"/>
          </a:p>
        </p:txBody>
      </p:sp>
      <p:sp>
        <p:nvSpPr>
          <p:cNvPr id="3" name="2 İçerik Yer Tutucusu"/>
          <p:cNvSpPr>
            <a:spLocks noGrp="1"/>
          </p:cNvSpPr>
          <p:nvPr>
            <p:ph idx="1"/>
          </p:nvPr>
        </p:nvSpPr>
        <p:spPr>
          <a:xfrm>
            <a:off x="457200" y="1600200"/>
            <a:ext cx="8229600" cy="4709120"/>
          </a:xfrm>
        </p:spPr>
        <p:txBody>
          <a:bodyPr>
            <a:normAutofit/>
          </a:bodyPr>
          <a:lstStyle/>
          <a:p>
            <a:pPr marL="0" indent="0" algn="just">
              <a:buNone/>
            </a:pPr>
            <a:endParaRPr lang="tr-TR" b="1" dirty="0" smtClean="0"/>
          </a:p>
          <a:p>
            <a:pPr marL="0" indent="0" algn="just">
              <a:buNone/>
            </a:pPr>
            <a:r>
              <a:rPr lang="tr-TR" b="1" dirty="0" smtClean="0"/>
              <a:t>ÇATIŞMADAN KAÇMAK(KAYBET-KAZAN VEYA KAYBET-KAYBET) </a:t>
            </a:r>
            <a:r>
              <a:rPr lang="tr-TR" dirty="0" smtClean="0"/>
              <a:t>: Bireyin sorunu görmezden gelip küserek, kaçarak ya da sorun yokmuş gibi davranarak çatışmadan kaçması durumudur. Kaçan kişi kaybedip karşısındaki kazanabilir veya iletişime geçilmemesi durumunda her iki kişi de olaydan zararlı çıkabilir.</a:t>
            </a:r>
          </a:p>
          <a:p>
            <a:pPr marL="0" indent="0" algn="just">
              <a:buNone/>
            </a:pPr>
            <a:r>
              <a:rPr lang="tr-TR" dirty="0" smtClean="0"/>
              <a:t>	</a:t>
            </a:r>
          </a:p>
          <a:p>
            <a:pPr marL="0" indent="0" algn="just">
              <a:buNone/>
            </a:pPr>
            <a:endParaRPr lang="tr-TR" dirty="0" smtClean="0">
              <a:solidFill>
                <a:schemeClr val="accent6">
                  <a:lumMod val="50000"/>
                </a:schemeClr>
              </a:solidFill>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764704"/>
            <a:ext cx="8568952" cy="5361459"/>
          </a:xfrm>
        </p:spPr>
        <p:txBody>
          <a:bodyPr>
            <a:normAutofit/>
          </a:bodyPr>
          <a:lstStyle/>
          <a:p>
            <a:pPr>
              <a:buNone/>
            </a:pPr>
            <a:endParaRPr lang="tr-TR" b="1" dirty="0" smtClean="0"/>
          </a:p>
          <a:p>
            <a:pPr algn="just">
              <a:buNone/>
            </a:pPr>
            <a:r>
              <a:rPr lang="tr-TR" b="1" dirty="0" smtClean="0"/>
              <a:t> SALDIRGAN VE YIKICI TEPKİLER(KAZAN-KAYBET) :  </a:t>
            </a:r>
            <a:r>
              <a:rPr lang="tr-TR" dirty="0" smtClean="0"/>
              <a:t>Güçlü olanın güçsüze tehdit ederek, şantaj yaparak, küfrederek ya da saldırgan davranışlarda bulunarak amaç doğrultusunda kendisinin kazanması ve karşısındakinin kaybetmesi durumudur. Kişiler üzerinde telafisi olmayan olumsuz etkiler meydana getirebilir.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476672"/>
            <a:ext cx="8892480" cy="5649491"/>
          </a:xfrm>
        </p:spPr>
        <p:txBody>
          <a:bodyPr/>
          <a:lstStyle/>
          <a:p>
            <a:pPr>
              <a:buNone/>
            </a:pPr>
            <a:endParaRPr lang="tr-TR" b="1" dirty="0" smtClean="0"/>
          </a:p>
          <a:p>
            <a:pPr>
              <a:buNone/>
            </a:pPr>
            <a:endParaRPr lang="tr-TR" b="1" dirty="0"/>
          </a:p>
          <a:p>
            <a:pPr algn="just">
              <a:buNone/>
            </a:pPr>
            <a:r>
              <a:rPr lang="tr-TR" b="1" dirty="0" smtClean="0"/>
              <a:t>   YAPICI, BARIŞÇIL VE ONARICI TEPKİLER(KAZAN-KAZAN </a:t>
            </a:r>
            <a:r>
              <a:rPr lang="tr-TR" dirty="0" smtClean="0"/>
              <a:t>): Kişilerin karşılıklı konuşarak, olayların artı ve eksilerini tartışarak, kimsenin zarar görmemesini sağlayarak, empati kurarak sorunları çözüme kavuşturması durumudur.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5721499"/>
          </a:xfrm>
        </p:spPr>
        <p:txBody>
          <a:bodyPr>
            <a:normAutofit/>
          </a:bodyPr>
          <a:lstStyle/>
          <a:p>
            <a:pPr marL="0" indent="0" algn="just">
              <a:buNone/>
            </a:pPr>
            <a:r>
              <a:rPr lang="tr-TR" dirty="0" smtClean="0"/>
              <a:t>   </a:t>
            </a:r>
          </a:p>
          <a:p>
            <a:pPr marL="0" indent="0" algn="just">
              <a:buNone/>
            </a:pPr>
            <a:r>
              <a:rPr lang="tr-TR" dirty="0"/>
              <a:t> </a:t>
            </a:r>
            <a:r>
              <a:rPr lang="tr-TR" dirty="0" smtClean="0"/>
              <a:t>  </a:t>
            </a:r>
          </a:p>
          <a:p>
            <a:pPr marL="0" indent="0" algn="just">
              <a:buNone/>
            </a:pPr>
            <a:r>
              <a:rPr lang="tr-TR" dirty="0"/>
              <a:t> </a:t>
            </a:r>
            <a:r>
              <a:rPr lang="tr-TR" dirty="0" smtClean="0"/>
              <a:t>  Bu saydığımız çatışma türlerinden her iki tarafın da kazandığı çatışmada taraflar kendi görüşlerinin haklılığını kanıtlamak amacıyla tüm yaratıcılıklarını ortaya koyarlar, özgün ve iyi fikirler ortaya çıkarırlar ve kendi pozisyonlarının önemini daha iyi anlarlar.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052736"/>
            <a:ext cx="8568952" cy="5073427"/>
          </a:xfrm>
        </p:spPr>
        <p:txBody>
          <a:bodyPr/>
          <a:lstStyle/>
          <a:p>
            <a:pPr algn="just">
              <a:buNone/>
            </a:pPr>
            <a:r>
              <a:rPr lang="tr-TR" dirty="0" smtClean="0"/>
              <a:t>  </a:t>
            </a:r>
          </a:p>
          <a:p>
            <a:pPr algn="just">
              <a:buNone/>
            </a:pPr>
            <a:r>
              <a:rPr lang="tr-TR" dirty="0" smtClean="0"/>
              <a:t>  Unutmayalım ki çatışma farklı fikirdeki insanlar</a:t>
            </a:r>
          </a:p>
          <a:p>
            <a:pPr algn="just">
              <a:buNone/>
            </a:pPr>
            <a:r>
              <a:rPr lang="tr-TR" dirty="0" smtClean="0"/>
              <a:t>arasındaki etkileşimin doğal bir sonucudur, </a:t>
            </a:r>
          </a:p>
          <a:p>
            <a:pPr algn="just">
              <a:buNone/>
            </a:pPr>
            <a:r>
              <a:rPr lang="tr-TR" dirty="0" smtClean="0"/>
              <a:t>çatışmalar sağlıklı, yapıcı ve düzenli şekilde</a:t>
            </a:r>
          </a:p>
          <a:p>
            <a:pPr algn="just">
              <a:buNone/>
            </a:pPr>
            <a:r>
              <a:rPr lang="tr-TR" dirty="0" smtClean="0"/>
              <a:t>çözümlenebildiği sürece, tüm taraflar için kısa ve</a:t>
            </a:r>
          </a:p>
          <a:p>
            <a:pPr algn="just">
              <a:buNone/>
            </a:pPr>
            <a:r>
              <a:rPr lang="tr-TR" dirty="0" smtClean="0"/>
              <a:t>uzun vadeli faydalar oluşturacaktır.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1666</Words>
  <Application>Microsoft Office PowerPoint</Application>
  <PresentationFormat>Ekran Gösterisi (4:3)</PresentationFormat>
  <Paragraphs>179</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Akış</vt:lpstr>
      <vt:lpstr> ÇATIŞMA ÇÖZME BECERİLERİ </vt:lpstr>
      <vt:lpstr>ÇATIŞMA NEDİR?</vt:lpstr>
      <vt:lpstr>KİŞİLER ARASI İLİŞKİLERDE ÇATIŞMA </vt:lpstr>
      <vt:lpstr>ÇATIŞMAYI ORTAYA ÇIKARAN NEDENLER NELERDİR?</vt:lpstr>
      <vt:lpstr>ÇATIŞMA TÜRLERİ</vt:lpstr>
      <vt:lpstr>Slayt 6</vt:lpstr>
      <vt:lpstr>Slayt 7</vt:lpstr>
      <vt:lpstr>Slayt 8</vt:lpstr>
      <vt:lpstr>Slayt 9</vt:lpstr>
      <vt:lpstr>ÇATIŞMA ÇÖZME BECERİLERİ ve İLETİŞİM</vt:lpstr>
      <vt:lpstr>Slayt 11</vt:lpstr>
      <vt:lpstr>Slayt 12</vt:lpstr>
      <vt:lpstr>Slayt 13</vt:lpstr>
      <vt:lpstr>Slayt 14</vt:lpstr>
      <vt:lpstr>Slayt 15</vt:lpstr>
      <vt:lpstr>Slayt 16</vt:lpstr>
      <vt:lpstr>Slayt 17</vt:lpstr>
      <vt:lpstr>Slayt 18</vt:lpstr>
      <vt:lpstr>ÇATIŞMA ÇÖZME STRATEJİLERİ</vt:lpstr>
      <vt:lpstr>AYICIK TAKTİĞİ (Uyma)</vt:lpstr>
      <vt:lpstr>KAPLUMBAĞA TAKTİĞİ (Kaçınma)</vt:lpstr>
      <vt:lpstr>KÖPEK BALIĞI TAKTİĞİ ( Güç Kullanma, Rekabete Girme)</vt:lpstr>
      <vt:lpstr>TİLKİ TAKTİĞİ (Uzlaşma) </vt:lpstr>
      <vt:lpstr>BAYKUŞ ( İşbirliği Yapma) </vt:lpstr>
      <vt:lpstr>Slayt 25</vt:lpstr>
      <vt:lpstr>Slayt 26</vt:lpstr>
      <vt:lpstr>ÇATIŞMA ÇÖZME EYLEM BASAMAKLARI</vt:lpstr>
      <vt:lpstr>Slayt 28</vt:lpstr>
      <vt:lpstr>Slayt 29</vt:lpstr>
      <vt:lpstr>Slayt 30</vt:lpstr>
      <vt:lpstr>Slayt 31</vt:lpstr>
      <vt:lpstr>Slayt 32</vt:lpstr>
      <vt:lpstr>Slayt 33</vt:lpstr>
      <vt:lpstr>Sonuç olarak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ÇATIŞMA ÇÖZME BECERİLERİ</dc:title>
  <dc:creator>lp</dc:creator>
  <cp:lastModifiedBy>lp</cp:lastModifiedBy>
  <cp:revision>7</cp:revision>
  <dcterms:created xsi:type="dcterms:W3CDTF">2019-09-25T08:28:51Z</dcterms:created>
  <dcterms:modified xsi:type="dcterms:W3CDTF">2019-10-01T08:39:11Z</dcterms:modified>
</cp:coreProperties>
</file>