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92" r:id="rId11"/>
    <p:sldId id="297" r:id="rId12"/>
    <p:sldId id="265" r:id="rId13"/>
    <p:sldId id="293" r:id="rId14"/>
    <p:sldId id="266" r:id="rId15"/>
    <p:sldId id="267" r:id="rId16"/>
    <p:sldId id="268" r:id="rId17"/>
    <p:sldId id="270" r:id="rId18"/>
    <p:sldId id="271" r:id="rId19"/>
    <p:sldId id="272" r:id="rId20"/>
    <p:sldId id="274" r:id="rId21"/>
    <p:sldId id="295" r:id="rId22"/>
    <p:sldId id="294" r:id="rId23"/>
    <p:sldId id="287" r:id="rId24"/>
    <p:sldId id="289" r:id="rId25"/>
    <p:sldId id="296" r:id="rId26"/>
    <p:sldId id="290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 varScale="1">
        <p:scale>
          <a:sx n="75" d="100"/>
          <a:sy n="75" d="100"/>
        </p:scale>
        <p:origin x="10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ED5D4-A261-4430-88B6-1F3B87F65A7A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D5D6B-3D3F-420B-B408-3DF74DBD2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8365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D5D6B-3D3F-420B-B408-3DF74DBD256D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6051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6F772E-2A86-4FF7-8585-C96C6211750A}" type="slidenum">
              <a:rPr lang="tr-TR"/>
              <a:pPr/>
              <a:t>25</a:t>
            </a:fld>
            <a:endParaRPr lang="tr-TR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1652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6840-88BB-4238-9C8D-4B4F9ABA1F67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C9E3-43DC-47DA-9E02-6FE50272D0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6840-88BB-4238-9C8D-4B4F9ABA1F67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C9E3-43DC-47DA-9E02-6FE50272D0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6840-88BB-4238-9C8D-4B4F9ABA1F67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C9E3-43DC-47DA-9E02-6FE50272D0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6840-88BB-4238-9C8D-4B4F9ABA1F67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C9E3-43DC-47DA-9E02-6FE50272D0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6840-88BB-4238-9C8D-4B4F9ABA1F67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C9E3-43DC-47DA-9E02-6FE50272D0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6840-88BB-4238-9C8D-4B4F9ABA1F67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C9E3-43DC-47DA-9E02-6FE50272D0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6840-88BB-4238-9C8D-4B4F9ABA1F67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C9E3-43DC-47DA-9E02-6FE50272D0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6840-88BB-4238-9C8D-4B4F9ABA1F67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C9E3-43DC-47DA-9E02-6FE50272D0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6840-88BB-4238-9C8D-4B4F9ABA1F67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C9E3-43DC-47DA-9E02-6FE50272D0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6840-88BB-4238-9C8D-4B4F9ABA1F67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C9E3-43DC-47DA-9E02-6FE50272D0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6840-88BB-4238-9C8D-4B4F9ABA1F67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BBC9E3-43DC-47DA-9E02-6FE50272D0A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2000"/>
            <a:lum/>
          </a:blip>
          <a:srcRect/>
          <a:stretch>
            <a:fillRect l="70000" t="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106840-88BB-4238-9C8D-4B4F9ABA1F67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BBC9E3-43DC-47DA-9E02-6FE50272D0A8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-900608" y="1268760"/>
            <a:ext cx="7772400" cy="2376263"/>
          </a:xfrm>
        </p:spPr>
        <p:txBody>
          <a:bodyPr>
            <a:noAutofit/>
          </a:bodyPr>
          <a:lstStyle/>
          <a:p>
            <a:r>
              <a:rPr lang="tr-TR" sz="8000" dirty="0" smtClean="0">
                <a:latin typeface="Comic Sans MS" pitchFamily="66" charset="0"/>
              </a:rPr>
              <a:t>ERGENLİK DÖNEMİ </a:t>
            </a:r>
            <a:endParaRPr lang="tr-TR" sz="8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50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449288"/>
            <a:ext cx="4186808" cy="640871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tr-TR" sz="2000" dirty="0" smtClean="0"/>
          </a:p>
          <a:p>
            <a:pPr>
              <a:buFont typeface="Wingdings" panose="05000000000000000000" pitchFamily="2" charset="2"/>
              <a:buChar char="Ø"/>
            </a:pPr>
            <a:endParaRPr lang="tr-TR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2000" dirty="0" smtClean="0"/>
              <a:t> </a:t>
            </a:r>
            <a:r>
              <a:rPr lang="tr-TR" sz="2400" dirty="0"/>
              <a:t>Gırtlakta kıkırdaklaşma </a:t>
            </a:r>
            <a:r>
              <a:rPr lang="tr-TR" sz="2400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Sakal </a:t>
            </a:r>
            <a:r>
              <a:rPr lang="tr-TR" sz="2400" dirty="0"/>
              <a:t>ve bıyık çıkar </a:t>
            </a:r>
          </a:p>
          <a:p>
            <a:pPr marL="0" indent="0">
              <a:buNone/>
            </a:pPr>
            <a:endParaRPr lang="tr-T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Vücutta </a:t>
            </a:r>
            <a:r>
              <a:rPr lang="tr-TR" sz="2400" dirty="0"/>
              <a:t>kıllanmalar olur </a:t>
            </a:r>
            <a:endParaRPr lang="tr-TR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tr-T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 Saç ve deride yağlanmalar artar </a:t>
            </a:r>
          </a:p>
          <a:p>
            <a:pPr marL="0" indent="0">
              <a:buNone/>
            </a:pPr>
            <a:endParaRPr lang="tr-T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Sivilceler oluşur.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Terlemeler artar </a:t>
            </a:r>
            <a:endParaRPr lang="tr-TR" sz="2400" dirty="0"/>
          </a:p>
          <a:p>
            <a:pPr>
              <a:buFont typeface="Wingdings" panose="05000000000000000000" pitchFamily="2" charset="2"/>
              <a:buChar char="Ø"/>
            </a:pPr>
            <a:endParaRPr lang="tr-TR" sz="2000" dirty="0" smtClean="0"/>
          </a:p>
          <a:p>
            <a:pPr marL="0" indent="0">
              <a:buNone/>
            </a:pPr>
            <a:endParaRPr lang="tr-TR" sz="2400" dirty="0"/>
          </a:p>
        </p:txBody>
      </p:sp>
      <p:pic>
        <p:nvPicPr>
          <p:cNvPr id="1026" name="Picture 2" descr="erkeklerde ergenlik ile ilgili g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836712"/>
            <a:ext cx="3456385" cy="2928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467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822276"/>
            <a:ext cx="6768752" cy="49685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tr-TR" sz="2800" dirty="0" smtClean="0">
                <a:solidFill>
                  <a:srgbClr val="C00000"/>
                </a:solidFill>
                <a:latin typeface="Comic Sans MS" pitchFamily="66" charset="0"/>
              </a:rPr>
              <a:t>CİNSEL RÜYALAR</a:t>
            </a:r>
          </a:p>
          <a:p>
            <a:pPr marL="45720" indent="0" algn="ctr">
              <a:buNone/>
            </a:pPr>
            <a:endParaRPr lang="tr-TR" sz="2800" dirty="0">
              <a:latin typeface="Comic Sans MS" pitchFamily="66" charset="0"/>
            </a:endParaRPr>
          </a:p>
          <a:p>
            <a:pPr marL="45720" indent="0" algn="ctr">
              <a:buNone/>
            </a:pPr>
            <a:r>
              <a:rPr lang="tr-TR" sz="2800" dirty="0">
                <a:latin typeface="Comic Sans MS" pitchFamily="66" charset="0"/>
              </a:rPr>
              <a:t>Özellikle erkek gençler, artan cinsel içtepilerin sonucu cinsel kaynaklı rüyalar görürler. Bu rüyalar esnasında üretilen fazla spermler boşalma sonucu vücudun dışına atılır. Halk dilinde "</a:t>
            </a:r>
            <a:r>
              <a:rPr lang="tr-TR" sz="2800" dirty="0" err="1">
                <a:latin typeface="Comic Sans MS" pitchFamily="66" charset="0"/>
              </a:rPr>
              <a:t>rüyalanma</a:t>
            </a:r>
            <a:r>
              <a:rPr lang="tr-TR" sz="2800" dirty="0">
                <a:latin typeface="Comic Sans MS" pitchFamily="66" charset="0"/>
              </a:rPr>
              <a:t>", eski dilde "ihtilam olma" denilen bu olay, sebebini bilmeyen ergenler için ürkütücüdür. Çeşitli tedirginlikler yaratabilir </a:t>
            </a:r>
          </a:p>
          <a:p>
            <a:pPr marL="45720" indent="0" algn="ctr">
              <a:buNone/>
            </a:pPr>
            <a:endParaRPr lang="tr-TR" sz="2800" dirty="0" smtClean="0">
              <a:latin typeface="Comic Sans MS" pitchFamily="66" charset="0"/>
            </a:endParaRPr>
          </a:p>
          <a:p>
            <a:pPr marL="45720" indent="0" algn="ctr">
              <a:buNone/>
            </a:pPr>
            <a:endParaRPr lang="tr-TR" sz="2800" dirty="0" smtClean="0">
              <a:latin typeface="Comic Sans MS" pitchFamily="66" charset="0"/>
            </a:endParaRPr>
          </a:p>
          <a:p>
            <a:pPr marL="45720" indent="0" algn="ctr">
              <a:buNone/>
            </a:pPr>
            <a:endParaRPr lang="tr-TR" sz="2800" dirty="0">
              <a:latin typeface="Comic Sans MS" pitchFamily="66" charset="0"/>
            </a:endParaRPr>
          </a:p>
          <a:p>
            <a:pPr marL="45720" indent="0" algn="ctr">
              <a:buNone/>
            </a:pPr>
            <a:endParaRPr lang="tr-TR" sz="2800" dirty="0" smtClean="0">
              <a:latin typeface="Comic Sans MS" pitchFamily="66" charset="0"/>
            </a:endParaRPr>
          </a:p>
          <a:p>
            <a:pPr marL="45720" indent="0" algn="ctr">
              <a:buNone/>
            </a:pPr>
            <a:endParaRPr lang="tr-TR" sz="2800" dirty="0">
              <a:latin typeface="Comic Sans MS" pitchFamily="66" charset="0"/>
            </a:endParaRPr>
          </a:p>
          <a:p>
            <a:pPr marL="45720" indent="0" algn="ctr">
              <a:buNone/>
            </a:pPr>
            <a:endParaRPr lang="tr-TR" sz="2800" dirty="0">
              <a:latin typeface="Comic Sans MS" pitchFamily="66" charset="0"/>
            </a:endParaRPr>
          </a:p>
          <a:p>
            <a:pPr marL="45720" indent="0" algn="ctr">
              <a:buNone/>
            </a:pPr>
            <a:endParaRPr lang="tr-TR" sz="2800" dirty="0">
              <a:latin typeface="Comic Sans MS" pitchFamily="66" charset="0"/>
            </a:endParaRPr>
          </a:p>
        </p:txBody>
      </p:sp>
      <p:pic>
        <p:nvPicPr>
          <p:cNvPr id="2050" name="Picture 2" descr="C:\Users\ASUS\Desktop\KOCASİNAN REHBERLİK ARAŞTIRMA MERKEZİ\REHBERLİK\2014-2015\KOCASİNAN RAM LOGO-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805264"/>
            <a:ext cx="252028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94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992888" cy="1104776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C00000"/>
                </a:solidFill>
                <a:latin typeface="Comic Sans MS" pitchFamily="66" charset="0"/>
              </a:rPr>
              <a:t>DUYGUSAL DEĞİŞİKLİKLER </a:t>
            </a:r>
            <a:endParaRPr lang="tr-TR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930400"/>
            <a:ext cx="6840760" cy="478112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Duygularda ani değişiklikler olur. İniş ve çıkışlar görülebilir. 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Duygular yoğun olarak yaşanabilir. Bu dönem duygulardaki çeşitlilik ve iniş çıkışlarla da bilinir.  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Vücudunuzda ve kendinizde var olan bu değişiklikler nedeniyle mahcubiyet ve çekingenlik görülebilir.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997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196752"/>
            <a:ext cx="6347714" cy="4896544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endParaRPr lang="tr-TR" sz="3600" b="1" dirty="0" smtClean="0"/>
          </a:p>
          <a:p>
            <a:pPr>
              <a:buFont typeface="Wingdings" pitchFamily="2" charset="2"/>
              <a:buChar char="Ø"/>
            </a:pPr>
            <a:endParaRPr lang="tr-TR" sz="3600" b="1" dirty="0" smtClean="0"/>
          </a:p>
          <a:p>
            <a:pPr>
              <a:buFont typeface="Wingdings" pitchFamily="2" charset="2"/>
              <a:buChar char="Ø"/>
            </a:pPr>
            <a:r>
              <a:rPr lang="tr-TR" sz="3600" b="1" dirty="0" smtClean="0"/>
              <a:t>Aşırı hayal kurma</a:t>
            </a:r>
          </a:p>
          <a:p>
            <a:pPr>
              <a:buFont typeface="Wingdings" pitchFamily="2" charset="2"/>
              <a:buChar char="Ø"/>
            </a:pPr>
            <a:endParaRPr lang="tr-TR" sz="3600" b="1" dirty="0" smtClean="0"/>
          </a:p>
          <a:p>
            <a:pPr>
              <a:buFont typeface="Wingdings" pitchFamily="2" charset="2"/>
              <a:buChar char="Ø"/>
            </a:pPr>
            <a:r>
              <a:rPr lang="tr-TR" sz="3600" b="1" dirty="0" smtClean="0"/>
              <a:t>Tedirgin ve huzursuz olma</a:t>
            </a:r>
          </a:p>
          <a:p>
            <a:pPr>
              <a:buFont typeface="Wingdings" pitchFamily="2" charset="2"/>
              <a:buChar char="Ø"/>
            </a:pPr>
            <a:endParaRPr lang="tr-TR" sz="3600" b="1" dirty="0" smtClean="0"/>
          </a:p>
          <a:p>
            <a:pPr>
              <a:buFont typeface="Wingdings" pitchFamily="2" charset="2"/>
              <a:buChar char="Ø"/>
            </a:pPr>
            <a:r>
              <a:rPr lang="tr-TR" sz="3600" b="1" dirty="0" smtClean="0"/>
              <a:t>Yalnız kalma isteği</a:t>
            </a:r>
          </a:p>
          <a:p>
            <a:pPr>
              <a:buFont typeface="Wingdings" pitchFamily="2" charset="2"/>
              <a:buChar char="Ø"/>
            </a:pPr>
            <a:endParaRPr lang="tr-TR" sz="3600" b="1" dirty="0" smtClean="0"/>
          </a:p>
          <a:p>
            <a:pPr>
              <a:buFont typeface="Wingdings" pitchFamily="2" charset="2"/>
              <a:buChar char="Ø"/>
            </a:pPr>
            <a:r>
              <a:rPr lang="tr-TR" sz="3600" b="1" dirty="0" smtClean="0"/>
              <a:t>Çalışmaya karşı isteksizlik</a:t>
            </a:r>
          </a:p>
          <a:p>
            <a:pPr>
              <a:buFont typeface="Wingdings" pitchFamily="2" charset="2"/>
              <a:buChar char="Ø"/>
            </a:pPr>
            <a:endParaRPr lang="tr-TR" sz="3600" b="1" dirty="0" smtClean="0"/>
          </a:p>
          <a:p>
            <a:pPr>
              <a:buFont typeface="Wingdings" pitchFamily="2" charset="2"/>
              <a:buChar char="Ø"/>
            </a:pPr>
            <a:r>
              <a:rPr lang="tr-TR" sz="3600" b="1" dirty="0" smtClean="0"/>
              <a:t>Çabuk heyecanlanma</a:t>
            </a:r>
          </a:p>
          <a:p>
            <a:endParaRPr lang="tr-TR" sz="3600" b="1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67544" y="644364"/>
            <a:ext cx="7992888" cy="1104776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C00000"/>
                </a:solidFill>
                <a:latin typeface="Comic Sans MS" pitchFamily="66" charset="0"/>
              </a:rPr>
              <a:t>DUYGUSAL DEĞİŞİKLİKLER </a:t>
            </a:r>
            <a:endParaRPr lang="tr-TR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35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92734"/>
            <a:ext cx="7061187" cy="351473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tr-TR" sz="4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tr-TR" sz="4400" dirty="0" smtClean="0">
                <a:latin typeface="Comic Sans MS" pitchFamily="66" charset="0"/>
              </a:rPr>
              <a:t>Ama unutulmamalıdır ki bu yaşadığınız değişiklikler herkesin yaşadığı ve sizin de yaşadığınız </a:t>
            </a:r>
            <a:r>
              <a:rPr lang="tr-TR" sz="4400" dirty="0" smtClean="0">
                <a:solidFill>
                  <a:srgbClr val="00B0F0"/>
                </a:solidFill>
                <a:latin typeface="Comic Sans MS" pitchFamily="66" charset="0"/>
              </a:rPr>
              <a:t>NORMAL</a:t>
            </a:r>
            <a:r>
              <a:rPr lang="tr-TR" sz="4400" dirty="0" smtClean="0">
                <a:latin typeface="Comic Sans MS" pitchFamily="66" charset="0"/>
              </a:rPr>
              <a:t> bir gelişim evresidir. </a:t>
            </a:r>
          </a:p>
          <a:p>
            <a:pPr marL="0" indent="0" algn="ctr">
              <a:buNone/>
            </a:pPr>
            <a:r>
              <a:rPr lang="tr-TR" sz="4400" dirty="0" smtClean="0">
                <a:latin typeface="Comic Sans MS" pitchFamily="66" charset="0"/>
              </a:rPr>
              <a:t> </a:t>
            </a:r>
            <a:endParaRPr lang="tr-TR" sz="4400" dirty="0">
              <a:latin typeface="Comic Sans MS" pitchFamily="66" charset="0"/>
            </a:endParaRPr>
          </a:p>
        </p:txBody>
      </p:sp>
      <p:pic>
        <p:nvPicPr>
          <p:cNvPr id="3074" name="Picture 2" descr="ünlem ile ilgili g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602" y="4713276"/>
            <a:ext cx="2201182" cy="166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040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-24656" y="404664"/>
            <a:ext cx="8568952" cy="61926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tr-TR" sz="2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800" dirty="0" smtClean="0">
                <a:latin typeface="Comic Sans MS" pitchFamily="66" charset="0"/>
              </a:rPr>
              <a:t>Kimliğinizi oluşturmaya kendinizi bulmaya ve tanımaya başlayacaksınız  kendinizi tanıdığınız biçimi ile çevrenizdekilere kabul ettirme çabasına gireceksiniz; bağımsızlığımızı doyasıya yaşamak en büyük uğraşınız olacak.</a:t>
            </a:r>
            <a:endParaRPr lang="tr-TR" sz="28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800" dirty="0" smtClean="0">
                <a:latin typeface="Comic Sans MS" pitchFamily="66" charset="0"/>
              </a:rPr>
              <a:t>Zamanınızı daha çok ev dışında geçirmeye çalışacak ve nerede olduğunuzun sorulmasını da kimliğinize yapılan bir saldırı gibi algılayabileceksiniz. </a:t>
            </a:r>
          </a:p>
          <a:p>
            <a:pPr>
              <a:buFont typeface="Wingdings" pitchFamily="2" charset="2"/>
              <a:buChar char="Ø"/>
            </a:pPr>
            <a:endParaRPr lang="tr-TR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tr-TR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tr-TR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tr-TR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tr-TR" dirty="0">
              <a:latin typeface="Comic Sans MS" pitchFamily="66" charset="0"/>
            </a:endParaRPr>
          </a:p>
        </p:txBody>
      </p:sp>
      <p:pic>
        <p:nvPicPr>
          <p:cNvPr id="4" name="Picture 2" descr="kimlik gelişimi ile ilgili g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979685"/>
            <a:ext cx="5700488" cy="187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253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6203032" cy="626469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Her şeye karışıyorsunuz. Beni hiç anlamıyorsunuz.</a:t>
            </a:r>
          </a:p>
          <a:p>
            <a:pPr>
              <a:buFont typeface="Wingdings" pitchFamily="2" charset="2"/>
              <a:buChar char="Ø"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tr-TR" sz="24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Hem “büyüdün artık” diyerek sorumluluklarımı yerine getirmemi istiyorsunuz; hem de bir şey yapmak istediğimde “daha küçüksün” diyorsunuz.</a:t>
            </a:r>
          </a:p>
          <a:p>
            <a:pPr>
              <a:buFont typeface="Wingdings" pitchFamily="2" charset="2"/>
              <a:buChar char="Ø"/>
            </a:pPr>
            <a:endParaRPr lang="tr-TR" sz="2400" dirty="0">
              <a:latin typeface="Comic Sans MS" pitchFamily="66" charset="0"/>
            </a:endParaRPr>
          </a:p>
          <a:p>
            <a:pPr marL="0" indent="0">
              <a:buNone/>
            </a:pPr>
            <a:endParaRPr lang="tr-TR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tr-TR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tr-TR" dirty="0" smtClean="0">
              <a:latin typeface="Comic Sans MS" pitchFamily="66" charset="0"/>
            </a:endParaRPr>
          </a:p>
          <a:p>
            <a:endParaRPr lang="tr-T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00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052736"/>
            <a:ext cx="5904656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40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endParaRPr lang="tr-TR" sz="40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tr-TR" sz="4000" dirty="0" smtClean="0">
                <a:latin typeface="Comic Sans MS" pitchFamily="66" charset="0"/>
              </a:rPr>
              <a:t>Sorunlar karşılıklı birbirini dinlemeyle, kızgınlığa ve kırgınlığa düşmeden, hoşgörü ve yapıcı tartışmayla çözülebilir.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563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836712"/>
            <a:ext cx="6192688" cy="561662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Arkadaşlık ilişkileri daha çok önem kazanır. </a:t>
            </a:r>
          </a:p>
          <a:p>
            <a:pPr marL="0" indent="0">
              <a:buNone/>
            </a:pPr>
            <a:r>
              <a:rPr lang="tr-TR" sz="2400" dirty="0">
                <a:latin typeface="Comic Sans MS" pitchFamily="66" charset="0"/>
              </a:rPr>
              <a:t> </a:t>
            </a: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Eskiden daha çok oyun ağırlıklı olan ilişkilerde artık uzun söyleşilerin ve birlikte olmanın verdiği keyif de ortaya çıkar.</a:t>
            </a:r>
          </a:p>
          <a:p>
            <a:pPr>
              <a:buFont typeface="Wingdings" pitchFamily="2" charset="2"/>
              <a:buChar char="Ø"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Ortak değişim ve sorunlar yaşadığınız, sizinle aynı cinsiyetteki kişilerle daha yakın ilişki içine girersiniz</a:t>
            </a:r>
            <a:r>
              <a:rPr lang="tr-TR" dirty="0" smtClean="0">
                <a:latin typeface="Comic Sans MS" pitchFamily="66" charset="0"/>
              </a:rPr>
              <a:t>. </a:t>
            </a:r>
          </a:p>
          <a:p>
            <a:pPr marL="0" indent="0">
              <a:buNone/>
            </a:pPr>
            <a:endParaRPr lang="tr-TR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/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570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1"/>
            <a:ext cx="8686800" cy="338437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Giyim şekli, saç biçimi gibi konularda arkadaşlar gittikçe daha fazla belirleyici olur. Sizler de arkadaşlarınız gibi görünmek ve davranmak isteyebilirsiniz.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679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836712"/>
            <a:ext cx="6408712" cy="593752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tr-TR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dirty="0" smtClean="0">
                <a:latin typeface="Comic Sans MS" pitchFamily="66" charset="0"/>
              </a:rPr>
              <a:t>Çocukluktan erişkinliğe geçişin yaşandığı çok önemli bir çağdır. Başlangıç ve bitiş zamanları kesin sınırlarla belirli değildir. </a:t>
            </a:r>
          </a:p>
          <a:p>
            <a:pPr marL="0" indent="0">
              <a:buNone/>
            </a:pPr>
            <a:endParaRPr lang="tr-TR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dirty="0" smtClean="0">
                <a:latin typeface="Comic Sans MS" pitchFamily="66" charset="0"/>
              </a:rPr>
              <a:t> Genellikle 10-20 yaşları arasındaki evre, ergenlik dönemi olarak kabul edilir. </a:t>
            </a:r>
          </a:p>
          <a:p>
            <a:pPr>
              <a:buFont typeface="Wingdings" pitchFamily="2" charset="2"/>
              <a:buChar char="Ø"/>
            </a:pPr>
            <a:endParaRPr lang="tr-TR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dirty="0" smtClean="0">
                <a:latin typeface="Comic Sans MS" pitchFamily="66" charset="0"/>
              </a:rPr>
              <a:t>Dönemin belirgin özelliği hızlı bir büyüme ve gelişme görülmesidir.</a:t>
            </a:r>
            <a:endParaRPr lang="tr-TR" dirty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tr-T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56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435280" cy="5505475"/>
          </a:xfrm>
        </p:spPr>
        <p:txBody>
          <a:bodyPr/>
          <a:lstStyle/>
          <a:p>
            <a:pPr marL="0" indent="0" algn="ctr">
              <a:buNone/>
            </a:pPr>
            <a:r>
              <a:rPr lang="tr-TR" sz="3200" dirty="0" smtClean="0">
                <a:latin typeface="Comic Sans MS" pitchFamily="66" charset="0"/>
              </a:rPr>
              <a:t>Başkalarına benzemeli misiniz?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Bazı yönlerden başkalarına benzer, bazı yönlerden benzemezsiniz. Arkadaşlarınız kadar hızlı koşamayabilirsiniz, ancak belki daha iyi şarkı söylüyorsunuzdur. Başkalarının hoşlandığı şey sizin için çekici olmayabilir. Kısacası siz sizsinizdir.</a:t>
            </a:r>
          </a:p>
          <a:p>
            <a:endParaRPr lang="tr-T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24" y="4293096"/>
            <a:ext cx="534698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773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82352" y="548680"/>
            <a:ext cx="8229600" cy="1143000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ZİHİNSEL GELİŞMELER</a:t>
            </a:r>
            <a:endParaRPr lang="tr-TR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35480"/>
            <a:ext cx="5987008" cy="438912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Geleceğe yönelik düşünceler artmaya başlar.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Soyut kavramlar anlamaya başlanır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Olayların arkasındaki gerçek nedenler görülmeye başlanır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Hiçbir olumsuzluğun başına gelmeyeceğini düşünür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Çevresindeki kişiler tarafından izlenildiğini düşünür.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52829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104" y="1484784"/>
            <a:ext cx="8229600" cy="2376264"/>
          </a:xfrm>
        </p:spPr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</a:rPr>
              <a:t>ERKEKLERDE GÖRÜLEN ERGENLİK DÖNEMİ DEGİŞİKLİKLERİ VE SORUNLARI</a:t>
            </a:r>
          </a:p>
        </p:txBody>
      </p:sp>
    </p:spTree>
    <p:extLst>
      <p:ext uri="{BB962C8B-B14F-4D97-AF65-F5344CB8AC3E}">
        <p14:creationId xmlns:p14="http://schemas.microsoft.com/office/powerpoint/2010/main" val="210508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859210"/>
            <a:ext cx="9144000" cy="70609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ERGENLİKTE ÖZ BAKIM 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28800"/>
            <a:ext cx="6408712" cy="489654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</a:t>
            </a:r>
            <a:r>
              <a:rPr lang="tr-TR" sz="2800" dirty="0" smtClean="0">
                <a:latin typeface="Comic Sans MS" panose="030F0702030302020204" pitchFamily="66" charset="0"/>
              </a:rPr>
              <a:t>Ergenlik sivilcesi akne görülmektedir. En çok yüzde olmak üzere omuzlar, sırt ve uyluklarda da görülebilir. </a:t>
            </a:r>
          </a:p>
          <a:p>
            <a:pPr marL="0" indent="0">
              <a:buNone/>
            </a:pPr>
            <a:r>
              <a:rPr lang="tr-TR" sz="2800" dirty="0">
                <a:latin typeface="Comic Sans MS" panose="030F0702030302020204" pitchFamily="66" charset="0"/>
              </a:rPr>
              <a:t> </a:t>
            </a:r>
            <a:endParaRPr lang="tr-TR" sz="28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2800" dirty="0" smtClean="0">
                <a:latin typeface="Comic Sans MS" panose="030F0702030302020204" pitchFamily="66" charset="0"/>
              </a:rPr>
              <a:t>Yağ </a:t>
            </a:r>
            <a:r>
              <a:rPr lang="tr-TR" sz="2800" dirty="0">
                <a:latin typeface="Comic Sans MS" panose="030F0702030302020204" pitchFamily="66" charset="0"/>
              </a:rPr>
              <a:t>bezlerinin aşırı yağ salgılaması ve kıl diplerinden giren çeşitli bakterilerin etkisiyle ortaya çıkan bir tür iltihaptır</a:t>
            </a:r>
            <a:r>
              <a:rPr lang="tr-TR" sz="28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tr-TR" sz="2800" dirty="0">
                <a:latin typeface="Comic Sans MS" panose="030F0702030302020204" pitchFamily="66" charset="0"/>
              </a:rPr>
              <a:t> </a:t>
            </a:r>
            <a:endParaRPr lang="tr-TR" sz="28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2800" dirty="0" smtClean="0">
                <a:latin typeface="Comic Sans MS" panose="030F0702030302020204" pitchFamily="66" charset="0"/>
              </a:rPr>
              <a:t>Aknenin </a:t>
            </a:r>
            <a:r>
              <a:rPr lang="tr-TR" sz="2800" dirty="0">
                <a:latin typeface="Comic Sans MS" panose="030F0702030302020204" pitchFamily="66" charset="0"/>
              </a:rPr>
              <a:t>ortaya çıkmasını engelleyen </a:t>
            </a:r>
            <a:r>
              <a:rPr lang="tr-TR" sz="2800" dirty="0" smtClean="0">
                <a:latin typeface="Comic Sans MS" panose="030F0702030302020204" pitchFamily="66" charset="0"/>
              </a:rPr>
              <a:t>ilk </a:t>
            </a:r>
            <a:r>
              <a:rPr lang="tr-TR" sz="2800" dirty="0">
                <a:latin typeface="Comic Sans MS" panose="030F0702030302020204" pitchFamily="66" charset="0"/>
              </a:rPr>
              <a:t>ve en etkili önlem; iyi bir deri temizliğidir. 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261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280920" cy="1008112"/>
          </a:xfrm>
        </p:spPr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Koltuk Attı ve Kasık Bölgesi Temizliği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268760"/>
            <a:ext cx="6480720" cy="5472608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Comic Sans MS" panose="030F0702030302020204" pitchFamily="66" charset="0"/>
              </a:rPr>
              <a:t>Ergenlikle </a:t>
            </a:r>
            <a:r>
              <a:rPr lang="tr-TR" sz="2400" dirty="0">
                <a:latin typeface="Comic Sans MS" panose="030F0702030302020204" pitchFamily="66" charset="0"/>
              </a:rPr>
              <a:t>birlikte hormonların etkisi ile, koltuk altı ve kasık bölgesinde tüylenme başlar. Tüyler, bu bölgedeki ter ve yağ bezlerinin, üreme organlarının salgıladığı kokuların çevreye yayılmasına, temizlenmediğinde de enfeksiyonlara neden olabilir</a:t>
            </a:r>
            <a:r>
              <a:rPr lang="tr-TR" sz="2400" dirty="0" smtClean="0">
                <a:latin typeface="Comic Sans MS" panose="030F0702030302020204" pitchFamily="66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4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Comic Sans MS" panose="030F0702030302020204" pitchFamily="66" charset="0"/>
              </a:rPr>
              <a:t> Uzadıklarında uygun yöntemler kullanılarak temizliği yapılmalıdır. </a:t>
            </a:r>
            <a:r>
              <a:rPr lang="tr-TR" sz="2400" dirty="0">
                <a:latin typeface="Comic Sans MS" panose="030F0702030302020204" pitchFamily="66" charset="0"/>
              </a:rPr>
              <a:t>Bunları kullanırken dikkatli olunmalı ve kullanımı önceden çok iyi öğrenilmelidir.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13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332656"/>
            <a:ext cx="6779761" cy="1080120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  <a:latin typeface="Comic Sans MS" pitchFamily="66" charset="0"/>
              </a:rPr>
              <a:t>Saç Temizliği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556792"/>
            <a:ext cx="6347714" cy="5400600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tr-TR" sz="2800" dirty="0">
                <a:latin typeface="Comic Sans MS" pitchFamily="66" charset="0"/>
              </a:rPr>
              <a:t>Saçların temizliği sağlığı etkiler çünkü bazı enfeksiyon etkenleri ve parazitler, kirli saçlara ve o bölgede ki deriye daha kolay yerleşir</a:t>
            </a:r>
          </a:p>
          <a:p>
            <a:pPr>
              <a:lnSpc>
                <a:spcPct val="80000"/>
              </a:lnSpc>
            </a:pPr>
            <a:endParaRPr lang="tr-TR" sz="28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tr-TR" sz="2800" dirty="0" smtClean="0">
                <a:latin typeface="Comic Sans MS" pitchFamily="66" charset="0"/>
              </a:rPr>
              <a:t>Saçların </a:t>
            </a:r>
            <a:r>
              <a:rPr lang="tr-TR" sz="2800" dirty="0" err="1">
                <a:latin typeface="Comic Sans MS" pitchFamily="66" charset="0"/>
              </a:rPr>
              <a:t>hergün</a:t>
            </a:r>
            <a:r>
              <a:rPr lang="tr-TR" sz="2800" dirty="0">
                <a:latin typeface="Comic Sans MS" pitchFamily="66" charset="0"/>
              </a:rPr>
              <a:t>, olası değilse günaşırı, en az haftada 2 kez yıkanması gerekir</a:t>
            </a:r>
          </a:p>
          <a:p>
            <a:pPr>
              <a:lnSpc>
                <a:spcPct val="80000"/>
              </a:lnSpc>
            </a:pPr>
            <a:r>
              <a:rPr lang="tr-TR" sz="2800" dirty="0">
                <a:latin typeface="Comic Sans MS" pitchFamily="66" charset="0"/>
              </a:rPr>
              <a:t>Saçların boyanması ya da kimyasal maddelerin uygulanması saçın ve saçlı derinin sağlığını bozabileceği için bu tip uygulamalardan kaçınılması gerekir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2800" dirty="0">
                <a:latin typeface="Comic Sans MS" pitchFamily="66" charset="0"/>
              </a:rPr>
              <a:t>   </a:t>
            </a:r>
            <a:endParaRPr lang="tr-TR" sz="28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tr-TR" sz="2800" dirty="0">
                <a:latin typeface="Comic Sans MS" pitchFamily="66" charset="0"/>
              </a:rPr>
              <a:t>	</a:t>
            </a:r>
            <a:r>
              <a:rPr lang="tr-TR" sz="2800" dirty="0" smtClean="0">
                <a:latin typeface="Comic Sans MS" pitchFamily="66" charset="0"/>
              </a:rPr>
              <a:t>Saçlı </a:t>
            </a:r>
            <a:r>
              <a:rPr lang="tr-TR" sz="2800" dirty="0">
                <a:latin typeface="Comic Sans MS" pitchFamily="66" charset="0"/>
              </a:rPr>
              <a:t>derinin kan dolaşımı bozulmaması için çok sıcak ve çok soğuk havalar dışında başın açık olması yararlıdır.</a:t>
            </a:r>
          </a:p>
          <a:p>
            <a:pPr>
              <a:lnSpc>
                <a:spcPct val="80000"/>
              </a:lnSpc>
              <a:buFontTx/>
              <a:buNone/>
            </a:pPr>
            <a:endParaRPr lang="tr-TR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50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13508"/>
            <a:ext cx="6408712" cy="597666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tr-TR" sz="4000" i="1" dirty="0">
                <a:solidFill>
                  <a:srgbClr val="C00000"/>
                </a:solidFill>
                <a:latin typeface="Comic Sans MS" pitchFamily="66" charset="0"/>
              </a:rPr>
              <a:t>“</a:t>
            </a:r>
            <a:r>
              <a:rPr lang="tr-TR" sz="4000" i="1" dirty="0">
                <a:latin typeface="Comic Sans MS" pitchFamily="66" charset="0"/>
              </a:rPr>
              <a:t>Bedensel özellikleriniz,</a:t>
            </a:r>
          </a:p>
          <a:p>
            <a:pPr lvl="0">
              <a:buNone/>
            </a:pPr>
            <a:r>
              <a:rPr lang="tr-TR" sz="4000" i="1" dirty="0">
                <a:latin typeface="Comic Sans MS" pitchFamily="66" charset="0"/>
              </a:rPr>
              <a:t> duygularınız, zekanız, </a:t>
            </a:r>
          </a:p>
          <a:p>
            <a:pPr lvl="0">
              <a:buNone/>
            </a:pPr>
            <a:r>
              <a:rPr lang="tr-TR" sz="4000" i="1" dirty="0">
                <a:latin typeface="Comic Sans MS" pitchFamily="66" charset="0"/>
              </a:rPr>
              <a:t>hoşlandığınız şeyler , </a:t>
            </a:r>
          </a:p>
          <a:p>
            <a:pPr lvl="0">
              <a:buNone/>
            </a:pPr>
            <a:r>
              <a:rPr lang="tr-TR" sz="4000" i="1" dirty="0">
                <a:latin typeface="Comic Sans MS" pitchFamily="66" charset="0"/>
              </a:rPr>
              <a:t>yapabildikleriniz ve </a:t>
            </a:r>
          </a:p>
          <a:p>
            <a:pPr lvl="0">
              <a:buNone/>
            </a:pPr>
            <a:r>
              <a:rPr lang="tr-TR" sz="4000" i="1" dirty="0">
                <a:latin typeface="Comic Sans MS" pitchFamily="66" charset="0"/>
              </a:rPr>
              <a:t>yapamadıklarınızla </a:t>
            </a:r>
            <a:r>
              <a:rPr lang="tr-TR" sz="4000" i="1" dirty="0" smtClean="0">
                <a:latin typeface="Comic Sans MS" pitchFamily="66" charset="0"/>
              </a:rPr>
              <a:t>…..</a:t>
            </a:r>
          </a:p>
          <a:p>
            <a:pPr lvl="0">
              <a:buNone/>
            </a:pPr>
            <a:r>
              <a:rPr lang="tr-TR" sz="4000" i="1" dirty="0" smtClean="0">
                <a:latin typeface="Comic Sans MS" pitchFamily="66" charset="0"/>
              </a:rPr>
              <a:t>Sizler </a:t>
            </a:r>
            <a:r>
              <a:rPr lang="tr-TR" sz="4000" i="1" dirty="0">
                <a:latin typeface="Comic Sans MS" pitchFamily="66" charset="0"/>
              </a:rPr>
              <a:t>biriciksiniz, teksiniz, özelsiniz”</a:t>
            </a:r>
          </a:p>
          <a:p>
            <a:pPr marL="0" indent="0" algn="ctr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35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476672"/>
            <a:ext cx="6203032" cy="604867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tr-TR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tr-TR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dirty="0" smtClean="0">
                <a:latin typeface="Comic Sans MS" pitchFamily="66" charset="0"/>
              </a:rPr>
              <a:t>Ergenlik belirtilerinin görülmeye başlamasında kişiler arasında 5 - 6 yıllık farklar olabilir.</a:t>
            </a:r>
          </a:p>
          <a:p>
            <a:pPr>
              <a:buFont typeface="Wingdings" pitchFamily="2" charset="2"/>
              <a:buChar char="Ø"/>
            </a:pPr>
            <a:endParaRPr lang="tr-TR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tr-TR" dirty="0">
                <a:latin typeface="Comic Sans MS" pitchFamily="66" charset="0"/>
              </a:rPr>
              <a:t> </a:t>
            </a:r>
            <a:endParaRPr lang="tr-TR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dirty="0" smtClean="0">
                <a:latin typeface="Comic Sans MS" pitchFamily="66" charset="0"/>
              </a:rPr>
              <a:t>Erken ya da geç büyüme, az ya da çok gelişkin olma, gençleri iyi ya da kötü yapmaz; yalnızca farklı kılar. Bu farklılık da hem doğal hem güzeldir.</a:t>
            </a:r>
          </a:p>
          <a:p>
            <a:pPr marL="0" indent="0">
              <a:buNone/>
            </a:pPr>
            <a:r>
              <a:rPr lang="tr-TR" dirty="0" smtClean="0">
                <a:latin typeface="Comic Sans MS" pitchFamily="66" charset="0"/>
              </a:rPr>
              <a:t/>
            </a:r>
            <a:br>
              <a:rPr lang="tr-TR" dirty="0" smtClean="0">
                <a:latin typeface="Comic Sans MS" pitchFamily="66" charset="0"/>
              </a:rPr>
            </a:br>
            <a:endParaRPr lang="tr-T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05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268760"/>
            <a:ext cx="5770984" cy="5472608"/>
          </a:xfrm>
        </p:spPr>
        <p:txBody>
          <a:bodyPr/>
          <a:lstStyle/>
          <a:p>
            <a:pPr marL="0" indent="0" algn="ctr">
              <a:buNone/>
            </a:pPr>
            <a:r>
              <a:rPr lang="tr-TR" sz="3600" b="1" dirty="0" smtClean="0">
                <a:latin typeface="Lucida Calligraphy" pitchFamily="66" charset="0"/>
              </a:rPr>
              <a:t>Ergenler olarak yaşadığınız ya da yaşayacağınız değişimler sizi erişkinliğe hazırlayan hoş gelişmelerdir ve herkesçe yaşanır.</a:t>
            </a:r>
          </a:p>
          <a:p>
            <a:endParaRPr lang="tr-TR" dirty="0">
              <a:latin typeface="Lucida Calligraphy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40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229600" cy="1143000"/>
          </a:xfrm>
        </p:spPr>
        <p:txBody>
          <a:bodyPr>
            <a:no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  <a:latin typeface="Comic Sans MS" pitchFamily="66" charset="0"/>
              </a:rPr>
              <a:t>Ergenlik Döneminde Görülen Değişiklikler </a:t>
            </a:r>
            <a:endParaRPr lang="tr-TR" sz="4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276872"/>
            <a:ext cx="3744416" cy="38164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dirty="0" smtClean="0"/>
              <a:t> </a:t>
            </a:r>
          </a:p>
          <a:p>
            <a:pPr algn="ctr"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Bedensel Değişimler </a:t>
            </a:r>
          </a:p>
          <a:p>
            <a:pPr marL="0" indent="0" algn="ctr">
              <a:buNone/>
            </a:pPr>
            <a:r>
              <a:rPr lang="tr-TR" sz="2400" dirty="0">
                <a:latin typeface="Comic Sans MS" pitchFamily="66" charset="0"/>
              </a:rPr>
              <a:t> </a:t>
            </a:r>
            <a:endParaRPr lang="tr-TR" sz="2400" dirty="0" smtClean="0">
              <a:latin typeface="Comic Sans MS" pitchFamily="66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Duygusal Değişimler </a:t>
            </a:r>
          </a:p>
          <a:p>
            <a:pPr algn="ctr">
              <a:buFont typeface="Wingdings" pitchFamily="2" charset="2"/>
              <a:buChar char="Ø"/>
            </a:pPr>
            <a:endParaRPr lang="tr-TR" sz="2400" dirty="0" smtClean="0">
              <a:latin typeface="Comic Sans MS" pitchFamily="66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Biyolojik  Değişimler </a:t>
            </a:r>
            <a:endParaRPr lang="tr-TR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76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rgenlik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6245146" cy="3270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992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63272" cy="1143000"/>
          </a:xfrm>
        </p:spPr>
        <p:txBody>
          <a:bodyPr/>
          <a:lstStyle/>
          <a:p>
            <a:r>
              <a:rPr lang="tr-TR" dirty="0" smtClean="0">
                <a:solidFill>
                  <a:srgbClr val="C00000"/>
                </a:solidFill>
                <a:latin typeface="Comic Sans MS" pitchFamily="66" charset="0"/>
              </a:rPr>
              <a:t>BEDENSEL DEĞİŞMELER </a:t>
            </a:r>
            <a:endParaRPr lang="tr-TR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6492" y="1772816"/>
            <a:ext cx="6131024" cy="49971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dirty="0" smtClean="0">
                <a:latin typeface="Comic Sans MS" pitchFamily="66" charset="0"/>
              </a:rPr>
              <a:t>Kızlar, ergenlik dönemine erkeklerden yaklaşık iki yıl daha erken girer. </a:t>
            </a:r>
          </a:p>
          <a:p>
            <a:pPr>
              <a:buFont typeface="Wingdings" pitchFamily="2" charset="2"/>
              <a:buChar char="Ø"/>
            </a:pPr>
            <a:endParaRPr lang="tr-TR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dirty="0" smtClean="0">
                <a:latin typeface="Comic Sans MS" pitchFamily="66" charset="0"/>
              </a:rPr>
              <a:t> Boy ve kilo artışı da erkekler ve kızlar arasında farklılık gösterir. </a:t>
            </a:r>
          </a:p>
          <a:p>
            <a:pPr>
              <a:buFont typeface="Wingdings" pitchFamily="2" charset="2"/>
              <a:buChar char="Ø"/>
            </a:pPr>
            <a:endParaRPr lang="tr-TR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dirty="0" smtClean="0">
                <a:latin typeface="Comic Sans MS" pitchFamily="66" charset="0"/>
              </a:rPr>
              <a:t>Erkeklerde boy uzaması daha fazla olur. Bu uzama erkeklerde yılda ortalama 10 cm, kızlarda ise 8 cm kadardır.</a:t>
            </a:r>
          </a:p>
          <a:p>
            <a:pPr>
              <a:buFont typeface="Wingdings" pitchFamily="2" charset="2"/>
              <a:buChar char="Ø"/>
            </a:pPr>
            <a:endParaRPr lang="tr-T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44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268761"/>
            <a:ext cx="8640960" cy="36724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800" dirty="0" smtClean="0">
                <a:latin typeface="Comic Sans MS" pitchFamily="66" charset="0"/>
              </a:rPr>
              <a:t>Tüm ergenlik dönemi boyunca kızlar 18-23 cm erkekler ise 25-30 cm uzar.</a:t>
            </a:r>
          </a:p>
          <a:p>
            <a:pPr marL="0" indent="0" algn="ctr">
              <a:buNone/>
            </a:pPr>
            <a:endParaRPr lang="tr-TR" sz="4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" name="AutoShape 2" descr="ergenlik boy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506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1020" y="1205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ERKEKLERDE GÖRÜLEN BEDENSEL DEĞİŞİKLİKLER </a:t>
            </a:r>
            <a:endParaRPr lang="tr-TR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2470076"/>
            <a:ext cx="5472608" cy="438792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000" dirty="0" smtClean="0"/>
              <a:t> </a:t>
            </a:r>
            <a:r>
              <a:rPr lang="tr-TR" sz="2400" dirty="0" smtClean="0"/>
              <a:t>Boy uzar </a:t>
            </a:r>
          </a:p>
          <a:p>
            <a:pPr>
              <a:buFont typeface="Wingdings" pitchFamily="2" charset="2"/>
              <a:buChar char="Ø"/>
            </a:pPr>
            <a:endParaRPr lang="tr-TR" sz="2400" dirty="0" smtClean="0"/>
          </a:p>
          <a:p>
            <a:pPr>
              <a:buFont typeface="Wingdings" pitchFamily="2" charset="2"/>
              <a:buChar char="Ø"/>
            </a:pPr>
            <a:r>
              <a:rPr lang="tr-TR" sz="2400" dirty="0" smtClean="0"/>
              <a:t> Kas ve kemikler büyür </a:t>
            </a:r>
          </a:p>
          <a:p>
            <a:pPr marL="0" indent="0">
              <a:buNone/>
            </a:pPr>
            <a:r>
              <a:rPr lang="tr-TR" sz="2400" dirty="0"/>
              <a:t> </a:t>
            </a:r>
            <a:endParaRPr lang="tr-TR" sz="2400" dirty="0" smtClean="0"/>
          </a:p>
          <a:p>
            <a:pPr>
              <a:buFont typeface="Wingdings" pitchFamily="2" charset="2"/>
              <a:buChar char="Ø"/>
            </a:pPr>
            <a:r>
              <a:rPr lang="tr-TR" sz="2400" dirty="0" smtClean="0"/>
              <a:t>Göğüs kafesi ve omuzlar genişler </a:t>
            </a:r>
          </a:p>
          <a:p>
            <a:pPr marL="0" indent="0">
              <a:buNone/>
            </a:pPr>
            <a:r>
              <a:rPr lang="tr-TR" sz="2400" dirty="0"/>
              <a:t> </a:t>
            </a:r>
            <a:endParaRPr lang="tr-TR" sz="2400" dirty="0" smtClean="0"/>
          </a:p>
          <a:p>
            <a:pPr>
              <a:buFont typeface="Wingdings" pitchFamily="2" charset="2"/>
              <a:buChar char="Ø"/>
            </a:pPr>
            <a:r>
              <a:rPr lang="tr-TR" sz="2400" dirty="0" smtClean="0"/>
              <a:t>Kiloda artış olur </a:t>
            </a:r>
          </a:p>
          <a:p>
            <a:pPr>
              <a:buFont typeface="Wingdings" pitchFamily="2" charset="2"/>
              <a:buChar char="Ø"/>
            </a:pPr>
            <a:endParaRPr lang="tr-TR" sz="2400" dirty="0" smtClean="0"/>
          </a:p>
          <a:p>
            <a:pPr>
              <a:buFont typeface="Wingdings" pitchFamily="2" charset="2"/>
              <a:buChar char="Ø"/>
            </a:pPr>
            <a:r>
              <a:rPr lang="tr-TR" sz="2400" dirty="0" smtClean="0"/>
              <a:t> Ses kalınlaşır </a:t>
            </a:r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3017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228</TotalTime>
  <Words>784</Words>
  <Application>Microsoft Office PowerPoint</Application>
  <PresentationFormat>Ekran Gösterisi (4:3)</PresentationFormat>
  <Paragraphs>150</Paragraphs>
  <Slides>26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3" baseType="lpstr">
      <vt:lpstr>Calibri</vt:lpstr>
      <vt:lpstr>Comic Sans MS</vt:lpstr>
      <vt:lpstr>Constantia</vt:lpstr>
      <vt:lpstr>Lucida Calligraphy</vt:lpstr>
      <vt:lpstr>Wingdings</vt:lpstr>
      <vt:lpstr>Wingdings 2</vt:lpstr>
      <vt:lpstr>Akış</vt:lpstr>
      <vt:lpstr>ERGENLİK DÖNEMİ </vt:lpstr>
      <vt:lpstr>PowerPoint Sunusu</vt:lpstr>
      <vt:lpstr>PowerPoint Sunusu</vt:lpstr>
      <vt:lpstr>PowerPoint Sunusu</vt:lpstr>
      <vt:lpstr>Ergenlik Döneminde Görülen Değişiklikler </vt:lpstr>
      <vt:lpstr>PowerPoint Sunusu</vt:lpstr>
      <vt:lpstr>BEDENSEL DEĞİŞMELER </vt:lpstr>
      <vt:lpstr>PowerPoint Sunusu</vt:lpstr>
      <vt:lpstr>ERKEKLERDE GÖRÜLEN BEDENSEL DEĞİŞİKLİKLER </vt:lpstr>
      <vt:lpstr>PowerPoint Sunusu</vt:lpstr>
      <vt:lpstr>PowerPoint Sunusu</vt:lpstr>
      <vt:lpstr>DUYGUSAL DEĞİŞİKLİKLER </vt:lpstr>
      <vt:lpstr>DUYGUSAL DEĞİŞİKLİKLER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ZİHİNSEL GELİŞMELER</vt:lpstr>
      <vt:lpstr>ERKEKLERDE GÖRÜLEN ERGENLİK DÖNEMİ DEGİŞİKLİKLERİ VE SORUNLARI</vt:lpstr>
      <vt:lpstr>ERGENLİKTE ÖZ BAKIM </vt:lpstr>
      <vt:lpstr>Koltuk Attı ve Kasık Bölgesi Temizliği</vt:lpstr>
      <vt:lpstr>Saç Temizliği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ERGENLİK DÖNEMİ</dc:title>
  <dc:creator>Windows User</dc:creator>
  <cp:lastModifiedBy>win7</cp:lastModifiedBy>
  <cp:revision>30</cp:revision>
  <dcterms:created xsi:type="dcterms:W3CDTF">2016-03-23T21:41:36Z</dcterms:created>
  <dcterms:modified xsi:type="dcterms:W3CDTF">2019-10-01T10:53:33Z</dcterms:modified>
</cp:coreProperties>
</file>