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92" r:id="rId11"/>
    <p:sldId id="266" r:id="rId12"/>
    <p:sldId id="267" r:id="rId13"/>
    <p:sldId id="268" r:id="rId14"/>
    <p:sldId id="270" r:id="rId15"/>
    <p:sldId id="271" r:id="rId16"/>
    <p:sldId id="272" r:id="rId17"/>
    <p:sldId id="274" r:id="rId18"/>
    <p:sldId id="293" r:id="rId19"/>
    <p:sldId id="273" r:id="rId20"/>
    <p:sldId id="275" r:id="rId21"/>
    <p:sldId id="276" r:id="rId22"/>
    <p:sldId id="277" r:id="rId23"/>
    <p:sldId id="278" r:id="rId24"/>
    <p:sldId id="280" r:id="rId25"/>
    <p:sldId id="282" r:id="rId26"/>
    <p:sldId id="295" r:id="rId27"/>
    <p:sldId id="283" r:id="rId28"/>
    <p:sldId id="284" r:id="rId29"/>
    <p:sldId id="285" r:id="rId30"/>
    <p:sldId id="286" r:id="rId31"/>
    <p:sldId id="281" r:id="rId32"/>
    <p:sldId id="287" r:id="rId33"/>
    <p:sldId id="289" r:id="rId34"/>
    <p:sldId id="296" r:id="rId35"/>
    <p:sldId id="290" r:id="rId3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2" autoAdjust="0"/>
  </p:normalViewPr>
  <p:slideViewPr>
    <p:cSldViewPr>
      <p:cViewPr varScale="1">
        <p:scale>
          <a:sx n="75" d="100"/>
          <a:sy n="75" d="100"/>
        </p:scale>
        <p:origin x="10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6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222A6-7E38-4359-A054-EF49FE19E057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43798-25BB-4031-A0B9-02BF7434D73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1382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AC4D4-347D-4CF2-9BAD-4C6B1E6FD4BE}" type="slidenum">
              <a:rPr lang="tr-TR"/>
              <a:pPr/>
              <a:t>26</a:t>
            </a:fld>
            <a:endParaRPr lang="tr-TR"/>
          </a:p>
        </p:txBody>
      </p:sp>
      <p:sp>
        <p:nvSpPr>
          <p:cNvPr id="21606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216067" name="Rectangle 3"/>
          <p:cNvSpPr txBox="1"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defTabSz="449263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4678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6F772E-2A86-4FF7-8585-C96C6211750A}" type="slidenum">
              <a:rPr lang="tr-TR"/>
              <a:pPr/>
              <a:t>34</a:t>
            </a:fld>
            <a:endParaRPr lang="tr-TR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2710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6840-88BB-4238-9C8D-4B4F9ABA1F67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C9E3-43DC-47DA-9E02-6FE50272D0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6840-88BB-4238-9C8D-4B4F9ABA1F67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C9E3-43DC-47DA-9E02-6FE50272D0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6840-88BB-4238-9C8D-4B4F9ABA1F67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C9E3-43DC-47DA-9E02-6FE50272D0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125EFFA-2B1E-4FD2-85FE-B216A1351CD2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808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6840-88BB-4238-9C8D-4B4F9ABA1F67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C9E3-43DC-47DA-9E02-6FE50272D0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6840-88BB-4238-9C8D-4B4F9ABA1F67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C9E3-43DC-47DA-9E02-6FE50272D0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6840-88BB-4238-9C8D-4B4F9ABA1F67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C9E3-43DC-47DA-9E02-6FE50272D0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6840-88BB-4238-9C8D-4B4F9ABA1F67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C9E3-43DC-47DA-9E02-6FE50272D0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6840-88BB-4238-9C8D-4B4F9ABA1F67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C9E3-43DC-47DA-9E02-6FE50272D0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6840-88BB-4238-9C8D-4B4F9ABA1F67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C9E3-43DC-47DA-9E02-6FE50272D0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6840-88BB-4238-9C8D-4B4F9ABA1F67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BC9E3-43DC-47DA-9E02-6FE50272D0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6840-88BB-4238-9C8D-4B4F9ABA1F67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BBC9E3-43DC-47DA-9E02-6FE50272D0A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72000"/>
            <a:lum/>
          </a:blip>
          <a:srcRect/>
          <a:stretch>
            <a:fillRect l="70000" t="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106840-88BB-4238-9C8D-4B4F9ABA1F67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BBC9E3-43DC-47DA-9E02-6FE50272D0A8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136904" cy="2952328"/>
          </a:xfrm>
        </p:spPr>
        <p:txBody>
          <a:bodyPr>
            <a:noAutofit/>
          </a:bodyPr>
          <a:lstStyle/>
          <a:p>
            <a:pPr algn="ctr"/>
            <a:r>
              <a:rPr lang="tr-TR" sz="8000" dirty="0" smtClean="0">
                <a:latin typeface="Comic Sans MS" pitchFamily="66" charset="0"/>
              </a:rPr>
              <a:t>ERGENLİK DÖNEMİ </a:t>
            </a:r>
            <a:endParaRPr lang="tr-TR" sz="8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50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692696"/>
            <a:ext cx="8064896" cy="345638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3600" b="1" dirty="0" smtClean="0"/>
              <a:t>Aşırı hayal kurma</a:t>
            </a:r>
          </a:p>
          <a:p>
            <a:pPr>
              <a:buFont typeface="Wingdings" pitchFamily="2" charset="2"/>
              <a:buChar char="Ø"/>
            </a:pPr>
            <a:r>
              <a:rPr lang="tr-TR" sz="3600" b="1" dirty="0" smtClean="0"/>
              <a:t>Tedirgin ve huzursuz olma</a:t>
            </a:r>
          </a:p>
          <a:p>
            <a:pPr>
              <a:buFont typeface="Wingdings" pitchFamily="2" charset="2"/>
              <a:buChar char="Ø"/>
            </a:pPr>
            <a:r>
              <a:rPr lang="tr-TR" sz="3600" b="1" dirty="0" smtClean="0"/>
              <a:t>Yalnız kalma isteği</a:t>
            </a:r>
          </a:p>
          <a:p>
            <a:pPr>
              <a:buFont typeface="Wingdings" pitchFamily="2" charset="2"/>
              <a:buChar char="Ø"/>
            </a:pPr>
            <a:r>
              <a:rPr lang="tr-TR" sz="3600" b="1" dirty="0" smtClean="0"/>
              <a:t>Çalışmaya karşı isteksizlik</a:t>
            </a:r>
          </a:p>
          <a:p>
            <a:pPr>
              <a:buFont typeface="Wingdings" pitchFamily="2" charset="2"/>
              <a:buChar char="Ø"/>
            </a:pPr>
            <a:r>
              <a:rPr lang="tr-TR" sz="3600" b="1" dirty="0" smtClean="0"/>
              <a:t>Çabuk heyecanlanma</a:t>
            </a:r>
          </a:p>
          <a:p>
            <a:endParaRPr lang="tr-TR" sz="3600" b="1" dirty="0"/>
          </a:p>
        </p:txBody>
      </p:sp>
      <p:pic>
        <p:nvPicPr>
          <p:cNvPr id="2050" name="Picture 2" descr="kızlarda ergenlik ile ilgili g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93096"/>
            <a:ext cx="5256584" cy="238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686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764704"/>
            <a:ext cx="8363272" cy="417646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tr-TR" sz="4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tr-TR" sz="4400" dirty="0" smtClean="0">
                <a:latin typeface="Comic Sans MS" pitchFamily="66" charset="0"/>
              </a:rPr>
              <a:t>Ama unutulmamalıdır ki bu yaşadığınız değişiklikler herkesin yaşadığı ve sizin de yaşadığınız </a:t>
            </a:r>
            <a:r>
              <a:rPr lang="tr-TR" sz="4400" dirty="0" smtClean="0">
                <a:solidFill>
                  <a:srgbClr val="C00000"/>
                </a:solidFill>
                <a:latin typeface="Comic Sans MS" pitchFamily="66" charset="0"/>
              </a:rPr>
              <a:t>NORMAL</a:t>
            </a:r>
            <a:r>
              <a:rPr lang="tr-TR" sz="4400" dirty="0" smtClean="0">
                <a:latin typeface="Comic Sans MS" pitchFamily="66" charset="0"/>
              </a:rPr>
              <a:t> bir gelişim evresidir. </a:t>
            </a:r>
          </a:p>
          <a:p>
            <a:pPr marL="0" indent="0" algn="ctr">
              <a:buNone/>
            </a:pPr>
            <a:r>
              <a:rPr lang="tr-TR" sz="4400" dirty="0" smtClean="0">
                <a:latin typeface="Comic Sans MS" pitchFamily="66" charset="0"/>
              </a:rPr>
              <a:t> </a:t>
            </a:r>
            <a:endParaRPr lang="tr-TR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40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146" y="349743"/>
            <a:ext cx="9362389" cy="564949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tr-TR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800" dirty="0" smtClean="0">
                <a:latin typeface="Comic Sans MS" pitchFamily="66" charset="0"/>
              </a:rPr>
              <a:t>Kimliğinizi oluşturmaya kendinizi bulmaya ve tanımaya başlayacaksınız  kendinizi tanıdığınız biçimi ile çevrenizdekilere kabul ettirme çabasına gireceksiniz; bağımsızlığımızı doyasıya yaşamak en büyük uğraşınız olacak</a:t>
            </a:r>
            <a:r>
              <a:rPr lang="tr-TR" sz="2800" dirty="0" smtClean="0">
                <a:latin typeface="Comic Sans MS" pitchFamily="66" charset="0"/>
              </a:rPr>
              <a:t>.</a:t>
            </a:r>
            <a:endParaRPr lang="tr-TR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800" dirty="0" smtClean="0">
                <a:latin typeface="Comic Sans MS" pitchFamily="66" charset="0"/>
              </a:rPr>
              <a:t>Zamanınızı daha çok ev dışında geçirmeye çalışacak ve nerede olduğunuzun sorulmasını da kimliğinize yapılan bir saldırı gibi algılayabileceksiniz. </a:t>
            </a:r>
          </a:p>
          <a:p>
            <a:pPr>
              <a:buFont typeface="Wingdings" pitchFamily="2" charset="2"/>
              <a:buChar char="Ø"/>
            </a:pPr>
            <a:endParaRPr lang="tr-TR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tr-TR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tr-TR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tr-TR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tr-TR" dirty="0">
              <a:latin typeface="Comic Sans MS" pitchFamily="66" charset="0"/>
            </a:endParaRPr>
          </a:p>
        </p:txBody>
      </p:sp>
      <p:pic>
        <p:nvPicPr>
          <p:cNvPr id="4098" name="Picture 2" descr="kimlik gelişimi ile ilgili g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6" y="4653136"/>
            <a:ext cx="655877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253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6059016" cy="604867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Her şeye karışıyorsunuz. Beni hiç </a:t>
            </a:r>
            <a:r>
              <a:rPr lang="tr-TR" sz="2400" dirty="0" smtClean="0">
                <a:solidFill>
                  <a:srgbClr val="C00000"/>
                </a:solidFill>
                <a:latin typeface="Comic Sans MS" pitchFamily="66" charset="0"/>
              </a:rPr>
              <a:t>anlamıyorsunuz</a:t>
            </a:r>
            <a:r>
              <a:rPr lang="tr-TR" sz="2400" dirty="0" smtClean="0">
                <a:latin typeface="Comic Sans MS" pitchFamily="66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Hem </a:t>
            </a:r>
            <a:r>
              <a:rPr lang="tr-TR" sz="2400" dirty="0" smtClean="0">
                <a:solidFill>
                  <a:srgbClr val="C00000"/>
                </a:solidFill>
                <a:latin typeface="Comic Sans MS" pitchFamily="66" charset="0"/>
              </a:rPr>
              <a:t>“büyüdün artık” </a:t>
            </a:r>
            <a:r>
              <a:rPr lang="tr-TR" sz="2400" dirty="0" smtClean="0">
                <a:latin typeface="Comic Sans MS" pitchFamily="66" charset="0"/>
              </a:rPr>
              <a:t>diyerek sorumluluklarımı yerine getirmemi istiyorsunuz; hem de bir şey yapmak istediğimde </a:t>
            </a:r>
            <a:r>
              <a:rPr lang="tr-TR" sz="2400" dirty="0" smtClean="0">
                <a:solidFill>
                  <a:srgbClr val="C00000"/>
                </a:solidFill>
                <a:latin typeface="Comic Sans MS" pitchFamily="66" charset="0"/>
              </a:rPr>
              <a:t>“daha küçüksün” </a:t>
            </a:r>
            <a:r>
              <a:rPr lang="tr-TR" sz="2400" dirty="0" smtClean="0">
                <a:latin typeface="Comic Sans MS" pitchFamily="66" charset="0"/>
              </a:rPr>
              <a:t>diyorsunuz.</a:t>
            </a:r>
          </a:p>
          <a:p>
            <a:pPr marL="0" indent="0">
              <a:buNone/>
            </a:pPr>
            <a:endParaRPr lang="tr-TR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tr-TR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tr-TR" dirty="0" smtClean="0">
              <a:latin typeface="Comic Sans MS" pitchFamily="66" charset="0"/>
            </a:endParaRPr>
          </a:p>
          <a:p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00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548680"/>
            <a:ext cx="8219256" cy="338437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tr-TR" sz="40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endParaRPr lang="tr-TR" sz="40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tr-TR" sz="4700" dirty="0" smtClean="0">
                <a:solidFill>
                  <a:srgbClr val="C00000"/>
                </a:solidFill>
                <a:latin typeface="Comic Sans MS" pitchFamily="66" charset="0"/>
              </a:rPr>
              <a:t>Sorunlar karşılıklı birbirini dinlemeyle, kızgınlığa ve kırgınlığa düşmeden, hoşgörü ve yapıcı tartışmayla çözülebilir.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563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476672"/>
            <a:ext cx="6048672" cy="604867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endParaRPr lang="tr-TR" sz="2000" dirty="0" smtClean="0"/>
          </a:p>
          <a:p>
            <a:pPr>
              <a:buFont typeface="Wingdings" pitchFamily="2" charset="2"/>
              <a:buChar char="Ø"/>
            </a:pPr>
            <a:endParaRPr lang="tr-TR" sz="2400" dirty="0" smtClean="0"/>
          </a:p>
          <a:p>
            <a:pPr>
              <a:buFont typeface="Wingdings" pitchFamily="2" charset="2"/>
              <a:buChar char="Ø"/>
            </a:pPr>
            <a:r>
              <a:rPr lang="tr-TR" sz="2400" dirty="0" smtClean="0"/>
              <a:t> </a:t>
            </a:r>
            <a:r>
              <a:rPr lang="tr-TR" sz="2400" dirty="0" smtClean="0">
                <a:latin typeface="Comic Sans MS" pitchFamily="66" charset="0"/>
              </a:rPr>
              <a:t>Arkadaşlık ilişkileri daha çok önem kazanır. </a:t>
            </a:r>
          </a:p>
          <a:p>
            <a:pPr marL="0" indent="0">
              <a:buNone/>
            </a:pPr>
            <a:r>
              <a:rPr lang="tr-TR" sz="2400" dirty="0">
                <a:latin typeface="Comic Sans MS" pitchFamily="66" charset="0"/>
              </a:rPr>
              <a:t> </a:t>
            </a: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Eskiden daha çok oyun ağırlıklı olan ilişkilerde artık uzun söyleşilerin ve birlikte olmanın verdiği keyif de ortaya çıkar.</a:t>
            </a:r>
          </a:p>
          <a:p>
            <a:pPr>
              <a:buFont typeface="Wingdings" pitchFamily="2" charset="2"/>
              <a:buChar char="Ø"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Ortak değişim ve sorunlar yaşadığınız, sizinle aynı cinsiyetteki kişilerle daha yakın ilişki içine girersiniz. </a:t>
            </a:r>
          </a:p>
          <a:p>
            <a:pPr marL="0" indent="0">
              <a:buNone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Kızlar az sayıda kişiyle yakın arkadaşlık kurar, her etkinliği aynı arkadaşlarla paylaşmaktan </a:t>
            </a:r>
            <a:r>
              <a:rPr lang="tr-TR" sz="2800" dirty="0" smtClean="0">
                <a:latin typeface="Comic Sans MS" pitchFamily="66" charset="0"/>
              </a:rPr>
              <a:t>zevk alır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/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570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692696"/>
            <a:ext cx="8686800" cy="28083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Giyim şekli, saç biçimi gibi konularda arkadaşlar gittikçe daha fazla belirleyici olur. Sizler de arkadaşlarınız gibi görünmek ve davranmak isteyebilirsiniz.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5122" name="Picture 2" descr="ergenlikte ayna ile ilgili g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29000"/>
            <a:ext cx="5289054" cy="2644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79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764704"/>
            <a:ext cx="8424936" cy="3744416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>
                <a:solidFill>
                  <a:srgbClr val="C00000"/>
                </a:solidFill>
                <a:latin typeface="Comic Sans MS" pitchFamily="66" charset="0"/>
              </a:rPr>
              <a:t>Başkalarına benzemeli misiniz?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 algn="ctr">
              <a:buNone/>
            </a:pPr>
            <a:r>
              <a:rPr lang="tr-TR" sz="2400" dirty="0" smtClean="0"/>
              <a:t>Bazı yönlerden başkalarına benzer, bazı yönlerden benzemezsiniz. Arkadaşlarınız kadar hızlı koşamayabilirsiniz, ancak belki daha iyi şarkı söylüyorsunuzdur. Başkalarının hoşlandığı şey sizin için çekici olmayabilir. Kısacası </a:t>
            </a:r>
            <a:r>
              <a:rPr lang="tr-TR" sz="2400" dirty="0" smtClean="0">
                <a:solidFill>
                  <a:srgbClr val="C00000"/>
                </a:solidFill>
              </a:rPr>
              <a:t>siz sizsinizdir.</a:t>
            </a:r>
          </a:p>
          <a:p>
            <a:endParaRPr lang="tr-T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509120"/>
            <a:ext cx="4713188" cy="1904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773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075240" cy="1082384"/>
          </a:xfrm>
        </p:spPr>
        <p:txBody>
          <a:bodyPr/>
          <a:lstStyle/>
          <a:p>
            <a:r>
              <a:rPr lang="tr-TR" dirty="0" smtClean="0">
                <a:solidFill>
                  <a:srgbClr val="C00000"/>
                </a:solidFill>
                <a:latin typeface="Comic Sans MS" pitchFamily="66" charset="0"/>
              </a:rPr>
              <a:t>ZİHİNSEL GELİŞMELER</a:t>
            </a:r>
            <a:endParaRPr lang="tr-TR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35480"/>
            <a:ext cx="6131024" cy="466187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400" dirty="0" smtClean="0"/>
              <a:t>Geleceğe yönelik düşünceler artmaya başlar.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/>
              <a:t>Soyut kavramlar anlamaya başlanır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/>
              <a:t>Olayların arkasındaki gerçek nedenler görülmeye başlanır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/>
              <a:t>Hiçbir olumsuzluğun başına gelmeyeceğini düşünür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/>
              <a:t>Çevresindeki kişiler tarafından izlenildiğini düşünür.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890662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496944" cy="13208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C00000"/>
                </a:solidFill>
                <a:latin typeface="Comic Sans MS" pitchFamily="66" charset="0"/>
              </a:rPr>
              <a:t>BİYOLOJİK DEĞİŞİKLİKLER </a:t>
            </a:r>
            <a:endParaRPr lang="tr-TR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930401"/>
            <a:ext cx="6120680" cy="452293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tr-TR" b="1" dirty="0" smtClean="0">
                <a:latin typeface="Comic Sans MS" panose="030F0702030302020204" pitchFamily="66" charset="0"/>
              </a:rPr>
              <a:t>ÜREME SİSTEMLERİ  </a:t>
            </a:r>
          </a:p>
          <a:p>
            <a:pPr marL="0" indent="0">
              <a:buNone/>
            </a:pPr>
            <a:endParaRPr lang="tr-TR" sz="28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800" dirty="0">
                <a:latin typeface="Comic Sans MS" panose="030F0702030302020204" pitchFamily="66" charset="0"/>
              </a:rPr>
              <a:t>E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rkek </a:t>
            </a:r>
            <a:r>
              <a:rPr lang="tr-TR" altLang="tr-TR" sz="2800" dirty="0">
                <a:latin typeface="Comic Sans MS" panose="030F0702030302020204" pitchFamily="66" charset="0"/>
              </a:rPr>
              <a:t>ve kadın üreme organları işlevsel olarak birbirini tamamlayan yapılardır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altLang="tr-TR" sz="28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altLang="tr-TR" sz="2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latin typeface="Comic Sans MS" panose="030F0702030302020204" pitchFamily="66" charset="0"/>
              </a:rPr>
              <a:t>Kadın </a:t>
            </a:r>
            <a:r>
              <a:rPr lang="tr-TR" altLang="tr-TR" sz="2800" dirty="0">
                <a:latin typeface="Comic Sans MS" panose="030F0702030302020204" pitchFamily="66" charset="0"/>
              </a:rPr>
              <a:t>üreme organları daha çok bedenin içine, erkek üreme organları ise daha çok bedenin dışına doğru gelişmiştir</a:t>
            </a:r>
            <a:endParaRPr lang="tr-TR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47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943173"/>
            <a:ext cx="6336704" cy="593752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Çocukluktan erişkinliğe geçişin yaşandığı çok önemli bir çağdır. Başlangıç ve bitiş zamanları kesin sınırlarla belirli değildir. </a:t>
            </a:r>
          </a:p>
          <a:p>
            <a:pPr marL="0" indent="0">
              <a:buNone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 Genellikle 10-20 yaşları arasındaki evre, ergenlik dönemi olarak kabul edilir. </a:t>
            </a:r>
          </a:p>
          <a:p>
            <a:pPr>
              <a:buFont typeface="Wingdings" pitchFamily="2" charset="2"/>
              <a:buChar char="Ø"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Dönemin belirgin özelliği hızlı bir büyüme ve gelişme görülmesidir.</a:t>
            </a:r>
            <a:endParaRPr lang="tr-TR" sz="24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56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ADET GÖRME</a:t>
            </a:r>
            <a:endParaRPr lang="tr-TR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268760"/>
            <a:ext cx="5842992" cy="54006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tr-TR" altLang="tr-TR" sz="28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latin typeface="Comic Sans MS" panose="030F0702030302020204" pitchFamily="66" charset="0"/>
              </a:rPr>
              <a:t>Belli </a:t>
            </a:r>
            <a:r>
              <a:rPr lang="tr-TR" altLang="tr-TR" sz="2800" dirty="0">
                <a:latin typeface="Comic Sans MS" panose="030F0702030302020204" pitchFamily="66" charset="0"/>
              </a:rPr>
              <a:t>zaman aralıkları ile, rahim iç yüzeyini kaplayan ince dokunun vajinadan dışarı atılmasıdır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. Kanama olmasıdır. 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altLang="tr-TR" sz="28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latin typeface="Comic Sans MS" panose="030F0702030302020204" pitchFamily="66" charset="0"/>
              </a:rPr>
              <a:t>Doğurganlığın </a:t>
            </a:r>
            <a:r>
              <a:rPr lang="tr-TR" altLang="tr-TR" sz="2800" dirty="0">
                <a:latin typeface="Comic Sans MS" panose="030F0702030302020204" pitchFamily="66" charset="0"/>
              </a:rPr>
              <a:t>ilk belirtisi kabul edilir. 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altLang="tr-TR" sz="2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800" dirty="0">
                <a:latin typeface="Comic Sans MS" panose="030F0702030302020204" pitchFamily="66" charset="0"/>
              </a:rPr>
              <a:t> İlk âdet 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kanaması ; üreme </a:t>
            </a:r>
            <a:r>
              <a:rPr lang="tr-TR" altLang="tr-TR" sz="2800" dirty="0">
                <a:latin typeface="Comic Sans MS" panose="030F0702030302020204" pitchFamily="66" charset="0"/>
              </a:rPr>
              <a:t>organlarında, gelişmenin başladığının belirtisidir.</a:t>
            </a:r>
          </a:p>
          <a:p>
            <a:pPr marL="0" indent="0">
              <a:buNone/>
            </a:pPr>
            <a:endParaRPr lang="tr-TR" altLang="tr-TR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altLang="tr-TR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altLang="tr-TR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altLang="tr-TR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altLang="tr-TR" sz="28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altLang="tr-TR" sz="2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652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476672"/>
            <a:ext cx="6336704" cy="590465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latin typeface="Comic Sans MS" panose="030F0702030302020204" pitchFamily="66" charset="0"/>
              </a:rPr>
              <a:t>İlk </a:t>
            </a:r>
            <a:r>
              <a:rPr lang="tr-TR" altLang="tr-TR" sz="2800" dirty="0">
                <a:latin typeface="Comic Sans MS" panose="030F0702030302020204" pitchFamily="66" charset="0"/>
              </a:rPr>
              <a:t>âdet görme, 9 ile 16 arasında herhangi bir yaşta olabilir Âdet görme genellikle memelerin büyümeye başlamasından bir yıl sonra başlar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None/>
            </a:pPr>
            <a:endParaRPr lang="tr-TR" altLang="tr-TR" sz="28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3000" dirty="0" smtClean="0">
                <a:latin typeface="Comic Sans MS" panose="030F0702030302020204" pitchFamily="66" charset="0"/>
              </a:rPr>
              <a:t>İlk </a:t>
            </a:r>
            <a:r>
              <a:rPr lang="tr-TR" altLang="tr-TR" sz="3000" dirty="0">
                <a:latin typeface="Comic Sans MS" panose="030F0702030302020204" pitchFamily="66" charset="0"/>
              </a:rPr>
              <a:t>adet görme 16 yaşına kadar gecikebilir. Bu gecikme bir sağlık problemini işaret etmez. </a:t>
            </a:r>
            <a:endParaRPr lang="tr-TR" sz="28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28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2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 smtClean="0">
                <a:latin typeface="Comic Sans MS" panose="030F0702030302020204" pitchFamily="66" charset="0"/>
              </a:rPr>
              <a:t>Adet </a:t>
            </a:r>
            <a:r>
              <a:rPr lang="tr-TR" sz="2800" dirty="0">
                <a:latin typeface="Comic Sans MS" panose="030F0702030302020204" pitchFamily="66" charset="0"/>
              </a:rPr>
              <a:t>görme sağlıklı olmanın bir işaretidir. Sağlıklı olan her kız çocuğu adet kanamasını yaşar</a:t>
            </a:r>
            <a:r>
              <a:rPr lang="tr-TR" sz="2800" dirty="0" smtClean="0">
                <a:latin typeface="Comic Sans MS" panose="030F0702030302020204" pitchFamily="66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2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altLang="tr-TR" sz="2800" b="1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85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5842992" cy="6480720"/>
          </a:xfrm>
        </p:spPr>
        <p:txBody>
          <a:bodyPr/>
          <a:lstStyle/>
          <a:p>
            <a:pPr marL="0" indent="0">
              <a:buNone/>
            </a:pPr>
            <a:endParaRPr lang="tr-TR" sz="280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80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tr-TR" sz="2800" dirty="0" smtClean="0">
                <a:latin typeface="Comic Sans MS" panose="030F0702030302020204" pitchFamily="66" charset="0"/>
              </a:rPr>
              <a:t>ADET DÖNGÜSÜ NEDİR ? 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altLang="tr-TR" sz="24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dirty="0" smtClean="0">
                <a:latin typeface="Comic Sans MS" panose="030F0702030302020204" pitchFamily="66" charset="0"/>
              </a:rPr>
              <a:t>Âdetin </a:t>
            </a:r>
            <a:r>
              <a:rPr lang="tr-TR" altLang="tr-TR" sz="2400" dirty="0">
                <a:latin typeface="Comic Sans MS" panose="030F0702030302020204" pitchFamily="66" charset="0"/>
              </a:rPr>
              <a:t>başlangıcından bir sonraki âdet görmeye kadar geçen süredir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altLang="tr-TR" sz="24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dirty="0" smtClean="0">
                <a:latin typeface="Comic Sans MS" panose="030F0702030302020204" pitchFamily="66" charset="0"/>
              </a:rPr>
              <a:t>Âdet </a:t>
            </a:r>
            <a:r>
              <a:rPr lang="tr-TR" altLang="tr-TR" sz="2400" dirty="0">
                <a:latin typeface="Comic Sans MS" panose="030F0702030302020204" pitchFamily="66" charset="0"/>
              </a:rPr>
              <a:t>döngüsünün süresi kişiden kişiye değişebilir. </a:t>
            </a:r>
            <a:endParaRPr lang="tr-TR" altLang="tr-TR" sz="24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altLang="tr-TR" sz="24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dirty="0">
                <a:latin typeface="Comic Sans MS" panose="030F0702030302020204" pitchFamily="66" charset="0"/>
              </a:rPr>
              <a:t> İki âdet görme arasındaki süre yani âdet döngüsü, ortalama 28 gündür, 21 ile 35 gün arasında değişebilir.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altLang="tr-TR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altLang="tr-T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93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836712"/>
            <a:ext cx="6131024" cy="579350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800" dirty="0" smtClean="0">
                <a:latin typeface="Comic Sans MS" panose="030F0702030302020204" pitchFamily="66" charset="0"/>
              </a:rPr>
              <a:t>Her adet dönemi yani adetin görüldüğü gün sayısı 2 – 7 gün arasında değişebilir. Görülen gün sayısı kişiden kişiye göre değişiklik gösterebilir. </a:t>
            </a:r>
            <a:endParaRPr lang="tr-TR" sz="2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28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>
                <a:latin typeface="Comic Sans MS" panose="030F0702030302020204" pitchFamily="66" charset="0"/>
              </a:rPr>
              <a:t> Günde üç-dört </a:t>
            </a:r>
            <a:r>
              <a:rPr lang="tr-TR" sz="2800" dirty="0" err="1">
                <a:latin typeface="Comic Sans MS" panose="030F0702030302020204" pitchFamily="66" charset="0"/>
              </a:rPr>
              <a:t>ped</a:t>
            </a:r>
            <a:r>
              <a:rPr lang="tr-TR" sz="2800" dirty="0">
                <a:latin typeface="Comic Sans MS" panose="030F0702030302020204" pitchFamily="66" charset="0"/>
              </a:rPr>
              <a:t> değiştirecek kadar (tüm adet boyunca ortalama 80 ml) olan adet kanaması normal miktardır. 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>
                <a:latin typeface="Comic Sans MS" panose="030F0702030302020204" pitchFamily="66" charset="0"/>
              </a:rPr>
              <a:t>Ergenlik </a:t>
            </a:r>
            <a:r>
              <a:rPr lang="tr-TR" dirty="0">
                <a:latin typeface="Comic Sans MS" panose="030F0702030302020204" pitchFamily="66" charset="0"/>
              </a:rPr>
              <a:t>dönemine giren genç kızlarda ilk 1-2 yılda âdet düzensizlikleri olabilir. </a:t>
            </a:r>
            <a:endParaRPr lang="tr-TR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1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8064896" cy="850106"/>
          </a:xfrm>
        </p:spPr>
        <p:txBody>
          <a:bodyPr>
            <a:normAutofit/>
          </a:bodyPr>
          <a:lstStyle/>
          <a:p>
            <a:r>
              <a:rPr lang="tr-TR" altLang="tr-TR" sz="4000" b="1" kern="0" dirty="0">
                <a:solidFill>
                  <a:schemeClr val="tx1"/>
                </a:solidFill>
                <a:latin typeface="Comic Sans MS" panose="030F0702030302020204" pitchFamily="66" charset="0"/>
              </a:rPr>
              <a:t>Âdet </a:t>
            </a:r>
            <a:r>
              <a:rPr lang="tr-TR" altLang="tr-TR" sz="4000" b="1" kern="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Düzensizlikleri</a:t>
            </a:r>
            <a:endParaRPr lang="tr-TR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097360"/>
            <a:ext cx="6624736" cy="5572000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7400" dirty="0" smtClean="0">
                <a:latin typeface="Comic Sans MS" panose="030F0702030302020204" pitchFamily="66" charset="0"/>
              </a:rPr>
              <a:t>Aşağıdaki </a:t>
            </a:r>
            <a:r>
              <a:rPr lang="tr-TR" sz="7400" dirty="0">
                <a:latin typeface="Comic Sans MS" panose="030F0702030302020204" pitchFamily="66" charset="0"/>
              </a:rPr>
              <a:t>düzensizlik durumlarında doktora </a:t>
            </a:r>
            <a:r>
              <a:rPr lang="tr-TR" sz="7400" dirty="0" smtClean="0">
                <a:latin typeface="Comic Sans MS" panose="030F0702030302020204" pitchFamily="66" charset="0"/>
              </a:rPr>
              <a:t>başvurulmalıdır : </a:t>
            </a:r>
            <a:endParaRPr lang="tr-TR" altLang="tr-TR" sz="45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tr-TR" altLang="tr-TR" sz="4500" dirty="0" smtClean="0">
                <a:latin typeface="Comic Sans MS" panose="030F0702030302020204" pitchFamily="66" charset="0"/>
              </a:rPr>
              <a:t> </a:t>
            </a:r>
            <a:endParaRPr lang="tr-TR" altLang="tr-TR" sz="45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tr-TR" altLang="tr-TR" sz="8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9 </a:t>
            </a:r>
            <a:r>
              <a:rPr lang="tr-TR" altLang="tr-TR" sz="8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yaşından önce adet görülmeye başlanması </a:t>
            </a:r>
            <a:endParaRPr lang="tr-TR" altLang="tr-TR" sz="80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altLang="tr-TR" sz="80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altLang="tr-TR" sz="8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16 </a:t>
            </a:r>
            <a:r>
              <a:rPr lang="tr-TR" altLang="tr-TR" sz="8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yaşına kadar göğüs büyümesi, tüylenme gibi ergenlikte görülen değişikliklerin başlamaması ve henüz adet görülmemesi </a:t>
            </a:r>
            <a:endParaRPr lang="tr-TR" altLang="tr-TR" sz="80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altLang="tr-TR" sz="80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altLang="tr-TR" sz="8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18 </a:t>
            </a:r>
            <a:r>
              <a:rPr lang="tr-TR" altLang="tr-TR" sz="8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yaşına kadar ergenlikte görülen değişimlerin başlaması ve henüz adet görülmemesi </a:t>
            </a:r>
          </a:p>
          <a:p>
            <a:pPr marL="0" indent="0">
              <a:buNone/>
            </a:pPr>
            <a:endParaRPr lang="tr-TR" altLang="tr-TR" sz="80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altLang="tr-TR" sz="8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Adet kanamalarının 21 günden daha sık 35 günden daha uzun aralıklarla olması </a:t>
            </a:r>
          </a:p>
          <a:p>
            <a:endParaRPr lang="tr-TR" altLang="tr-TR" sz="80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altLang="tr-TR" sz="8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Adet kanamalarının 7 günden uzun ya da  1 günden kısa sürmesi </a:t>
            </a:r>
          </a:p>
          <a:p>
            <a:endParaRPr lang="tr-TR" altLang="tr-TR" sz="80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altLang="tr-TR" sz="8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İki adet arasında kanamalar olması </a:t>
            </a:r>
          </a:p>
          <a:p>
            <a:endParaRPr lang="tr-TR" altLang="tr-TR" sz="80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altLang="tr-TR" sz="8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Adet kanamalarının aşırı miktarda olması </a:t>
            </a:r>
          </a:p>
          <a:p>
            <a:pPr marL="0" indent="0">
              <a:lnSpc>
                <a:spcPct val="80000"/>
              </a:lnSpc>
              <a:buNone/>
            </a:pPr>
            <a:endParaRPr lang="tr-TR" sz="8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tr-TR" sz="8000" dirty="0" smtClean="0">
                <a:latin typeface="Comic Sans MS" panose="030F0702030302020204" pitchFamily="66" charset="0"/>
              </a:rPr>
              <a:t>  </a:t>
            </a:r>
            <a:endParaRPr lang="tr-TR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97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116631"/>
            <a:ext cx="8856984" cy="1039835"/>
          </a:xfrm>
        </p:spPr>
        <p:txBody>
          <a:bodyPr>
            <a:normAutofit fontScale="90000"/>
          </a:bodyPr>
          <a:lstStyle/>
          <a:p>
            <a:r>
              <a:rPr lang="tr-TR" altLang="tr-TR" b="1" dirty="0">
                <a:solidFill>
                  <a:schemeClr val="tx1"/>
                </a:solidFill>
                <a:latin typeface="Comic Sans MS" panose="030F0702030302020204" pitchFamily="66" charset="0"/>
              </a:rPr>
              <a:t>ÂDET DÖNEMİNDE ÖZBAKIM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592" y="1340768"/>
            <a:ext cx="5982568" cy="5400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800" dirty="0">
                <a:latin typeface="Comic Sans MS" panose="030F0702030302020204" pitchFamily="66" charset="0"/>
              </a:rPr>
              <a:t>Âdet kanaması boyunca hazır </a:t>
            </a:r>
            <a:r>
              <a:rPr lang="tr-TR" sz="2800" dirty="0" err="1">
                <a:latin typeface="Comic Sans MS" panose="030F0702030302020204" pitchFamily="66" charset="0"/>
              </a:rPr>
              <a:t>pedlerin</a:t>
            </a:r>
            <a:r>
              <a:rPr lang="tr-TR" sz="2800" dirty="0">
                <a:latin typeface="Comic Sans MS" panose="030F0702030302020204" pitchFamily="66" charset="0"/>
              </a:rPr>
              <a:t> kullanılması yararlıdır.  </a:t>
            </a:r>
            <a:r>
              <a:rPr lang="tr-TR" sz="2800" dirty="0" smtClean="0">
                <a:latin typeface="Comic Sans MS" panose="030F0702030302020204" pitchFamily="66" charset="0"/>
              </a:rPr>
              <a:t>Bu dönem için üretilmişlerdir. 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8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 smtClean="0">
                <a:latin typeface="Comic Sans MS" panose="030F0702030302020204" pitchFamily="66" charset="0"/>
              </a:rPr>
              <a:t>Hazır </a:t>
            </a:r>
            <a:r>
              <a:rPr lang="tr-TR" sz="2800" dirty="0" err="1">
                <a:latin typeface="Comic Sans MS" panose="030F0702030302020204" pitchFamily="66" charset="0"/>
              </a:rPr>
              <a:t>pedler</a:t>
            </a:r>
            <a:r>
              <a:rPr lang="tr-TR" sz="2800" dirty="0">
                <a:latin typeface="Comic Sans MS" panose="030F0702030302020204" pitchFamily="66" charset="0"/>
              </a:rPr>
              <a:t> sayesinde iç çamaşırı ve giysilerde temizlik ve kuruluk sağlanır, zararlı mikropların üremesi, kötü kokuların oluşması </a:t>
            </a:r>
            <a:r>
              <a:rPr lang="tr-TR" sz="2800" dirty="0" smtClean="0">
                <a:latin typeface="Comic Sans MS" panose="030F0702030302020204" pitchFamily="66" charset="0"/>
              </a:rPr>
              <a:t>önlenir.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Pedlerin</a:t>
            </a:r>
            <a:r>
              <a:rPr lang="tr-TR" sz="2800" dirty="0">
                <a:latin typeface="Comic Sans MS" panose="030F0702030302020204" pitchFamily="66" charset="0"/>
              </a:rPr>
              <a:t> 3-4 saatte bir  değiştirilmesi gerekir</a:t>
            </a:r>
            <a:r>
              <a:rPr lang="tr-TR" sz="2800" dirty="0" smtClean="0">
                <a:latin typeface="Comic Sans MS" panose="030F0702030302020204" pitchFamily="66" charset="0"/>
              </a:rPr>
              <a:t>. Kanama az olsa bile 8 saatten fazla kullanılması uygun değildir. </a:t>
            </a:r>
          </a:p>
          <a:p>
            <a:pPr marL="0" indent="0">
              <a:buNone/>
            </a:pPr>
            <a:endParaRPr lang="tr-TR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8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2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4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818542"/>
            <a:ext cx="5976664" cy="503945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 marL="341313" indent="-341313" defTabSz="449263">
              <a:lnSpc>
                <a:spcPct val="90000"/>
              </a:lnSpc>
              <a:spcBef>
                <a:spcPts val="1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 err="1">
                <a:latin typeface="Comic Sans MS" pitchFamily="66" charset="0"/>
              </a:rPr>
              <a:t>Adet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döneminde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pamuk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kullanmak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sakıncalıdır</a:t>
            </a:r>
            <a:r>
              <a:rPr lang="en-GB" sz="3200" dirty="0">
                <a:latin typeface="Comic Sans MS" pitchFamily="66" charset="0"/>
              </a:rPr>
              <a:t>.</a:t>
            </a:r>
          </a:p>
          <a:p>
            <a:pPr marL="341313" indent="-341313" defTabSz="449263">
              <a:lnSpc>
                <a:spcPct val="90000"/>
              </a:lnSpc>
              <a:spcBef>
                <a:spcPts val="1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tr-TR" sz="3200" dirty="0" smtClean="0">
              <a:latin typeface="Comic Sans MS" pitchFamily="66" charset="0"/>
            </a:endParaRPr>
          </a:p>
          <a:p>
            <a:pPr marL="341313" indent="-341313" defTabSz="449263">
              <a:lnSpc>
                <a:spcPct val="90000"/>
              </a:lnSpc>
              <a:spcBef>
                <a:spcPts val="1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 err="1" smtClean="0">
                <a:latin typeface="Comic Sans MS" pitchFamily="66" charset="0"/>
              </a:rPr>
              <a:t>Pamuk</a:t>
            </a:r>
            <a:r>
              <a:rPr lang="en-GB" sz="3200" dirty="0" smtClean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kolaylıkla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küçük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parçalara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ayrılabilir</a:t>
            </a:r>
            <a:r>
              <a:rPr lang="en-GB" sz="3200" dirty="0">
                <a:latin typeface="Comic Sans MS" pitchFamily="66" charset="0"/>
              </a:rPr>
              <a:t>. Bu </a:t>
            </a:r>
            <a:r>
              <a:rPr lang="en-GB" sz="3200" dirty="0" err="1">
                <a:latin typeface="Comic Sans MS" pitchFamily="66" charset="0"/>
              </a:rPr>
              <a:t>parçalar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üreme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organlarına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kadar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ilerleyip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yapışabilir</a:t>
            </a:r>
            <a:r>
              <a:rPr lang="en-GB" sz="3200" dirty="0">
                <a:latin typeface="Comic Sans MS" pitchFamily="66" charset="0"/>
              </a:rPr>
              <a:t>.</a:t>
            </a:r>
          </a:p>
          <a:p>
            <a:pPr marL="341313" indent="-341313" defTabSz="449263">
              <a:lnSpc>
                <a:spcPct val="90000"/>
              </a:lnSpc>
              <a:spcBef>
                <a:spcPts val="1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tr-TR" sz="3200" dirty="0" smtClean="0">
              <a:latin typeface="Comic Sans MS" pitchFamily="66" charset="0"/>
            </a:endParaRPr>
          </a:p>
          <a:p>
            <a:pPr marL="341313" indent="-341313" defTabSz="449263">
              <a:lnSpc>
                <a:spcPct val="90000"/>
              </a:lnSpc>
              <a:spcBef>
                <a:spcPts val="1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 smtClean="0">
                <a:latin typeface="Comic Sans MS" pitchFamily="66" charset="0"/>
              </a:rPr>
              <a:t>Bu </a:t>
            </a:r>
            <a:r>
              <a:rPr lang="en-GB" sz="3200" dirty="0">
                <a:latin typeface="Comic Sans MS" pitchFamily="66" charset="0"/>
              </a:rPr>
              <a:t>da </a:t>
            </a:r>
            <a:r>
              <a:rPr lang="en-GB" sz="3200" dirty="0" err="1">
                <a:latin typeface="Comic Sans MS" pitchFamily="66" charset="0"/>
              </a:rPr>
              <a:t>üreme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organlarında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geniş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iltihaplara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yol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dirty="0" err="1">
                <a:latin typeface="Comic Sans MS" pitchFamily="66" charset="0"/>
              </a:rPr>
              <a:t>açabilir</a:t>
            </a:r>
            <a:r>
              <a:rPr lang="en-GB" sz="3200" dirty="0">
                <a:latin typeface="Comic Sans MS" pitchFamily="66" charset="0"/>
              </a:rPr>
              <a:t>.</a:t>
            </a:r>
          </a:p>
        </p:txBody>
      </p:sp>
      <p:sp>
        <p:nvSpPr>
          <p:cNvPr id="3" name="Başlık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856984" cy="1039835"/>
          </a:xfrm>
        </p:spPr>
        <p:txBody>
          <a:bodyPr>
            <a:normAutofit fontScale="90000"/>
          </a:bodyPr>
          <a:lstStyle/>
          <a:p>
            <a:r>
              <a:rPr lang="tr-TR" altLang="tr-TR" b="1" dirty="0">
                <a:solidFill>
                  <a:schemeClr val="tx1"/>
                </a:solidFill>
                <a:latin typeface="Comic Sans MS" panose="030F0702030302020204" pitchFamily="66" charset="0"/>
              </a:rPr>
              <a:t>ÂDET DÖNEMİNDE ÖZBAKIM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647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676456" cy="1152128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HİJYENİK PED NASIL KULLANILIR ? </a:t>
            </a:r>
            <a:endParaRPr lang="tr-TR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318320"/>
            <a:ext cx="6336704" cy="5298156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</a:t>
            </a:r>
            <a:r>
              <a:rPr lang="tr-TR" sz="2800" dirty="0">
                <a:latin typeface="Comic Sans MS" panose="030F0702030302020204" pitchFamily="66" charset="0"/>
              </a:rPr>
              <a:t>İç çamaşırının içine yerleştirilir. Kirlenen </a:t>
            </a:r>
            <a:r>
              <a:rPr lang="tr-TR" sz="2800" dirty="0" err="1">
                <a:latin typeface="Comic Sans MS" panose="030F0702030302020204" pitchFamily="66" charset="0"/>
              </a:rPr>
              <a:t>ped</a:t>
            </a:r>
            <a:r>
              <a:rPr lang="tr-TR" sz="2800" dirty="0">
                <a:latin typeface="Comic Sans MS" panose="030F0702030302020204" pitchFamily="66" charset="0"/>
              </a:rPr>
              <a:t>, naylon poşetlere konarak çöpe atılır</a:t>
            </a:r>
            <a:r>
              <a:rPr lang="tr-TR" sz="2800" dirty="0" smtClean="0">
                <a:latin typeface="Comic Sans MS" panose="030F0702030302020204" pitchFamily="66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8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 smtClean="0"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latin typeface="Comic Sans MS" panose="030F0702030302020204" pitchFamily="66" charset="0"/>
              </a:rPr>
              <a:t>Pedlerin</a:t>
            </a:r>
            <a:r>
              <a:rPr lang="tr-TR" sz="2800" dirty="0">
                <a:latin typeface="Comic Sans MS" panose="030F0702030302020204" pitchFamily="66" charset="0"/>
              </a:rPr>
              <a:t> tek kullanımlık olduğu akılda tutulmalıdır. </a:t>
            </a:r>
            <a:endParaRPr lang="tr-TR" sz="28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28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 smtClean="0">
                <a:latin typeface="Comic Sans MS" panose="030F0702030302020204" pitchFamily="66" charset="0"/>
              </a:rPr>
              <a:t>Kullanılmış </a:t>
            </a:r>
            <a:r>
              <a:rPr lang="tr-TR" sz="2800" dirty="0" err="1">
                <a:latin typeface="Comic Sans MS" panose="030F0702030302020204" pitchFamily="66" charset="0"/>
              </a:rPr>
              <a:t>pedlerin</a:t>
            </a:r>
            <a:r>
              <a:rPr lang="tr-TR" sz="2800" dirty="0">
                <a:latin typeface="Comic Sans MS" panose="030F0702030302020204" pitchFamily="66" charset="0"/>
              </a:rPr>
              <a:t> çöp dışında bir yere atılması çevreye zarar verir. Örneğin tuvaletleri tıkar. Bu nedenle genç kızlar kullandıkları </a:t>
            </a:r>
            <a:r>
              <a:rPr lang="tr-TR" sz="2800" dirty="0" err="1">
                <a:latin typeface="Comic Sans MS" panose="030F0702030302020204" pitchFamily="66" charset="0"/>
              </a:rPr>
              <a:t>pedleri</a:t>
            </a:r>
            <a:r>
              <a:rPr lang="tr-TR" sz="2800" dirty="0">
                <a:latin typeface="Comic Sans MS" panose="030F0702030302020204" pitchFamily="66" charset="0"/>
              </a:rPr>
              <a:t> naylon poşete koyarak çöpe atmalıdırlar.</a:t>
            </a:r>
          </a:p>
        </p:txBody>
      </p:sp>
    </p:spTree>
    <p:extLst>
      <p:ext uri="{BB962C8B-B14F-4D97-AF65-F5344CB8AC3E}">
        <p14:creationId xmlns:p14="http://schemas.microsoft.com/office/powerpoint/2010/main" val="289781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892480" cy="1008112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  <a:latin typeface="Comic Sans MS" panose="030F0702030302020204" pitchFamily="66" charset="0"/>
              </a:rPr>
              <a:t>Âdet Öncesi </a:t>
            </a:r>
            <a:r>
              <a:rPr lang="tr-T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Gerginlik 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6275040" cy="507342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tr-TR" altLang="tr-TR" sz="28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altLang="tr-TR" sz="28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latin typeface="Comic Sans MS" panose="030F0702030302020204" pitchFamily="66" charset="0"/>
              </a:rPr>
              <a:t>Bazı </a:t>
            </a:r>
            <a:r>
              <a:rPr lang="tr-TR" altLang="tr-TR" sz="2800" dirty="0">
                <a:latin typeface="Comic Sans MS" panose="030F0702030302020204" pitchFamily="66" charset="0"/>
              </a:rPr>
              <a:t>genç kızlar, âdet görmeden önce bir kaç </a:t>
            </a:r>
            <a:r>
              <a:rPr lang="tr-TR" altLang="tr-TR" sz="2800" dirty="0" smtClean="0">
                <a:latin typeface="Comic Sans MS" panose="030F0702030302020204" pitchFamily="66" charset="0"/>
              </a:rPr>
              <a:t>gün </a:t>
            </a:r>
            <a:r>
              <a:rPr lang="tr-TR" altLang="tr-TR" sz="2800" dirty="0">
                <a:latin typeface="Comic Sans MS" panose="030F0702030302020204" pitchFamily="66" charset="0"/>
              </a:rPr>
              <a:t>süresince gergin ve kırılgan olabilir. Bu, duygularını, davranış ve düşüncelerini etkileyebilir. Böyle bir durum dünyadaki çoğu kadının ortak sorunudur.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843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08856" y="620688"/>
            <a:ext cx="8467600" cy="1368152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ADET SANCISI ( KARIN AĞRISI)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988840"/>
            <a:ext cx="6193927" cy="506816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altLang="tr-TR" sz="2400" dirty="0" smtClean="0">
                <a:latin typeface="Comic Sans MS" panose="030F0702030302020204" pitchFamily="66" charset="0"/>
              </a:rPr>
              <a:t>Bazen âdet </a:t>
            </a:r>
            <a:r>
              <a:rPr lang="tr-TR" altLang="tr-TR" sz="2400" dirty="0">
                <a:latin typeface="Comic Sans MS" panose="030F0702030302020204" pitchFamily="66" charset="0"/>
              </a:rPr>
              <a:t>kanamaları sırasında bel ve kasıklarında ağrı duyabilir. Sancı, kasılma biçiminde olup, zaman zaman artıp azalabilir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altLang="tr-TR" sz="24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dirty="0" smtClean="0">
                <a:latin typeface="Comic Sans MS" panose="030F0702030302020204" pitchFamily="66" charset="0"/>
              </a:rPr>
              <a:t>Ağrı </a:t>
            </a:r>
            <a:r>
              <a:rPr lang="tr-TR" altLang="tr-TR" sz="2400" dirty="0">
                <a:latin typeface="Comic Sans MS" panose="030F0702030302020204" pitchFamily="66" charset="0"/>
              </a:rPr>
              <a:t>bazen sürekli bir sancı, bazen de bir ağırlık duygusu şeklinde olabilir.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altLang="tr-TR" sz="24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dirty="0">
                <a:latin typeface="Comic Sans MS" panose="030F0702030302020204" pitchFamily="66" charset="0"/>
              </a:rPr>
              <a:t> 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Adetin </a:t>
            </a:r>
            <a:r>
              <a:rPr lang="tr-TR" altLang="tr-TR" sz="2400" dirty="0">
                <a:latin typeface="Comic Sans MS" panose="030F0702030302020204" pitchFamily="66" charset="0"/>
              </a:rPr>
              <a:t>ilk gününde ya da 1 -2 gün öncesinde başlayabilir. Sancı ile birlikte bulantı, kusma da olabilir.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altLang="tr-TR" dirty="0" smtClean="0"/>
          </a:p>
          <a:p>
            <a:pPr>
              <a:buFont typeface="Wingdings" panose="05000000000000000000" pitchFamily="2" charset="2"/>
              <a:buChar char="Ø"/>
            </a:pPr>
            <a:endParaRPr lang="tr-TR" altLang="tr-TR" dirty="0" smtClean="0"/>
          </a:p>
          <a:p>
            <a:pPr marL="0" indent="0">
              <a:buNone/>
            </a:pPr>
            <a:endParaRPr lang="tr-TR" altLang="tr-TR" dirty="0"/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608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32656"/>
            <a:ext cx="5698976" cy="61926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Ergenlik belirtilerinin görülmeye başlamasında kişiler arasında 5 - 6 yıllık farklar olabilir.</a:t>
            </a:r>
          </a:p>
          <a:p>
            <a:pPr>
              <a:buFont typeface="Wingdings" pitchFamily="2" charset="2"/>
              <a:buChar char="Ø"/>
            </a:pPr>
            <a:endParaRPr lang="tr-TR" sz="24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tr-TR" sz="2400" dirty="0">
                <a:latin typeface="Comic Sans MS" pitchFamily="66" charset="0"/>
              </a:rPr>
              <a:t> </a:t>
            </a: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Erken </a:t>
            </a:r>
            <a:r>
              <a:rPr lang="tr-TR" sz="2400" dirty="0" smtClean="0">
                <a:latin typeface="Comic Sans MS" pitchFamily="66" charset="0"/>
              </a:rPr>
              <a:t>ya da geç büyüme, az ya da çok gelişkin olma, gençleri iyi ya da kötü yapmaz; yalnızca farklı kılar. Bu farklılık da hem doğal hem güzeldir.</a:t>
            </a:r>
          </a:p>
          <a:p>
            <a:pPr marL="0" indent="0">
              <a:buNone/>
            </a:pPr>
            <a:r>
              <a:rPr lang="tr-TR" sz="2400" dirty="0" smtClean="0">
                <a:latin typeface="Comic Sans MS" pitchFamily="66" charset="0"/>
              </a:rPr>
              <a:t/>
            </a:r>
            <a:br>
              <a:rPr lang="tr-TR" sz="2400" dirty="0" smtClean="0">
                <a:latin typeface="Comic Sans MS" pitchFamily="66" charset="0"/>
              </a:rPr>
            </a:br>
            <a:endParaRPr lang="tr-TR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05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476672"/>
            <a:ext cx="8532440" cy="1340768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KARIN AĞRISI İÇİN NE YAPABİLİRİZ?</a:t>
            </a:r>
            <a:endParaRPr lang="tr-TR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556792"/>
            <a:ext cx="8640960" cy="47853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Comic Sans MS" panose="030F0702030302020204" pitchFamily="66" charset="0"/>
              </a:rPr>
              <a:t>Egzersiz</a:t>
            </a:r>
            <a:endParaRPr lang="tr-TR" sz="24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24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Comic Sans MS" panose="030F0702030302020204" pitchFamily="66" charset="0"/>
              </a:rPr>
              <a:t>Ilık </a:t>
            </a:r>
            <a:r>
              <a:rPr lang="tr-TR" sz="2400" dirty="0">
                <a:latin typeface="Comic Sans MS" panose="030F0702030302020204" pitchFamily="66" charset="0"/>
              </a:rPr>
              <a:t>duş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4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Comic Sans MS" panose="030F0702030302020204" pitchFamily="66" charset="0"/>
              </a:rPr>
              <a:t>Ayaklara </a:t>
            </a:r>
            <a:r>
              <a:rPr lang="tr-TR" sz="2400" dirty="0">
                <a:latin typeface="Comic Sans MS" panose="030F0702030302020204" pitchFamily="66" charset="0"/>
              </a:rPr>
              <a:t>sıcak su </a:t>
            </a:r>
            <a:r>
              <a:rPr lang="tr-TR" sz="2400" dirty="0" smtClean="0">
                <a:latin typeface="Comic Sans MS" panose="030F0702030302020204" pitchFamily="66" charset="0"/>
              </a:rPr>
              <a:t>torbası</a:t>
            </a:r>
            <a:endParaRPr lang="tr-TR" sz="24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24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Comic Sans MS" panose="030F0702030302020204" pitchFamily="66" charset="0"/>
              </a:rPr>
              <a:t>Normal </a:t>
            </a:r>
            <a:r>
              <a:rPr lang="tr-TR" sz="2400" dirty="0">
                <a:latin typeface="Comic Sans MS" panose="030F0702030302020204" pitchFamily="66" charset="0"/>
              </a:rPr>
              <a:t>gündelik </a:t>
            </a:r>
            <a:r>
              <a:rPr lang="tr-TR" sz="2400" dirty="0" smtClean="0">
                <a:latin typeface="Comic Sans MS" panose="030F0702030302020204" pitchFamily="66" charset="0"/>
              </a:rPr>
              <a:t>etkinliklere </a:t>
            </a:r>
            <a:r>
              <a:rPr lang="tr-TR" sz="2400" dirty="0">
                <a:latin typeface="Comic Sans MS" panose="030F0702030302020204" pitchFamily="66" charset="0"/>
              </a:rPr>
              <a:t>devam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6148" name="Picture 4" descr="egzersiz ile ilgili g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725401"/>
            <a:ext cx="4104456" cy="2132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121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7128792" cy="728495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AKINTILAR</a:t>
            </a:r>
            <a:r>
              <a:rPr lang="tr-TR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endParaRPr lang="tr-TR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4" y="1988840"/>
            <a:ext cx="6912768" cy="511256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</a:t>
            </a:r>
            <a:r>
              <a:rPr lang="tr-TR" sz="2800" dirty="0">
                <a:latin typeface="Comic Sans MS" panose="030F0702030302020204" pitchFamily="66" charset="0"/>
              </a:rPr>
              <a:t>Her genç kızda hastalık olmayan normal bir akıntı </a:t>
            </a:r>
            <a:r>
              <a:rPr lang="tr-TR" sz="2800" dirty="0" smtClean="0">
                <a:latin typeface="Comic Sans MS" panose="030F0702030302020204" pitchFamily="66" charset="0"/>
              </a:rPr>
              <a:t>vardır. Kokusuz</a:t>
            </a:r>
            <a:r>
              <a:rPr lang="tr-TR" sz="2800" dirty="0">
                <a:latin typeface="Comic Sans MS" panose="030F0702030302020204" pitchFamily="66" charset="0"/>
              </a:rPr>
              <a:t>, kirli beyaz bir akıntı korkutmamalıdır. Çamaşırda leke bırakabilen bu doğal </a:t>
            </a:r>
            <a:r>
              <a:rPr lang="tr-TR" sz="2800" dirty="0" smtClean="0">
                <a:latin typeface="Comic Sans MS" panose="030F0702030302020204" pitchFamily="66" charset="0"/>
              </a:rPr>
              <a:t>akıntıdır.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>
                <a:latin typeface="Comic Sans MS" panose="030F0702030302020204" pitchFamily="66" charset="0"/>
              </a:rPr>
              <a:t> </a:t>
            </a:r>
            <a:r>
              <a:rPr lang="tr-TR" sz="2800" dirty="0" smtClean="0">
                <a:latin typeface="Comic Sans MS" panose="030F0702030302020204" pitchFamily="66" charset="0"/>
              </a:rPr>
              <a:t>Aşağıdaki durumlar doğal değildir :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sz="2000" dirty="0" smtClean="0">
                <a:latin typeface="Comic Sans MS" panose="030F0702030302020204" pitchFamily="66" charset="0"/>
              </a:rPr>
              <a:t>Akıntının sarı-yeşil renkli ve kötü kokulu olması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smtClean="0">
                <a:latin typeface="Comic Sans MS" panose="030F0702030302020204" pitchFamily="66" charset="0"/>
              </a:rPr>
              <a:t>Süt kesiği gibi pütürlü olması ve ekşi kokması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smtClean="0">
                <a:latin typeface="Comic Sans MS" panose="030F0702030302020204" pitchFamily="66" charset="0"/>
              </a:rPr>
              <a:t>Her zamankinden daha çok akıntı olması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smtClean="0">
                <a:latin typeface="Comic Sans MS" panose="030F0702030302020204" pitchFamily="66" charset="0"/>
              </a:rPr>
              <a:t>Beraberinde kaşıntı ve yanma hissinin olması </a:t>
            </a:r>
          </a:p>
          <a:p>
            <a:pPr marL="400050" lvl="1" indent="0">
              <a:buNone/>
            </a:pPr>
            <a:r>
              <a:rPr lang="tr-TR" dirty="0">
                <a:latin typeface="Comic Sans MS" panose="030F0702030302020204" pitchFamily="66" charset="0"/>
              </a:rPr>
              <a:t> </a:t>
            </a:r>
            <a:endParaRPr lang="tr-TR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87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583878"/>
            <a:ext cx="8158189" cy="70609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ERGENLİKTE ÖZ BAKIM 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340768"/>
            <a:ext cx="6336704" cy="5184576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</a:t>
            </a:r>
            <a:r>
              <a:rPr lang="tr-TR" sz="2800" dirty="0" smtClean="0">
                <a:latin typeface="Comic Sans MS" panose="030F0702030302020204" pitchFamily="66" charset="0"/>
              </a:rPr>
              <a:t>Ergenlik sivilcesi akne görülmektedir. En çok yüzde olmak üzere omuzlar, sırt ve uyluklarda da görülebilir. </a:t>
            </a:r>
          </a:p>
          <a:p>
            <a:pPr marL="0" indent="0">
              <a:buNone/>
            </a:pPr>
            <a:r>
              <a:rPr lang="tr-TR" sz="2800" dirty="0">
                <a:latin typeface="Comic Sans MS" panose="030F0702030302020204" pitchFamily="66" charset="0"/>
              </a:rPr>
              <a:t> </a:t>
            </a:r>
            <a:endParaRPr lang="tr-TR" sz="28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 smtClean="0">
                <a:latin typeface="Comic Sans MS" panose="030F0702030302020204" pitchFamily="66" charset="0"/>
              </a:rPr>
              <a:t>Yağ </a:t>
            </a:r>
            <a:r>
              <a:rPr lang="tr-TR" sz="2800" dirty="0">
                <a:latin typeface="Comic Sans MS" panose="030F0702030302020204" pitchFamily="66" charset="0"/>
              </a:rPr>
              <a:t>bezlerinin aşırı yağ salgılaması ve kıl diplerinden giren çeşitli bakterilerin etkisiyle ortaya çıkan bir tür iltihaptır</a:t>
            </a:r>
            <a:r>
              <a:rPr lang="tr-TR" sz="28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tr-TR" sz="2800" dirty="0">
                <a:latin typeface="Comic Sans MS" panose="030F0702030302020204" pitchFamily="66" charset="0"/>
              </a:rPr>
              <a:t> </a:t>
            </a:r>
            <a:endParaRPr lang="tr-TR" sz="28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2800" dirty="0" smtClean="0">
                <a:latin typeface="Comic Sans MS" panose="030F0702030302020204" pitchFamily="66" charset="0"/>
              </a:rPr>
              <a:t>Aknenin </a:t>
            </a:r>
            <a:r>
              <a:rPr lang="tr-TR" sz="2800" dirty="0">
                <a:latin typeface="Comic Sans MS" panose="030F0702030302020204" pitchFamily="66" charset="0"/>
              </a:rPr>
              <a:t>ortaya çıkmasını engelleyen </a:t>
            </a:r>
            <a:r>
              <a:rPr lang="tr-TR" sz="2800" dirty="0" err="1">
                <a:latin typeface="Comic Sans MS" panose="030F0702030302020204" pitchFamily="66" charset="0"/>
              </a:rPr>
              <a:t>iIk</a:t>
            </a:r>
            <a:r>
              <a:rPr lang="tr-TR" sz="2800" dirty="0">
                <a:latin typeface="Comic Sans MS" panose="030F0702030302020204" pitchFamily="66" charset="0"/>
              </a:rPr>
              <a:t> ve en etkili önlem; iyi bir deri temizliğidir. 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261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776864" cy="706090"/>
          </a:xfrm>
        </p:spPr>
        <p:txBody>
          <a:bodyPr>
            <a:normAutofit fontScale="90000"/>
          </a:bodyPr>
          <a:lstStyle/>
          <a:p>
            <a:r>
              <a:rPr lang="tr-TR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Koltuk Attı ve Kasık Bölgesi Temizliği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7016" y="1196752"/>
            <a:ext cx="6552728" cy="547260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</a:t>
            </a:r>
            <a:r>
              <a:rPr lang="tr-TR" sz="2400" dirty="0">
                <a:latin typeface="Comic Sans MS" panose="030F0702030302020204" pitchFamily="66" charset="0"/>
              </a:rPr>
              <a:t>Ergenlikle birlikte hormonların etkisi ile, koltuk altı ve kasık bölgesinde tüylenme başlar. Tüyler, bu bölgedeki ter ve yağ bezlerinin, üreme organlarının salgıladığı kokuların çevreye yayılmasına, temizlenmediğinde de enfeksiyonlara neden olabilir</a:t>
            </a:r>
            <a:r>
              <a:rPr lang="tr-TR" sz="2400" dirty="0" smtClean="0">
                <a:latin typeface="Comic Sans MS" panose="030F0702030302020204" pitchFamily="66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4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Comic Sans MS" panose="030F0702030302020204" pitchFamily="66" charset="0"/>
              </a:rPr>
              <a:t> Uzadıklarında uygun yöntemler kullanılarak temizliği yapılmalıdır. </a:t>
            </a:r>
          </a:p>
          <a:p>
            <a:pPr marL="0" indent="0">
              <a:buNone/>
            </a:pPr>
            <a:r>
              <a:rPr lang="tr-TR" sz="2400" dirty="0">
                <a:latin typeface="Comic Sans MS" panose="030F0702030302020204" pitchFamily="66" charset="0"/>
              </a:rPr>
              <a:t> </a:t>
            </a:r>
            <a:endParaRPr lang="tr-TR" sz="2400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Comic Sans MS" panose="030F0702030302020204" pitchFamily="66" charset="0"/>
              </a:rPr>
              <a:t>Bu </a:t>
            </a:r>
            <a:r>
              <a:rPr lang="tr-TR" sz="2400" dirty="0">
                <a:latin typeface="Comic Sans MS" panose="030F0702030302020204" pitchFamily="66" charset="0"/>
              </a:rPr>
              <a:t>amaçla tıraş etme, kıl dökücü kremler ya da ağda kullanılabilir. Bunları kullanırken dikkatli olunmalı ve kullanımı önceden çok iyi öğrenilmelidir.</a:t>
            </a:r>
          </a:p>
          <a:p>
            <a:pPr marL="0" indent="0">
              <a:buNone/>
            </a:pPr>
            <a:endParaRPr lang="tr-T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13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04664"/>
            <a:ext cx="7200800" cy="873472"/>
          </a:xfrm>
        </p:spPr>
        <p:txBody>
          <a:bodyPr/>
          <a:lstStyle/>
          <a:p>
            <a:pPr algn="ctr"/>
            <a:r>
              <a:rPr lang="tr-TR" dirty="0">
                <a:solidFill>
                  <a:schemeClr val="tx1"/>
                </a:solidFill>
                <a:latin typeface="Comic Sans MS" pitchFamily="66" charset="0"/>
              </a:rPr>
              <a:t>Saç Temizliği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84784"/>
            <a:ext cx="6347714" cy="561662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tr-TR" sz="2800" dirty="0">
                <a:latin typeface="Comic Sans MS" pitchFamily="66" charset="0"/>
              </a:rPr>
              <a:t>Saçların temizliği sağlığı etkiler çünkü bazı enfeksiyon etkenleri ve parazitler, kirli saçlara ve o bölgede ki deriye daha kolay yerleşir</a:t>
            </a:r>
          </a:p>
          <a:p>
            <a:pPr>
              <a:lnSpc>
                <a:spcPct val="80000"/>
              </a:lnSpc>
            </a:pPr>
            <a:r>
              <a:rPr lang="tr-TR" sz="2800" dirty="0">
                <a:latin typeface="Comic Sans MS" pitchFamily="66" charset="0"/>
              </a:rPr>
              <a:t>Saçların </a:t>
            </a:r>
            <a:r>
              <a:rPr lang="tr-TR" sz="2800" dirty="0" err="1">
                <a:latin typeface="Comic Sans MS" pitchFamily="66" charset="0"/>
              </a:rPr>
              <a:t>hergün</a:t>
            </a:r>
            <a:r>
              <a:rPr lang="tr-TR" sz="2800" dirty="0">
                <a:latin typeface="Comic Sans MS" pitchFamily="66" charset="0"/>
              </a:rPr>
              <a:t>, olası değilse günaşırı, en az haftada 2 kez yıkanması gerekir</a:t>
            </a:r>
          </a:p>
          <a:p>
            <a:pPr>
              <a:lnSpc>
                <a:spcPct val="80000"/>
              </a:lnSpc>
            </a:pPr>
            <a:r>
              <a:rPr lang="tr-TR" sz="2800" dirty="0">
                <a:latin typeface="Comic Sans MS" pitchFamily="66" charset="0"/>
              </a:rPr>
              <a:t>Saçların boyanması ya da kimyasal maddelerin uygulanması saçın ve saçlı derinin sağlığını bozabileceği için bu tip uygulamalardan kaçınılması gerekir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2800" dirty="0">
                <a:latin typeface="Comic Sans MS" pitchFamily="66" charset="0"/>
              </a:rPr>
              <a:t>   Saçlı derinin kan dolaşımı bozulmaması için çok sıcak ve çok soğuk havalar dışında başın açık olması yararlıdır.</a:t>
            </a:r>
          </a:p>
          <a:p>
            <a:pPr>
              <a:lnSpc>
                <a:spcPct val="80000"/>
              </a:lnSpc>
              <a:buFontTx/>
              <a:buNone/>
            </a:pPr>
            <a:endParaRPr lang="tr-TR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19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196752"/>
            <a:ext cx="6779096" cy="4968552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tr-TR" sz="4000" i="1" dirty="0">
                <a:latin typeface="Comic Sans MS" pitchFamily="66" charset="0"/>
              </a:rPr>
              <a:t>“Bedensel özellikleriniz,</a:t>
            </a:r>
          </a:p>
          <a:p>
            <a:pPr lvl="0">
              <a:buNone/>
            </a:pPr>
            <a:r>
              <a:rPr lang="tr-TR" sz="4000" i="1" dirty="0">
                <a:latin typeface="Comic Sans MS" pitchFamily="66" charset="0"/>
              </a:rPr>
              <a:t> duygularınız, zekanız, </a:t>
            </a:r>
          </a:p>
          <a:p>
            <a:pPr lvl="0">
              <a:buNone/>
            </a:pPr>
            <a:r>
              <a:rPr lang="tr-TR" sz="4000" i="1" dirty="0">
                <a:latin typeface="Comic Sans MS" pitchFamily="66" charset="0"/>
              </a:rPr>
              <a:t>hoşlandığınız şeyler , </a:t>
            </a:r>
          </a:p>
          <a:p>
            <a:pPr lvl="0">
              <a:buNone/>
            </a:pPr>
            <a:r>
              <a:rPr lang="tr-TR" sz="4000" i="1" dirty="0">
                <a:latin typeface="Comic Sans MS" pitchFamily="66" charset="0"/>
              </a:rPr>
              <a:t>yapabildikleriniz ve </a:t>
            </a:r>
          </a:p>
          <a:p>
            <a:pPr lvl="0">
              <a:buNone/>
            </a:pPr>
            <a:r>
              <a:rPr lang="tr-TR" sz="4000" i="1" dirty="0">
                <a:latin typeface="Comic Sans MS" pitchFamily="66" charset="0"/>
              </a:rPr>
              <a:t>yapamadıklarınızla </a:t>
            </a:r>
            <a:r>
              <a:rPr lang="tr-TR" sz="4000" i="1" dirty="0" smtClean="0">
                <a:latin typeface="Comic Sans MS" pitchFamily="66" charset="0"/>
              </a:rPr>
              <a:t>…..</a:t>
            </a:r>
          </a:p>
          <a:p>
            <a:pPr lvl="0">
              <a:buNone/>
            </a:pPr>
            <a:r>
              <a:rPr lang="tr-TR" sz="4000" i="1" dirty="0" smtClean="0">
                <a:latin typeface="Comic Sans MS" pitchFamily="66" charset="0"/>
              </a:rPr>
              <a:t>Sizler </a:t>
            </a:r>
            <a:r>
              <a:rPr lang="tr-TR" sz="4000" i="1" dirty="0">
                <a:latin typeface="Comic Sans MS" pitchFamily="66" charset="0"/>
              </a:rPr>
              <a:t>biriciksiniz, </a:t>
            </a:r>
            <a:endParaRPr lang="tr-TR" sz="4000" i="1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tr-TR" sz="4000" i="1" dirty="0" smtClean="0">
                <a:latin typeface="Comic Sans MS" pitchFamily="66" charset="0"/>
              </a:rPr>
              <a:t>teksiniz</a:t>
            </a:r>
            <a:r>
              <a:rPr lang="tr-TR" sz="4000" i="1" dirty="0">
                <a:latin typeface="Comic Sans MS" pitchFamily="66" charset="0"/>
              </a:rPr>
              <a:t>, özelsiniz”</a:t>
            </a:r>
          </a:p>
          <a:p>
            <a:pPr marL="0" indent="0" algn="ctr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35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5"/>
            <a:ext cx="8219256" cy="3528392"/>
          </a:xfrm>
        </p:spPr>
        <p:txBody>
          <a:bodyPr/>
          <a:lstStyle/>
          <a:p>
            <a:pPr marL="0" indent="0" algn="ctr">
              <a:buNone/>
            </a:pPr>
            <a:r>
              <a:rPr lang="tr-TR" sz="3600" b="1" dirty="0" smtClean="0">
                <a:latin typeface="Lucida Calligraphy" pitchFamily="66" charset="0"/>
              </a:rPr>
              <a:t>Ergenler olarak yaşadığınız ya da yaşayacağınız değişimler sizi erişkinliğe hazırlayan hoş gelişmelerdir ve herkesçe yaşanır.</a:t>
            </a:r>
          </a:p>
          <a:p>
            <a:endParaRPr lang="tr-TR" dirty="0">
              <a:latin typeface="Lucida Calligraphy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40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1143000"/>
          </a:xfrm>
        </p:spPr>
        <p:txBody>
          <a:bodyPr>
            <a:no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  <a:latin typeface="Comic Sans MS" pitchFamily="66" charset="0"/>
              </a:rPr>
              <a:t>Ergenlik Döneminde Görülen Değişiklikler </a:t>
            </a:r>
            <a:endParaRPr lang="tr-TR" sz="4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564904"/>
            <a:ext cx="4618856" cy="296760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dirty="0" smtClean="0"/>
              <a:t> </a:t>
            </a:r>
          </a:p>
          <a:p>
            <a:pPr algn="ctr">
              <a:buFont typeface="Wingdings" pitchFamily="2" charset="2"/>
              <a:buChar char="Ø"/>
            </a:pPr>
            <a:r>
              <a:rPr lang="tr-TR" sz="2800" dirty="0" smtClean="0">
                <a:latin typeface="Comic Sans MS" pitchFamily="66" charset="0"/>
              </a:rPr>
              <a:t>Bedensel Değişimler </a:t>
            </a:r>
          </a:p>
          <a:p>
            <a:pPr marL="0" indent="0" algn="ctr">
              <a:buNone/>
            </a:pPr>
            <a:r>
              <a:rPr lang="tr-TR" sz="2800" dirty="0">
                <a:latin typeface="Comic Sans MS" pitchFamily="66" charset="0"/>
              </a:rPr>
              <a:t> </a:t>
            </a:r>
            <a:endParaRPr lang="tr-TR" sz="2800" dirty="0" smtClean="0">
              <a:latin typeface="Comic Sans MS" pitchFamily="66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tr-TR" sz="2800" dirty="0" smtClean="0">
                <a:latin typeface="Comic Sans MS" pitchFamily="66" charset="0"/>
              </a:rPr>
              <a:t>Duygusal Değişimler </a:t>
            </a:r>
          </a:p>
          <a:p>
            <a:pPr algn="ctr">
              <a:buFont typeface="Wingdings" pitchFamily="2" charset="2"/>
              <a:buChar char="Ø"/>
            </a:pPr>
            <a:endParaRPr lang="tr-TR" sz="2800" dirty="0" smtClean="0">
              <a:latin typeface="Comic Sans MS" pitchFamily="66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tr-TR" sz="2800" dirty="0" smtClean="0">
                <a:latin typeface="Comic Sans MS" pitchFamily="66" charset="0"/>
              </a:rPr>
              <a:t>Biyolojik  Değişimler </a:t>
            </a:r>
            <a:endParaRPr lang="tr-TR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76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435280" cy="1143000"/>
          </a:xfrm>
        </p:spPr>
        <p:txBody>
          <a:bodyPr/>
          <a:lstStyle/>
          <a:p>
            <a:r>
              <a:rPr lang="tr-TR" dirty="0" smtClean="0">
                <a:solidFill>
                  <a:srgbClr val="C00000"/>
                </a:solidFill>
                <a:latin typeface="Comic Sans MS" pitchFamily="66" charset="0"/>
              </a:rPr>
              <a:t>BEDENSEL DEĞİŞMELER </a:t>
            </a:r>
            <a:endParaRPr lang="tr-TR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860848"/>
            <a:ext cx="5832648" cy="452048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sz="2400" dirty="0" smtClean="0">
                <a:latin typeface="Comic Sans MS" pitchFamily="66" charset="0"/>
              </a:rPr>
              <a:t>Kızlar, ergenlik dönemine erkeklerden yaklaşık iki yıl daha erken girer. </a:t>
            </a:r>
          </a:p>
          <a:p>
            <a:pPr>
              <a:buFont typeface="Wingdings" pitchFamily="2" charset="2"/>
              <a:buChar char="Ø"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 Boy ve kilo artışı da erkekler ve kızlar arasında farklılık gösterir. </a:t>
            </a:r>
          </a:p>
          <a:p>
            <a:pPr>
              <a:buFont typeface="Wingdings" pitchFamily="2" charset="2"/>
              <a:buChar char="Ø"/>
            </a:pPr>
            <a:endParaRPr lang="tr-T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400" dirty="0" smtClean="0">
                <a:latin typeface="Comic Sans MS" pitchFamily="66" charset="0"/>
              </a:rPr>
              <a:t>Erkeklerde boy uzaması daha fazla olur. Bu uzama erkeklerde yılda ortalama 10 cm, kızlarda ise 8 cm kadardır.</a:t>
            </a:r>
          </a:p>
          <a:p>
            <a:pPr>
              <a:buFont typeface="Wingdings" pitchFamily="2" charset="2"/>
              <a:buChar char="Ø"/>
            </a:pPr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44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052737"/>
            <a:ext cx="8820472" cy="2592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800" dirty="0" smtClean="0">
                <a:solidFill>
                  <a:srgbClr val="C00000"/>
                </a:solidFill>
                <a:latin typeface="Comic Sans MS" pitchFamily="66" charset="0"/>
              </a:rPr>
              <a:t>Tüm ergenlik dönemi boyunca kızlar 18-23 cm erkekler ise 25-30 cm uzar.</a:t>
            </a:r>
          </a:p>
          <a:p>
            <a:pPr marL="0" indent="0" algn="ctr">
              <a:buNone/>
            </a:pPr>
            <a:endParaRPr lang="tr-TR" sz="4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" name="Picture 2" descr="kızlarda ergenlik ile ilgili g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33056"/>
            <a:ext cx="5433161" cy="239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06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277788"/>
            <a:ext cx="8532440" cy="1567036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C00000"/>
                </a:solidFill>
                <a:latin typeface="Comic Sans MS" pitchFamily="66" charset="0"/>
              </a:rPr>
              <a:t>KIZLARDA GÖRÜLEN BEDENSEL DEĞİŞİKLİKLER </a:t>
            </a:r>
            <a:endParaRPr lang="tr-TR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8755" y="1988840"/>
            <a:ext cx="5445373" cy="475252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000" dirty="0" smtClean="0"/>
              <a:t> </a:t>
            </a:r>
            <a:r>
              <a:rPr lang="tr-TR" sz="2400" dirty="0" smtClean="0"/>
              <a:t>Boy uzar 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/>
              <a:t>Kilo artışı olur 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/>
              <a:t> G</a:t>
            </a:r>
            <a:r>
              <a:rPr lang="tr-TR" sz="2400" dirty="0" smtClean="0"/>
              <a:t>öğüsler belirginleşir 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/>
              <a:t> </a:t>
            </a:r>
            <a:r>
              <a:rPr lang="tr-TR" sz="2400" dirty="0" smtClean="0"/>
              <a:t>Ağırlıklı olarak kasık bölgesi ve koltuk altında olmak üzere vücutta kıllanmalar olur  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/>
              <a:t> S</a:t>
            </a:r>
            <a:r>
              <a:rPr lang="tr-TR" sz="2400" dirty="0" smtClean="0"/>
              <a:t>aç bölgesinde ve deride yağlanma (sivilce ve siyah noktalar)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 smtClean="0"/>
              <a:t> Üreme organlarında gelişme her ay yumurta hücrelerinin salınması ve adet döngüsünün başlaması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17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352928" cy="1104776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C00000"/>
                </a:solidFill>
                <a:latin typeface="Comic Sans MS" pitchFamily="66" charset="0"/>
              </a:rPr>
              <a:t>DUYGUSAL DEĞİŞİKLİKLER </a:t>
            </a:r>
            <a:endParaRPr lang="tr-TR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912392"/>
            <a:ext cx="6768752" cy="478112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sz="2400" dirty="0" smtClean="0"/>
              <a:t>Duygularda ani değişiklikler olur. İniş ve çıkışlar görülebilir. </a:t>
            </a:r>
          </a:p>
          <a:p>
            <a:pPr>
              <a:buFont typeface="Wingdings" pitchFamily="2" charset="2"/>
              <a:buChar char="Ø"/>
            </a:pPr>
            <a:endParaRPr lang="tr-TR" sz="2400" dirty="0" smtClean="0"/>
          </a:p>
          <a:p>
            <a:pPr>
              <a:buFont typeface="Wingdings" pitchFamily="2" charset="2"/>
              <a:buChar char="Ø"/>
            </a:pPr>
            <a:r>
              <a:rPr lang="tr-TR" sz="2400" dirty="0" smtClean="0"/>
              <a:t> Duygular yoğun olarak yaşanabilir. Bu dönem duygulardaki çeşitlilik ve iniş çıkışlarla da bilinir.  </a:t>
            </a:r>
          </a:p>
          <a:p>
            <a:pPr>
              <a:buFont typeface="Wingdings" pitchFamily="2" charset="2"/>
              <a:buChar char="Ø"/>
            </a:pPr>
            <a:endParaRPr lang="tr-TR" sz="2400" dirty="0" smtClean="0"/>
          </a:p>
          <a:p>
            <a:pPr>
              <a:buFont typeface="Wingdings" pitchFamily="2" charset="2"/>
              <a:buChar char="Ø"/>
            </a:pPr>
            <a:r>
              <a:rPr lang="tr-TR" sz="2400" dirty="0" smtClean="0"/>
              <a:t>Vücudunuzda ve kendinizde var olan bu değişiklikler nedeniyle mahcubiyet ve çekingenlik görülebilir.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997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231</TotalTime>
  <Words>1404</Words>
  <Application>Microsoft Office PowerPoint</Application>
  <PresentationFormat>Ekran Gösterisi (4:3)</PresentationFormat>
  <Paragraphs>225</Paragraphs>
  <Slides>35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44" baseType="lpstr">
      <vt:lpstr>Arial</vt:lpstr>
      <vt:lpstr>Calibri</vt:lpstr>
      <vt:lpstr>Comic Sans MS</vt:lpstr>
      <vt:lpstr>Constantia</vt:lpstr>
      <vt:lpstr>Lucida Calligraphy</vt:lpstr>
      <vt:lpstr>Times New Roman</vt:lpstr>
      <vt:lpstr>Wingdings</vt:lpstr>
      <vt:lpstr>Wingdings 2</vt:lpstr>
      <vt:lpstr>Akış</vt:lpstr>
      <vt:lpstr>ERGENLİK DÖNEMİ </vt:lpstr>
      <vt:lpstr>PowerPoint Sunusu</vt:lpstr>
      <vt:lpstr>PowerPoint Sunusu</vt:lpstr>
      <vt:lpstr>PowerPoint Sunusu</vt:lpstr>
      <vt:lpstr>Ergenlik Döneminde Görülen Değişiklikler </vt:lpstr>
      <vt:lpstr>BEDENSEL DEĞİŞMELER </vt:lpstr>
      <vt:lpstr>PowerPoint Sunusu</vt:lpstr>
      <vt:lpstr>KIZLARDA GÖRÜLEN BEDENSEL DEĞİŞİKLİKLER </vt:lpstr>
      <vt:lpstr>DUYGUSAL DEĞİŞİKLİKLER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ZİHİNSEL GELİŞMELER</vt:lpstr>
      <vt:lpstr>BİYOLOJİK DEĞİŞİKLİKLER </vt:lpstr>
      <vt:lpstr>ADET GÖRME</vt:lpstr>
      <vt:lpstr>PowerPoint Sunusu</vt:lpstr>
      <vt:lpstr>PowerPoint Sunusu</vt:lpstr>
      <vt:lpstr>PowerPoint Sunusu</vt:lpstr>
      <vt:lpstr>Âdet Düzensizlikleri</vt:lpstr>
      <vt:lpstr>ÂDET DÖNEMİNDE ÖZBAKIM</vt:lpstr>
      <vt:lpstr>ÂDET DÖNEMİNDE ÖZBAKIM</vt:lpstr>
      <vt:lpstr>HİJYENİK PED NASIL KULLANILIR ? </vt:lpstr>
      <vt:lpstr>Âdet Öncesi Gerginlik </vt:lpstr>
      <vt:lpstr>ADET SANCISI ( KARIN AĞRISI)</vt:lpstr>
      <vt:lpstr>KARIN AĞRISI İÇİN NE YAPABİLİRİZ?</vt:lpstr>
      <vt:lpstr>AKINTILAR </vt:lpstr>
      <vt:lpstr>ERGENLİKTE ÖZ BAKIM </vt:lpstr>
      <vt:lpstr>Koltuk Attı ve Kasık Bölgesi Temizliği</vt:lpstr>
      <vt:lpstr>Saç Temizliği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ERGENLİK DÖNEMİ</dc:title>
  <dc:creator>Windows User</dc:creator>
  <cp:lastModifiedBy>win7</cp:lastModifiedBy>
  <cp:revision>28</cp:revision>
  <dcterms:created xsi:type="dcterms:W3CDTF">2016-03-23T21:41:36Z</dcterms:created>
  <dcterms:modified xsi:type="dcterms:W3CDTF">2019-10-01T09:17:42Z</dcterms:modified>
</cp:coreProperties>
</file>