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8" r:id="rId2"/>
    <p:sldId id="261" r:id="rId3"/>
    <p:sldId id="278" r:id="rId4"/>
    <p:sldId id="279" r:id="rId5"/>
    <p:sldId id="270" r:id="rId6"/>
    <p:sldId id="280" r:id="rId7"/>
    <p:sldId id="297" r:id="rId8"/>
    <p:sldId id="262" r:id="rId9"/>
    <p:sldId id="263" r:id="rId10"/>
    <p:sldId id="264" r:id="rId11"/>
    <p:sldId id="265" r:id="rId12"/>
    <p:sldId id="266" r:id="rId13"/>
    <p:sldId id="267" r:id="rId14"/>
    <p:sldId id="268" r:id="rId15"/>
    <p:sldId id="283" r:id="rId16"/>
    <p:sldId id="284" r:id="rId17"/>
    <p:sldId id="286" r:id="rId18"/>
    <p:sldId id="287" r:id="rId19"/>
    <p:sldId id="288" r:id="rId20"/>
    <p:sldId id="289" r:id="rId21"/>
    <p:sldId id="290" r:id="rId22"/>
    <p:sldId id="294" r:id="rId23"/>
    <p:sldId id="271" r:id="rId24"/>
    <p:sldId id="272" r:id="rId25"/>
    <p:sldId id="276" r:id="rId26"/>
    <p:sldId id="277" r:id="rId27"/>
    <p:sldId id="274" r:id="rId28"/>
    <p:sldId id="259" r:id="rId2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876"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70A7B9DE-B609-40B5-93FF-4626A17292B9}" type="datetimeFigureOut">
              <a:rPr lang="tr-TR" smtClean="0"/>
              <a:pPr/>
              <a:t>01.10.2019</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98D804F3-F251-4B9C-B6E0-D36F8CC595E5}"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0A7B9DE-B609-40B5-93FF-4626A17292B9}" type="datetimeFigureOut">
              <a:rPr lang="tr-TR" smtClean="0"/>
              <a:pPr/>
              <a:t>01.10.2019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8D804F3-F251-4B9C-B6E0-D36F8CC595E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0A7B9DE-B609-40B5-93FF-4626A17292B9}" type="datetimeFigureOut">
              <a:rPr lang="tr-TR" smtClean="0"/>
              <a:pPr/>
              <a:t>01.10.2019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8D804F3-F251-4B9C-B6E0-D36F8CC595E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0A7B9DE-B609-40B5-93FF-4626A17292B9}" type="datetimeFigureOut">
              <a:rPr lang="tr-TR" smtClean="0"/>
              <a:pPr/>
              <a:t>01.10.2019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8D804F3-F251-4B9C-B6E0-D36F8CC595E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70A7B9DE-B609-40B5-93FF-4626A17292B9}" type="datetimeFigureOut">
              <a:rPr lang="tr-TR" smtClean="0"/>
              <a:pPr/>
              <a:t>01.10.2019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8D804F3-F251-4B9C-B6E0-D36F8CC595E5}"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70A7B9DE-B609-40B5-93FF-4626A17292B9}" type="datetimeFigureOut">
              <a:rPr lang="tr-TR" smtClean="0"/>
              <a:pPr/>
              <a:t>01.10.2019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8D804F3-F251-4B9C-B6E0-D36F8CC595E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70A7B9DE-B609-40B5-93FF-4626A17292B9}" type="datetimeFigureOut">
              <a:rPr lang="tr-TR" smtClean="0"/>
              <a:pPr/>
              <a:t>01.10.2019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98D804F3-F251-4B9C-B6E0-D36F8CC595E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70A7B9DE-B609-40B5-93FF-4626A17292B9}" type="datetimeFigureOut">
              <a:rPr lang="tr-TR" smtClean="0"/>
              <a:pPr/>
              <a:t>01.10.2019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98D804F3-F251-4B9C-B6E0-D36F8CC595E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0A7B9DE-B609-40B5-93FF-4626A17292B9}" type="datetimeFigureOut">
              <a:rPr lang="tr-TR" smtClean="0"/>
              <a:pPr/>
              <a:t>01.10.2019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98D804F3-F251-4B9C-B6E0-D36F8CC595E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70A7B9DE-B609-40B5-93FF-4626A17292B9}" type="datetimeFigureOut">
              <a:rPr lang="tr-TR" smtClean="0"/>
              <a:pPr/>
              <a:t>01.10.2019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8D804F3-F251-4B9C-B6E0-D36F8CC595E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70A7B9DE-B609-40B5-93FF-4626A17292B9}" type="datetimeFigureOut">
              <a:rPr lang="tr-TR" smtClean="0"/>
              <a:pPr/>
              <a:t>01.10.2019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10769600" y="6356351"/>
            <a:ext cx="812800" cy="365125"/>
          </a:xfrm>
        </p:spPr>
        <p:txBody>
          <a:bodyPr/>
          <a:lstStyle/>
          <a:p>
            <a:fld id="{98D804F3-F251-4B9C-B6E0-D36F8CC595E5}" type="slidenum">
              <a:rPr lang="tr-TR" smtClean="0"/>
              <a:pPr/>
              <a:t>‹#›</a:t>
            </a:fld>
            <a:endParaRPr lang="tr-T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72000"/>
            <a:lum/>
          </a:blip>
          <a:srcRect/>
          <a:stretch>
            <a:fillRect l="70000" t="60000"/>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0A7B9DE-B609-40B5-93FF-4626A17292B9}" type="datetimeFigureOut">
              <a:rPr lang="tr-TR" smtClean="0"/>
              <a:pPr/>
              <a:t>01.10.2019</a:t>
            </a:fld>
            <a:endParaRPr lang="tr-T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8D804F3-F251-4B9C-B6E0-D36F8CC595E5}" type="slidenum">
              <a:rPr lang="tr-TR" smtClean="0"/>
              <a:pPr/>
              <a:t>‹#›</a:t>
            </a:fld>
            <a:endParaRPr lang="tr-TR"/>
          </a:p>
        </p:txBody>
      </p:sp>
      <p:grpSp>
        <p:nvGrpSpPr>
          <p:cNvPr id="2" name="1 Grup"/>
          <p:cNvGrpSpPr/>
          <p:nvPr/>
        </p:nvGrpSpPr>
        <p:grpSpPr>
          <a:xfrm>
            <a:off x="-25356" y="202408"/>
            <a:ext cx="12240731"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663908"/>
            <a:ext cx="10515600" cy="1993692"/>
          </a:xfrm>
        </p:spPr>
        <p:txBody>
          <a:bodyPr>
            <a:normAutofit/>
          </a:bodyPr>
          <a:lstStyle/>
          <a:p>
            <a:pPr algn="ctr"/>
            <a:r>
              <a:rPr lang="tr-TR" sz="5400" dirty="0" smtClean="0">
                <a:latin typeface="+mn-lt"/>
              </a:rPr>
              <a:t>HEDEF BELİRLEME</a:t>
            </a:r>
            <a:endParaRPr lang="tr-TR" sz="5400" dirty="0">
              <a:latin typeface="+mn-lt"/>
            </a:endParaRPr>
          </a:p>
        </p:txBody>
      </p:sp>
    </p:spTree>
    <p:extLst>
      <p:ext uri="{BB962C8B-B14F-4D97-AF65-F5344CB8AC3E}">
        <p14:creationId xmlns:p14="http://schemas.microsoft.com/office/powerpoint/2010/main" xmlns="" val="25532898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latin typeface="+mn-lt"/>
              </a:rPr>
              <a:t>Hedef Nasıl Belirlenir?</a:t>
            </a:r>
            <a:endParaRPr lang="tr-TR" b="1" dirty="0">
              <a:latin typeface="+mn-lt"/>
            </a:endParaRPr>
          </a:p>
        </p:txBody>
      </p:sp>
      <p:sp>
        <p:nvSpPr>
          <p:cNvPr id="3" name="İçerik Yer Tutucusu 2"/>
          <p:cNvSpPr>
            <a:spLocks noGrp="1"/>
          </p:cNvSpPr>
          <p:nvPr>
            <p:ph idx="1"/>
          </p:nvPr>
        </p:nvSpPr>
        <p:spPr>
          <a:xfrm>
            <a:off x="614597" y="1813810"/>
            <a:ext cx="11577403" cy="4363153"/>
          </a:xfrm>
        </p:spPr>
        <p:txBody>
          <a:bodyPr>
            <a:normAutofit fontScale="92500" lnSpcReduction="20000"/>
          </a:bodyPr>
          <a:lstStyle/>
          <a:p>
            <a:pPr>
              <a:lnSpc>
                <a:spcPct val="160000"/>
              </a:lnSpc>
              <a:buFontTx/>
              <a:buNone/>
            </a:pPr>
            <a:r>
              <a:rPr lang="tr-TR" sz="3200" dirty="0" smtClean="0"/>
              <a:t>Öncelikle hedef belirlenirken göz önünde bulundurulması, </a:t>
            </a:r>
          </a:p>
          <a:p>
            <a:pPr>
              <a:lnSpc>
                <a:spcPct val="160000"/>
              </a:lnSpc>
              <a:buFontTx/>
              <a:buNone/>
            </a:pPr>
            <a:r>
              <a:rPr lang="tr-TR" sz="3200" dirty="0" smtClean="0"/>
              <a:t>dikkate alınması gereken noktalar bilinmelidir. </a:t>
            </a:r>
            <a:br>
              <a:rPr lang="tr-TR" sz="3200" dirty="0" smtClean="0"/>
            </a:br>
            <a:r>
              <a:rPr lang="tr-TR" sz="3200" dirty="0" smtClean="0"/>
              <a:t>	DİKKAT EDİLMESİ GEREKEN NOKTALAR;</a:t>
            </a:r>
          </a:p>
          <a:p>
            <a:pPr>
              <a:lnSpc>
                <a:spcPct val="160000"/>
              </a:lnSpc>
              <a:buFontTx/>
              <a:buNone/>
            </a:pPr>
            <a:r>
              <a:rPr lang="tr-TR" sz="3200" dirty="0" smtClean="0"/>
              <a:t>  1- Gerçekçi olmak,</a:t>
            </a:r>
          </a:p>
          <a:p>
            <a:pPr>
              <a:lnSpc>
                <a:spcPct val="160000"/>
              </a:lnSpc>
              <a:buFontTx/>
              <a:buNone/>
            </a:pPr>
            <a:r>
              <a:rPr lang="tr-TR" sz="3200" dirty="0" smtClean="0"/>
              <a:t>	2-Hedeflerin güdüleyici olması,</a:t>
            </a:r>
          </a:p>
          <a:p>
            <a:pPr>
              <a:lnSpc>
                <a:spcPct val="160000"/>
              </a:lnSpc>
              <a:buFontTx/>
              <a:buNone/>
            </a:pPr>
            <a:r>
              <a:rPr lang="tr-TR" dirty="0" smtClean="0"/>
              <a:t>	</a:t>
            </a:r>
          </a:p>
          <a:p>
            <a:endParaRPr lang="tr-TR" dirty="0" smtClean="0"/>
          </a:p>
          <a:p>
            <a:endParaRPr lang="tr-TR" dirty="0"/>
          </a:p>
        </p:txBody>
      </p:sp>
    </p:spTree>
    <p:extLst>
      <p:ext uri="{BB962C8B-B14F-4D97-AF65-F5344CB8AC3E}">
        <p14:creationId xmlns:p14="http://schemas.microsoft.com/office/powerpoint/2010/main" xmlns="" val="2290278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 Hedef belirleme işine geçildiğinde, kişi kendisine bazı sorular sorması ve bu soruların cevabını uzun uzun düşünerek vermesi gerekir. Bu cevaplar kişiyi bir hedefe yönlendirir. </a:t>
            </a:r>
            <a:endParaRPr lang="tr-TR" dirty="0"/>
          </a:p>
        </p:txBody>
      </p:sp>
      <p:pic>
        <p:nvPicPr>
          <p:cNvPr id="2" name="Resim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098043" y="3425588"/>
            <a:ext cx="5281684" cy="2852381"/>
          </a:xfrm>
          <a:prstGeom prst="rect">
            <a:avLst/>
          </a:prstGeom>
        </p:spPr>
      </p:pic>
    </p:spTree>
    <p:extLst>
      <p:ext uri="{BB962C8B-B14F-4D97-AF65-F5344CB8AC3E}">
        <p14:creationId xmlns:p14="http://schemas.microsoft.com/office/powerpoint/2010/main" xmlns="" val="32373079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83239"/>
            <a:ext cx="10515600" cy="1325563"/>
          </a:xfrm>
        </p:spPr>
        <p:txBody>
          <a:bodyPr/>
          <a:lstStyle/>
          <a:p>
            <a:r>
              <a:rPr lang="tr-TR" dirty="0" smtClean="0"/>
              <a:t>Bu sorular şunlar olmalıdır;</a:t>
            </a:r>
            <a:endParaRPr lang="tr-TR" dirty="0"/>
          </a:p>
        </p:txBody>
      </p:sp>
      <p:sp>
        <p:nvSpPr>
          <p:cNvPr id="3" name="İçerik Yer Tutucusu 2"/>
          <p:cNvSpPr>
            <a:spLocks noGrp="1"/>
          </p:cNvSpPr>
          <p:nvPr>
            <p:ph idx="1"/>
          </p:nvPr>
        </p:nvSpPr>
        <p:spPr/>
        <p:txBody>
          <a:bodyPr/>
          <a:lstStyle/>
          <a:p>
            <a:pPr marL="0" indent="0">
              <a:buNone/>
            </a:pPr>
            <a:r>
              <a:rPr lang="tr-TR" dirty="0" smtClean="0"/>
              <a:t>- Ben liseyi bitirip bir iş sahibi mi olmak istiyorum, yoksa üniversiteye mi gitmek istiyorum? </a:t>
            </a:r>
            <a:br>
              <a:rPr lang="tr-TR" dirty="0" smtClean="0"/>
            </a:br>
            <a:r>
              <a:rPr lang="tr-TR" dirty="0" smtClean="0"/>
              <a:t/>
            </a:r>
            <a:br>
              <a:rPr lang="tr-TR" dirty="0" smtClean="0"/>
            </a:br>
            <a:r>
              <a:rPr lang="tr-TR" dirty="0" smtClean="0"/>
              <a:t>- Eğer kısa yoldan meslek sahibi olmak istiyorsam hangi mesleğe uygun bir yapıdayım? </a:t>
            </a:r>
            <a:br>
              <a:rPr lang="tr-TR" dirty="0" smtClean="0"/>
            </a:br>
            <a:r>
              <a:rPr lang="tr-TR" dirty="0" smtClean="0"/>
              <a:t/>
            </a:r>
            <a:br>
              <a:rPr lang="tr-TR" dirty="0" smtClean="0"/>
            </a:br>
            <a:r>
              <a:rPr lang="tr-TR" dirty="0" smtClean="0"/>
              <a:t>- Eğer üniversiteye gitmek istiyorsam , üniversiteden sonra nasıl bir hayat düşünüyorum?</a:t>
            </a:r>
          </a:p>
          <a:p>
            <a:endParaRPr lang="tr-TR" dirty="0"/>
          </a:p>
        </p:txBody>
      </p:sp>
    </p:spTree>
    <p:extLst>
      <p:ext uri="{BB962C8B-B14F-4D97-AF65-F5344CB8AC3E}">
        <p14:creationId xmlns:p14="http://schemas.microsoft.com/office/powerpoint/2010/main" xmlns="" val="21072225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1723" y="337830"/>
            <a:ext cx="10515600" cy="1832165"/>
          </a:xfrm>
        </p:spPr>
        <p:txBody>
          <a:bodyPr/>
          <a:lstStyle/>
          <a:p>
            <a:r>
              <a:rPr lang="tr-TR" dirty="0" smtClean="0"/>
              <a:t>Ayrıca bu soruların cevapları verilirken şunları da düşünmelisiniz:</a:t>
            </a:r>
            <a:endParaRPr lang="tr-TR" dirty="0"/>
          </a:p>
        </p:txBody>
      </p:sp>
      <p:sp>
        <p:nvSpPr>
          <p:cNvPr id="3" name="İçerik Yer Tutucusu 2"/>
          <p:cNvSpPr>
            <a:spLocks noGrp="1"/>
          </p:cNvSpPr>
          <p:nvPr>
            <p:ph idx="1"/>
          </p:nvPr>
        </p:nvSpPr>
        <p:spPr>
          <a:xfrm>
            <a:off x="491320" y="2415654"/>
            <a:ext cx="7124131" cy="4053385"/>
          </a:xfrm>
        </p:spPr>
        <p:txBody>
          <a:bodyPr>
            <a:normAutofit/>
          </a:bodyPr>
          <a:lstStyle/>
          <a:p>
            <a:pPr>
              <a:buFontTx/>
              <a:buChar char="-"/>
            </a:pPr>
            <a:r>
              <a:rPr lang="tr-TR" dirty="0" smtClean="0"/>
              <a:t>10 yıl sonra nerede olmak istersiniz? </a:t>
            </a:r>
            <a:br>
              <a:rPr lang="tr-TR" dirty="0" smtClean="0"/>
            </a:br>
            <a:r>
              <a:rPr lang="tr-TR" dirty="0" smtClean="0"/>
              <a:t>- Hayata dair hayalleriniz neler? </a:t>
            </a:r>
            <a:br>
              <a:rPr lang="tr-TR" dirty="0" smtClean="0"/>
            </a:br>
            <a:r>
              <a:rPr lang="tr-TR" dirty="0" smtClean="0"/>
              <a:t>- Bir yıl sonra nerede olmak istersiniz? </a:t>
            </a:r>
            <a:br>
              <a:rPr lang="tr-TR" dirty="0" smtClean="0"/>
            </a:br>
            <a:r>
              <a:rPr lang="tr-TR" dirty="0" smtClean="0"/>
              <a:t/>
            </a:r>
            <a:br>
              <a:rPr lang="tr-TR" dirty="0" smtClean="0"/>
            </a:br>
            <a:r>
              <a:rPr lang="tr-TR" dirty="0" smtClean="0"/>
              <a:t>Bu soruları rahatlıkla cevaplayabiliyorsanız</a:t>
            </a:r>
          </a:p>
          <a:p>
            <a:pPr marL="0" indent="0">
              <a:buNone/>
            </a:pPr>
            <a:r>
              <a:rPr lang="tr-TR" dirty="0" smtClean="0"/>
              <a:t> hedefiniz yavaş yavaş önünüzde şekillenecektir.</a:t>
            </a:r>
            <a:br>
              <a:rPr lang="tr-TR" dirty="0" smtClean="0"/>
            </a:br>
            <a:endParaRPr lang="tr-TR" dirty="0" smtClean="0"/>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885722" y="1536829"/>
            <a:ext cx="3916907" cy="2435564"/>
          </a:xfrm>
          <a:prstGeom prst="rect">
            <a:avLst/>
          </a:prstGeom>
        </p:spPr>
      </p:pic>
    </p:spTree>
    <p:extLst>
      <p:ext uri="{BB962C8B-B14F-4D97-AF65-F5344CB8AC3E}">
        <p14:creationId xmlns:p14="http://schemas.microsoft.com/office/powerpoint/2010/main" xmlns="" val="32534614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898390"/>
          </a:xfrm>
        </p:spPr>
        <p:txBody>
          <a:bodyPr>
            <a:normAutofit fontScale="90000"/>
          </a:bodyPr>
          <a:lstStyle/>
          <a:p>
            <a:r>
              <a:rPr lang="tr-TR" dirty="0" smtClean="0">
                <a:latin typeface="+mn-lt"/>
              </a:rPr>
              <a:t>Bir okul türü belirlendikten sonra bölüm belirlemek de gerekebilir. O zaman kişi kendine şu soruları sormalıdır:</a:t>
            </a:r>
            <a:endParaRPr lang="tr-TR" dirty="0">
              <a:latin typeface="+mn-lt"/>
            </a:endParaRPr>
          </a:p>
        </p:txBody>
      </p:sp>
      <p:sp>
        <p:nvSpPr>
          <p:cNvPr id="3" name="İçerik Yer Tutucusu 2"/>
          <p:cNvSpPr>
            <a:spLocks noGrp="1"/>
          </p:cNvSpPr>
          <p:nvPr>
            <p:ph idx="1"/>
          </p:nvPr>
        </p:nvSpPr>
        <p:spPr>
          <a:xfrm>
            <a:off x="838200" y="2608289"/>
            <a:ext cx="10515600" cy="3568674"/>
          </a:xfrm>
        </p:spPr>
        <p:txBody>
          <a:bodyPr/>
          <a:lstStyle/>
          <a:p>
            <a:pPr marL="0" indent="0">
              <a:buNone/>
            </a:pPr>
            <a:r>
              <a:rPr lang="tr-TR" dirty="0" smtClean="0"/>
              <a:t> </a:t>
            </a:r>
            <a:r>
              <a:rPr lang="tr-TR" sz="3600" dirty="0" smtClean="0"/>
              <a:t>-Bu okul bana ne kazandıracak?</a:t>
            </a:r>
            <a:br>
              <a:rPr lang="tr-TR" sz="3600" dirty="0" smtClean="0"/>
            </a:br>
            <a:r>
              <a:rPr lang="tr-TR" sz="3600" dirty="0" smtClean="0"/>
              <a:t>- Okulun bana kazandırdıkları ne işe yarayacak?</a:t>
            </a:r>
            <a:br>
              <a:rPr lang="tr-TR" sz="3600" dirty="0" smtClean="0"/>
            </a:br>
            <a:r>
              <a:rPr lang="tr-TR" sz="3600" dirty="0" smtClean="0"/>
              <a:t>- Kazandırdıklarını kullanmakla nereye varacağım?</a:t>
            </a:r>
            <a:br>
              <a:rPr lang="tr-TR" sz="3600" dirty="0" smtClean="0"/>
            </a:br>
            <a:r>
              <a:rPr lang="tr-TR" sz="3600" dirty="0" smtClean="0"/>
              <a:t>- Vardığım yer istediğim yer mi olacak? </a:t>
            </a:r>
            <a:br>
              <a:rPr lang="tr-TR" sz="3600" dirty="0" smtClean="0"/>
            </a:br>
            <a:endParaRPr lang="tr-TR" sz="3600" dirty="0"/>
          </a:p>
        </p:txBody>
      </p:sp>
    </p:spTree>
    <p:extLst>
      <p:ext uri="{BB962C8B-B14F-4D97-AF65-F5344CB8AC3E}">
        <p14:creationId xmlns:p14="http://schemas.microsoft.com/office/powerpoint/2010/main" xmlns="" val="9587953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mn-lt"/>
              </a:rPr>
              <a:t>HEDEF BELİRLEYELİM</a:t>
            </a:r>
            <a:endParaRPr lang="tr-TR" dirty="0">
              <a:latin typeface="+mn-lt"/>
            </a:endParaRPr>
          </a:p>
        </p:txBody>
      </p:sp>
      <p:sp>
        <p:nvSpPr>
          <p:cNvPr id="3" name="İçerik Yer Tutucusu 2"/>
          <p:cNvSpPr>
            <a:spLocks noGrp="1"/>
          </p:cNvSpPr>
          <p:nvPr>
            <p:ph idx="1"/>
          </p:nvPr>
        </p:nvSpPr>
        <p:spPr/>
        <p:txBody>
          <a:bodyPr>
            <a:normAutofit/>
          </a:bodyPr>
          <a:lstStyle/>
          <a:p>
            <a:r>
              <a:rPr lang="tr-TR" sz="3600" dirty="0"/>
              <a:t>Önce büyük yaşam hedefleri belirlenir sonra alt hedef belirleme sürecine geçilir. Ardından önümüzdeki 5 yıl içinde, gelecek yıl, gelecek ay, gelecek hafta ve bugün gibi alt adımlara inersiniz.</a:t>
            </a:r>
          </a:p>
        </p:txBody>
      </p:sp>
      <p:pic>
        <p:nvPicPr>
          <p:cNvPr id="5" name="Resi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370997" y="4568825"/>
            <a:ext cx="4749421" cy="1743075"/>
          </a:xfrm>
          <a:prstGeom prst="rect">
            <a:avLst/>
          </a:prstGeom>
        </p:spPr>
      </p:pic>
    </p:spTree>
    <p:extLst>
      <p:ext uri="{BB962C8B-B14F-4D97-AF65-F5344CB8AC3E}">
        <p14:creationId xmlns:p14="http://schemas.microsoft.com/office/powerpoint/2010/main" xmlns="" val="29406576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                  </a:t>
            </a:r>
            <a:r>
              <a:rPr lang="tr-TR" b="1" dirty="0" smtClean="0"/>
              <a:t>1</a:t>
            </a:r>
            <a:r>
              <a:rPr lang="tr-TR" b="1" dirty="0"/>
              <a:t>. adım: </a:t>
            </a:r>
            <a:r>
              <a:rPr lang="tr-TR" b="1" dirty="0" smtClean="0"/>
              <a:t>Büyük </a:t>
            </a:r>
            <a:r>
              <a:rPr lang="tr-TR" b="1" dirty="0"/>
              <a:t>yaşam hedeflerinizin belirlenmesi</a:t>
            </a:r>
          </a:p>
          <a:p>
            <a:r>
              <a:rPr lang="tr-TR" dirty="0"/>
              <a:t>Kişisel hedefleri belirlemenin ilk adımı yaşamınızda veya en azından gelecekte ne elde etmek istediğinizi, yani büyük yaşam hedefinizi düşünmektir. Büyük yaşam hedefiniz belirlemek </a:t>
            </a:r>
            <a:r>
              <a:rPr lang="tr-TR" dirty="0" smtClean="0"/>
              <a:t>karar </a:t>
            </a:r>
            <a:r>
              <a:rPr lang="tr-TR" dirty="0"/>
              <a:t>verme sürecinizin diğer tüm yönlerini şekillendiren genel bakış açısı kazandırır.</a:t>
            </a:r>
          </a:p>
        </p:txBody>
      </p:sp>
    </p:spTree>
    <p:extLst>
      <p:ext uri="{BB962C8B-B14F-4D97-AF65-F5344CB8AC3E}">
        <p14:creationId xmlns:p14="http://schemas.microsoft.com/office/powerpoint/2010/main" xmlns="" val="38984295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endParaRPr lang="tr-TR" dirty="0" smtClean="0"/>
          </a:p>
          <a:p>
            <a:pPr marL="0" indent="0">
              <a:buNone/>
            </a:pPr>
            <a:r>
              <a:rPr lang="tr-TR" b="1" dirty="0"/>
              <a:t> </a:t>
            </a:r>
            <a:r>
              <a:rPr lang="tr-TR" b="1" dirty="0" smtClean="0"/>
              <a:t>                              2</a:t>
            </a:r>
            <a:r>
              <a:rPr lang="tr-TR" b="1" dirty="0"/>
              <a:t>. adım: </a:t>
            </a:r>
            <a:r>
              <a:rPr lang="tr-TR" b="1" dirty="0" smtClean="0"/>
              <a:t>Daha </a:t>
            </a:r>
            <a:r>
              <a:rPr lang="tr-TR" b="1" dirty="0"/>
              <a:t>küçük hedefler belirleme</a:t>
            </a:r>
          </a:p>
          <a:p>
            <a:r>
              <a:rPr lang="tr-TR" dirty="0"/>
              <a:t>Büyük yaşam hedeflerinizi belirledikten sonra, yaşam planınıza ulaşmak için tamamlamanız gereken beş yıllık küçük hedefler belirleyin.</a:t>
            </a:r>
          </a:p>
        </p:txBody>
      </p:sp>
    </p:spTree>
    <p:extLst>
      <p:ext uri="{BB962C8B-B14F-4D97-AF65-F5344CB8AC3E}">
        <p14:creationId xmlns:p14="http://schemas.microsoft.com/office/powerpoint/2010/main" xmlns="" val="8085817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094328" y="1433015"/>
            <a:ext cx="7259472" cy="4743948"/>
          </a:xfrm>
        </p:spPr>
        <p:txBody>
          <a:bodyPr/>
          <a:lstStyle/>
          <a:p>
            <a:r>
              <a:rPr lang="tr-TR" dirty="0"/>
              <a:t>Bir sonraki adımda büyük yaşam hedeflerinize ulaşmak için bir yıllık plan, altı aylık plan ve bir aylık aşamalı daha küçük </a:t>
            </a:r>
            <a:r>
              <a:rPr lang="tr-TR" dirty="0" smtClean="0"/>
              <a:t>hedefler </a:t>
            </a:r>
            <a:r>
              <a:rPr lang="tr-TR" dirty="0"/>
              <a:t>oluşturun. Bunların her biri önceki plana dayanmalıdır.</a:t>
            </a:r>
          </a:p>
          <a:p>
            <a:r>
              <a:rPr lang="tr-TR" dirty="0"/>
              <a:t>Daha sonra büyük yaşam hedeflerinize ulaşmak için bugün yapmanız gereken “ günlük yapılacaklar listesi “ oluşturun.</a:t>
            </a:r>
          </a:p>
          <a:p>
            <a:endParaRPr lang="tr-TR" dirty="0"/>
          </a:p>
        </p:txBody>
      </p:sp>
      <p:pic>
        <p:nvPicPr>
          <p:cNvPr id="2" name="Resim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5218" y="1610435"/>
            <a:ext cx="2961563" cy="4121624"/>
          </a:xfrm>
          <a:prstGeom prst="rect">
            <a:avLst/>
          </a:prstGeom>
        </p:spPr>
      </p:pic>
    </p:spTree>
    <p:extLst>
      <p:ext uri="{BB962C8B-B14F-4D97-AF65-F5344CB8AC3E}">
        <p14:creationId xmlns:p14="http://schemas.microsoft.com/office/powerpoint/2010/main" xmlns="" val="1546629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Başlangıç aşamasında daha küçük hedefleriniz belli konularda kitap okumak ve üst düzey hedeflerinize ulaşmanız hakkında bilgi toplamak olabilir. Son olarak planlarınızı gözden geçirin ve yaptığınız planların yaşamak istediğiniz hayata uyduğundan emin olun.</a:t>
            </a:r>
          </a:p>
          <a:p>
            <a:r>
              <a:rPr lang="tr-TR" dirty="0"/>
              <a:t>İlk </a:t>
            </a:r>
            <a:r>
              <a:rPr lang="tr-TR" dirty="0" smtClean="0"/>
              <a:t>hedeflerinize </a:t>
            </a:r>
            <a:r>
              <a:rPr lang="tr-TR" dirty="0"/>
              <a:t>karar verdikten sonra yapılacaklar listenizi günlük olarak gözden </a:t>
            </a:r>
            <a:r>
              <a:rPr lang="tr-TR" dirty="0" smtClean="0"/>
              <a:t>geçirip </a:t>
            </a:r>
            <a:r>
              <a:rPr lang="tr-TR" dirty="0"/>
              <a:t>güncelleyerek işleme devam edin. Periyodik olarak uzun vadeli planları gözden geçirin ve değişen önceliklerinizi ve deneyimlerinizi yansıtacak şekilde değiştirin.</a:t>
            </a:r>
          </a:p>
          <a:p>
            <a:endParaRPr lang="tr-TR" dirty="0"/>
          </a:p>
        </p:txBody>
      </p:sp>
    </p:spTree>
    <p:extLst>
      <p:ext uri="{BB962C8B-B14F-4D97-AF65-F5344CB8AC3E}">
        <p14:creationId xmlns:p14="http://schemas.microsoft.com/office/powerpoint/2010/main" xmlns="" val="33802862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ctr">
              <a:buNone/>
            </a:pPr>
            <a:r>
              <a:rPr lang="tr-TR" i="1" dirty="0" smtClean="0"/>
              <a:t>"GİDECEĞİNİZ YERİ BİLMİYORSANIZ, VARDIĞINIZ YERİN ÖNEMİ YOKTUR"</a:t>
            </a:r>
          </a:p>
          <a:p>
            <a:endParaRPr lang="tr-TR" sz="2400" i="1" dirty="0" smtClean="0"/>
          </a:p>
          <a:p>
            <a:endParaRPr lang="tr-TR" dirty="0"/>
          </a:p>
        </p:txBody>
      </p:sp>
      <p:pic>
        <p:nvPicPr>
          <p:cNvPr id="4" name="Resim 3"/>
          <p:cNvPicPr>
            <a:picLocks noChangeAspect="1"/>
          </p:cNvPicPr>
          <p:nvPr/>
        </p:nvPicPr>
        <p:blipFill>
          <a:blip r:embed="rId2" cstate="print">
            <a:extLst>
              <a:ext uri="{BEBA8EAE-BF5A-486C-A8C5-ECC9F3942E4B}">
                <a14:imgProps xmlns:a14="http://schemas.microsoft.com/office/drawing/2010/main" xmlns="">
                  <a14:imgLayer r:embed="rId3">
                    <a14:imgEffect>
                      <a14:sharpenSoften amount="-50000"/>
                    </a14:imgEffect>
                    <a14:imgEffect>
                      <a14:colorTemperature colorTemp="6200"/>
                    </a14:imgEffect>
                  </a14:imgLayer>
                </a14:imgProps>
              </a:ext>
              <a:ext uri="{28A0092B-C50C-407E-A947-70E740481C1C}">
                <a14:useLocalDpi xmlns:a14="http://schemas.microsoft.com/office/drawing/2010/main" xmlns="" val="0"/>
              </a:ext>
            </a:extLst>
          </a:blip>
          <a:stretch>
            <a:fillRect/>
          </a:stretch>
        </p:blipFill>
        <p:spPr>
          <a:xfrm>
            <a:off x="1876268" y="3000363"/>
            <a:ext cx="6370820" cy="1916412"/>
          </a:xfrm>
          <a:prstGeom prst="rect">
            <a:avLst/>
          </a:prstGeom>
          <a:effectLst>
            <a:outerShdw dist="50800" dir="5400000" algn="ctr" rotWithShape="0">
              <a:srgbClr val="000000"/>
            </a:outerShdw>
            <a:reflection stA="52000" endPos="65000" dist="50800" dir="5400000" sy="-100000" algn="bl" rotWithShape="0"/>
          </a:effectLst>
        </p:spPr>
      </p:pic>
    </p:spTree>
    <p:extLst>
      <p:ext uri="{BB962C8B-B14F-4D97-AF65-F5344CB8AC3E}">
        <p14:creationId xmlns:p14="http://schemas.microsoft.com/office/powerpoint/2010/main" xmlns="" val="28466327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Hedefleri daha güçlü hale getirmek için şu hususlara dikkat etmek gerekir.</a:t>
            </a:r>
          </a:p>
        </p:txBody>
      </p:sp>
      <p:sp>
        <p:nvSpPr>
          <p:cNvPr id="3" name="İçerik Yer Tutucusu 2"/>
          <p:cNvSpPr>
            <a:spLocks noGrp="1"/>
          </p:cNvSpPr>
          <p:nvPr>
            <p:ph idx="1"/>
          </p:nvPr>
        </p:nvSpPr>
        <p:spPr/>
        <p:txBody>
          <a:bodyPr/>
          <a:lstStyle/>
          <a:p>
            <a:r>
              <a:rPr lang="tr-TR" dirty="0"/>
              <a:t>Belirlenen hedefler anlamlı ve spesifik olmalı</a:t>
            </a:r>
          </a:p>
          <a:p>
            <a:r>
              <a:rPr lang="tr-TR" dirty="0"/>
              <a:t>Belirlenen hedefler ölçülebilir olmalı</a:t>
            </a:r>
          </a:p>
          <a:p>
            <a:r>
              <a:rPr lang="tr-TR" dirty="0"/>
              <a:t>Ulaşılabilir olmalı</a:t>
            </a:r>
          </a:p>
          <a:p>
            <a:r>
              <a:rPr lang="tr-TR" dirty="0"/>
              <a:t>Hedefler zamana bağlı olmalı</a:t>
            </a:r>
          </a:p>
          <a:p>
            <a:r>
              <a:rPr lang="tr-TR" dirty="0"/>
              <a:t>Örneğin bir hedef olarak “ dünya turuna çıkmak” yerine “31 Aralık 2025 tarihine kadar dünya çapında yolculuğumu tamamlamış olmak” ifadesini kullanmak daha güçlüdür.</a:t>
            </a:r>
          </a:p>
        </p:txBody>
      </p:sp>
    </p:spTree>
    <p:extLst>
      <p:ext uri="{BB962C8B-B14F-4D97-AF65-F5344CB8AC3E}">
        <p14:creationId xmlns:p14="http://schemas.microsoft.com/office/powerpoint/2010/main" xmlns="" val="7224058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Hedefleri olumlu yazın- bu onlara daha fazla güç verir.</a:t>
            </a:r>
          </a:p>
          <a:p>
            <a:r>
              <a:rPr lang="tr-TR" dirty="0"/>
              <a:t>Kesin olun- tarihleri, saatleri ve miktarları belirtin. Böylece tam olarak ne zaman hedefe ulaştığınızı bilirsiniz.</a:t>
            </a:r>
          </a:p>
          <a:p>
            <a:r>
              <a:rPr lang="tr-TR" dirty="0"/>
              <a:t>Öncelikleri belirleyin- birkaç hedefiniz olduğunda her birine bir öncelik verin. Bu dikkatinizi en önemli olana yönlendirmenize yardımcı olur</a:t>
            </a:r>
            <a:r>
              <a:rPr lang="tr-TR" dirty="0" smtClean="0"/>
              <a:t>.</a:t>
            </a:r>
          </a:p>
          <a:p>
            <a:endParaRPr lang="tr-TR" dirty="0"/>
          </a:p>
        </p:txBody>
      </p:sp>
      <p:pic>
        <p:nvPicPr>
          <p:cNvPr id="2" name="Resim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895281" y="4274451"/>
            <a:ext cx="2019300" cy="2266950"/>
          </a:xfrm>
          <a:prstGeom prst="rect">
            <a:avLst/>
          </a:prstGeom>
        </p:spPr>
      </p:pic>
    </p:spTree>
    <p:extLst>
      <p:ext uri="{BB962C8B-B14F-4D97-AF65-F5344CB8AC3E}">
        <p14:creationId xmlns:p14="http://schemas.microsoft.com/office/powerpoint/2010/main" xmlns="" val="34476834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Hedefleri başarmak</a:t>
            </a:r>
          </a:p>
        </p:txBody>
      </p:sp>
      <p:sp>
        <p:nvSpPr>
          <p:cNvPr id="3" name="İçerik Yer Tutucusu 2"/>
          <p:cNvSpPr>
            <a:spLocks noGrp="1"/>
          </p:cNvSpPr>
          <p:nvPr>
            <p:ph idx="1"/>
          </p:nvPr>
        </p:nvSpPr>
        <p:spPr/>
        <p:txBody>
          <a:bodyPr>
            <a:normAutofit fontScale="92500"/>
          </a:bodyPr>
          <a:lstStyle/>
          <a:p>
            <a:r>
              <a:rPr lang="tr-TR" dirty="0"/>
              <a:t>Bir hedefe ulaştığınızda, başarının memnuniyetini yaşamak için kendinize zaman ayırın. Diğer hedeflere doğru yaptığınız ilerlemeyi gözlemleyin</a:t>
            </a:r>
            <a:r>
              <a:rPr lang="tr-TR" dirty="0" smtClean="0"/>
              <a:t>. </a:t>
            </a:r>
            <a:r>
              <a:rPr lang="tr-TR" dirty="0"/>
              <a:t>B</a:t>
            </a:r>
            <a:r>
              <a:rPr lang="tr-TR" dirty="0" smtClean="0"/>
              <a:t>u </a:t>
            </a:r>
            <a:r>
              <a:rPr lang="tr-TR" dirty="0"/>
              <a:t>hedefe ulaşma deneyimiyle hedef planlarınızın geri kalanını gözden geçirin:</a:t>
            </a:r>
          </a:p>
          <a:p>
            <a:r>
              <a:rPr lang="tr-TR" dirty="0"/>
              <a:t>Eğer hedefi çok kolay bir şekilde başardıysanız, bir sonraki hedefinizi daha da zorlaştırın.</a:t>
            </a:r>
          </a:p>
          <a:p>
            <a:r>
              <a:rPr lang="tr-TR" dirty="0"/>
              <a:t>Hedefe ulaşmak uzun bir zaman aldıysa, bir sonraki hedefi biraz daha kolaylaştırın.</a:t>
            </a:r>
          </a:p>
          <a:p>
            <a:r>
              <a:rPr lang="tr-TR" dirty="0"/>
              <a:t>Zaman geçtikçe hedeflerinizin değişeceğini de unutmayın. Bilgilerinizdeki ve deneyimlerinizdeki büyümeyi yansıtmak için bunları düzenli olarak ayarlayın ve yeni bilgilerinizin ışığında eğer hedefler artık daha fazla ilginizi çekmiyorsa ondan vazgeçin.</a:t>
            </a:r>
          </a:p>
          <a:p>
            <a:endParaRPr lang="tr-TR" dirty="0"/>
          </a:p>
        </p:txBody>
      </p:sp>
    </p:spTree>
    <p:extLst>
      <p:ext uri="{BB962C8B-B14F-4D97-AF65-F5344CB8AC3E}">
        <p14:creationId xmlns:p14="http://schemas.microsoft.com/office/powerpoint/2010/main" xmlns="" val="26398130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524655"/>
            <a:ext cx="10515600" cy="884419"/>
          </a:xfrm>
        </p:spPr>
        <p:txBody>
          <a:bodyPr>
            <a:normAutofit fontScale="90000"/>
          </a:bodyPr>
          <a:lstStyle/>
          <a:p>
            <a:r>
              <a:rPr lang="tr-TR" dirty="0" smtClean="0">
                <a:solidFill>
                  <a:srgbClr val="0070C0"/>
                </a:solidFill>
              </a:rPr>
              <a:t>Hedef Belirlemede Dikkat Edilmesi Gerekenler</a:t>
            </a:r>
            <a:endParaRPr lang="tr-TR" dirty="0"/>
          </a:p>
        </p:txBody>
      </p:sp>
      <p:sp>
        <p:nvSpPr>
          <p:cNvPr id="3" name="İçerik Yer Tutucusu 2"/>
          <p:cNvSpPr>
            <a:spLocks noGrp="1"/>
          </p:cNvSpPr>
          <p:nvPr>
            <p:ph idx="1"/>
          </p:nvPr>
        </p:nvSpPr>
        <p:spPr>
          <a:xfrm>
            <a:off x="614597" y="1351128"/>
            <a:ext cx="10739203" cy="4094329"/>
          </a:xfrm>
        </p:spPr>
        <p:txBody>
          <a:bodyPr>
            <a:normAutofit/>
          </a:bodyPr>
          <a:lstStyle/>
          <a:p>
            <a:pPr marL="0" indent="0">
              <a:buNone/>
            </a:pPr>
            <a:r>
              <a:rPr lang="tr-TR" dirty="0" smtClean="0"/>
              <a:t>1.  </a:t>
            </a:r>
            <a:r>
              <a:rPr lang="tr-TR" b="1" i="1" dirty="0" smtClean="0"/>
              <a:t>Performans Odaklı Hedefler belirleyin, Sonuç Değil,</a:t>
            </a:r>
          </a:p>
          <a:p>
            <a:pPr>
              <a:buNone/>
            </a:pPr>
            <a:r>
              <a:rPr lang="tr-TR" dirty="0" smtClean="0"/>
              <a:t>     Olabildiğince sizin kontrolünüzde hedefler belirlemek için dikkatli davranmalısınız</a:t>
            </a:r>
            <a:r>
              <a:rPr lang="tr-TR" b="1" dirty="0"/>
              <a:t>.</a:t>
            </a:r>
            <a:r>
              <a:rPr lang="tr-TR" dirty="0" smtClean="0"/>
              <a:t> </a:t>
            </a:r>
            <a:r>
              <a:rPr lang="tr-TR" dirty="0"/>
              <a:t>Kontrolünüzün ötesinde nedenler için kişisel bir hedefe ulaşmakta başarısız olmak sizi zorlayabilir. Bu nedenler kötü iş ortamları, olumsuz hayat şartları ya da kötü hava koşulları olabilir. Hedeflerinizi kişisel performansa dayandırırsanız o zaman hedeflerinizin başarısı üzerinde kontrol sahibi olabilir ve onlardan memnuniyeti yakalayabilirsiniz.</a:t>
            </a:r>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889612" y="4299045"/>
            <a:ext cx="3889611" cy="2443162"/>
          </a:xfrm>
          <a:prstGeom prst="rect">
            <a:avLst/>
          </a:prstGeom>
        </p:spPr>
      </p:pic>
    </p:spTree>
    <p:extLst>
      <p:ext uri="{BB962C8B-B14F-4D97-AF65-F5344CB8AC3E}">
        <p14:creationId xmlns:p14="http://schemas.microsoft.com/office/powerpoint/2010/main" xmlns="" val="38793274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887105"/>
            <a:ext cx="10515600" cy="3589362"/>
          </a:xfrm>
        </p:spPr>
        <p:txBody>
          <a:bodyPr/>
          <a:lstStyle/>
          <a:p>
            <a:pPr marL="514350" indent="-514350">
              <a:buNone/>
            </a:pPr>
            <a:r>
              <a:rPr lang="tr-TR" b="1" i="1" dirty="0" smtClean="0"/>
              <a:t>2.    Özel Hedefler Belirleyin</a:t>
            </a:r>
          </a:p>
          <a:p>
            <a:pPr marL="514350" indent="-514350">
              <a:buNone/>
            </a:pPr>
            <a:r>
              <a:rPr lang="tr-TR" dirty="0" smtClean="0"/>
              <a:t>     </a:t>
            </a:r>
          </a:p>
          <a:p>
            <a:pPr marL="514350" indent="-514350">
              <a:lnSpc>
                <a:spcPct val="150000"/>
              </a:lnSpc>
              <a:buNone/>
            </a:pPr>
            <a:r>
              <a:rPr lang="tr-TR" dirty="0" smtClean="0"/>
              <a:t>     Ölçülebilir özellikli hedefler oluşturun. Bu hedefler kendinize olan güveni tazeleyecek ve rahatlamanızı sağlayacaktır</a:t>
            </a:r>
            <a:endParaRPr lang="tr-TR" dirty="0"/>
          </a:p>
        </p:txBody>
      </p:sp>
      <p:pic>
        <p:nvPicPr>
          <p:cNvPr id="2" name="Resim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357348" y="4217158"/>
            <a:ext cx="5445457" cy="2139073"/>
          </a:xfrm>
          <a:prstGeom prst="rect">
            <a:avLst/>
          </a:prstGeom>
        </p:spPr>
      </p:pic>
    </p:spTree>
    <p:extLst>
      <p:ext uri="{BB962C8B-B14F-4D97-AF65-F5344CB8AC3E}">
        <p14:creationId xmlns:p14="http://schemas.microsoft.com/office/powerpoint/2010/main" xmlns="" val="38052549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968991"/>
            <a:ext cx="10515600" cy="5207972"/>
          </a:xfrm>
        </p:spPr>
        <p:txBody>
          <a:bodyPr>
            <a:normAutofit/>
          </a:bodyPr>
          <a:lstStyle/>
          <a:p>
            <a:pPr>
              <a:buNone/>
            </a:pPr>
            <a:r>
              <a:rPr lang="tr-TR" b="1" i="1" dirty="0" smtClean="0"/>
              <a:t>3.Gerçekçi Hedefler Belirleyin</a:t>
            </a:r>
            <a:r>
              <a:rPr lang="tr-TR" dirty="0" smtClean="0"/>
              <a:t>,</a:t>
            </a:r>
          </a:p>
          <a:p>
            <a:pPr>
              <a:lnSpc>
                <a:spcPct val="150000"/>
              </a:lnSpc>
              <a:buNone/>
            </a:pPr>
            <a:r>
              <a:rPr lang="tr-TR" dirty="0" smtClean="0"/>
              <a:t>  Gerçekçi </a:t>
            </a:r>
            <a:r>
              <a:rPr lang="tr-TR" dirty="0"/>
              <a:t>hedefler belirleyin- elde edebileceğiniz hedefler belirlemek önemlidir. Diğer insanlar, işverenler, ebeveynler, medya veya toplum sizin için gerçekçi olmayan hedefler belirleyebilirler. Bu durum isteklerinize ulaşmanızda engel oluşturabilir.</a:t>
            </a:r>
          </a:p>
          <a:p>
            <a:pPr>
              <a:lnSpc>
                <a:spcPct val="150000"/>
              </a:lnSpc>
              <a:buNone/>
            </a:pPr>
            <a:r>
              <a:rPr lang="tr-TR" dirty="0" smtClean="0"/>
              <a:t/>
            </a:r>
            <a:br>
              <a:rPr lang="tr-TR" dirty="0" smtClean="0"/>
            </a:br>
            <a:endParaRPr lang="tr-TR" dirty="0" smtClean="0"/>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575713" y="4080681"/>
            <a:ext cx="4312693" cy="2415654"/>
          </a:xfrm>
          <a:prstGeom prst="rect">
            <a:avLst/>
          </a:prstGeom>
        </p:spPr>
      </p:pic>
    </p:spTree>
    <p:extLst>
      <p:ext uri="{BB962C8B-B14F-4D97-AF65-F5344CB8AC3E}">
        <p14:creationId xmlns:p14="http://schemas.microsoft.com/office/powerpoint/2010/main" xmlns="" val="19473426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28299"/>
            <a:ext cx="10515600" cy="4948664"/>
          </a:xfrm>
        </p:spPr>
        <p:txBody>
          <a:bodyPr/>
          <a:lstStyle/>
          <a:p>
            <a:pPr>
              <a:buNone/>
              <a:defRPr/>
            </a:pPr>
            <a:r>
              <a:rPr lang="tr-TR" sz="4000" dirty="0"/>
              <a:t>Hedefe Nasıl Ulaşılır?</a:t>
            </a:r>
            <a:br>
              <a:rPr lang="tr-TR" sz="4000" dirty="0"/>
            </a:br>
            <a:endParaRPr lang="tr-TR" sz="4000" dirty="0"/>
          </a:p>
          <a:p>
            <a:pPr>
              <a:buNone/>
              <a:defRPr/>
            </a:pPr>
            <a:endParaRPr lang="tr-TR" sz="1100" dirty="0">
              <a:latin typeface="Comic Sans MS" pitchFamily="66" charset="0"/>
            </a:endParaRPr>
          </a:p>
          <a:p>
            <a:pPr>
              <a:buNone/>
              <a:defRPr/>
            </a:pPr>
            <a:r>
              <a:rPr lang="tr-TR" sz="1100" dirty="0">
                <a:latin typeface="Comic Sans MS" pitchFamily="66" charset="0"/>
              </a:rPr>
              <a:t>		</a:t>
            </a:r>
            <a:r>
              <a:rPr lang="tr-TR" sz="3200" dirty="0">
                <a:latin typeface="Calibri" panose="020F0502020204030204" pitchFamily="34" charset="0"/>
                <a:cs typeface="Calibri" panose="020F0502020204030204" pitchFamily="34" charset="0"/>
              </a:rPr>
              <a:t>Bütün bu soruları cevaplarını verdikten sonra kişinin hedefi ortaya çıkacaktır. Diyelim ki kişi üniversiteye gidip inşaat mühendisi olmak istiyor. Bu hedefe de fen liselerine giderek ulaşabileceğini düşünüyor. Önce bu hedefini bir yere yazmalıdır. Sonra bu hedefi gerçekleştirmesi için yakından uzağa, büyükten küçüğe doğru yeni hedefler belirlemelidir.</a:t>
            </a:r>
          </a:p>
        </p:txBody>
      </p:sp>
    </p:spTree>
    <p:extLst>
      <p:ext uri="{BB962C8B-B14F-4D97-AF65-F5344CB8AC3E}">
        <p14:creationId xmlns:p14="http://schemas.microsoft.com/office/powerpoint/2010/main" xmlns="" val="18329147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8364" y="1825625"/>
            <a:ext cx="6851176" cy="4351338"/>
          </a:xfrm>
        </p:spPr>
        <p:txBody>
          <a:bodyPr/>
          <a:lstStyle/>
          <a:p>
            <a:r>
              <a:rPr lang="tr-TR" dirty="0" smtClean="0">
                <a:latin typeface="Comic Sans MS" pitchFamily="66" charset="0"/>
              </a:rPr>
              <a:t>Örneğin,</a:t>
            </a:r>
            <a:br>
              <a:rPr lang="tr-TR" dirty="0" smtClean="0">
                <a:latin typeface="Comic Sans MS" pitchFamily="66" charset="0"/>
              </a:rPr>
            </a:br>
            <a:r>
              <a:rPr lang="tr-TR" dirty="0" smtClean="0">
                <a:latin typeface="Comic Sans MS" pitchFamily="66" charset="0"/>
              </a:rPr>
              <a:t/>
            </a:r>
            <a:br>
              <a:rPr lang="tr-TR" dirty="0" smtClean="0">
                <a:latin typeface="Comic Sans MS" pitchFamily="66" charset="0"/>
              </a:rPr>
            </a:br>
            <a:r>
              <a:rPr lang="tr-TR" dirty="0" smtClean="0">
                <a:latin typeface="Comic Sans MS" pitchFamily="66" charset="0"/>
              </a:rPr>
              <a:t>- Her gün belirli sayıda test çözmek</a:t>
            </a:r>
            <a:br>
              <a:rPr lang="tr-TR" dirty="0" smtClean="0">
                <a:latin typeface="Comic Sans MS" pitchFamily="66" charset="0"/>
              </a:rPr>
            </a:br>
            <a:r>
              <a:rPr lang="tr-TR" dirty="0" smtClean="0">
                <a:latin typeface="Comic Sans MS" pitchFamily="66" charset="0"/>
              </a:rPr>
              <a:t>- Her hafta bir deneme sınavı çözmek</a:t>
            </a:r>
            <a:br>
              <a:rPr lang="tr-TR" dirty="0" smtClean="0">
                <a:latin typeface="Comic Sans MS" pitchFamily="66" charset="0"/>
              </a:rPr>
            </a:br>
            <a:r>
              <a:rPr lang="tr-TR" dirty="0" smtClean="0">
                <a:latin typeface="Comic Sans MS" pitchFamily="66" charset="0"/>
              </a:rPr>
              <a:t>- Okuldaki yazılılardan iyi notlar almak</a:t>
            </a:r>
            <a:br>
              <a:rPr lang="tr-TR" dirty="0" smtClean="0">
                <a:latin typeface="Comic Sans MS" pitchFamily="66" charset="0"/>
              </a:rPr>
            </a:br>
            <a:r>
              <a:rPr lang="tr-TR" dirty="0" smtClean="0">
                <a:latin typeface="Comic Sans MS" pitchFamily="66" charset="0"/>
              </a:rPr>
              <a:t>- Sınavlara hazırlık kitaplarını bitirmek</a:t>
            </a:r>
            <a:br>
              <a:rPr lang="tr-TR" dirty="0" smtClean="0">
                <a:latin typeface="Comic Sans MS" pitchFamily="66" charset="0"/>
              </a:rPr>
            </a:br>
            <a:r>
              <a:rPr lang="tr-TR" dirty="0" smtClean="0">
                <a:latin typeface="Comic Sans MS" pitchFamily="66" charset="0"/>
              </a:rPr>
              <a:t>- Dershaneye gitmek</a:t>
            </a:r>
            <a:endParaRPr lang="tr-TR" dirty="0" smtClean="0"/>
          </a:p>
          <a:p>
            <a:endParaRPr lang="tr-TR" dirty="0"/>
          </a:p>
        </p:txBody>
      </p:sp>
      <p:pic>
        <p:nvPicPr>
          <p:cNvPr id="2" name="Resim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865272" y="844224"/>
            <a:ext cx="3696436" cy="3158150"/>
          </a:xfrm>
          <a:prstGeom prst="rect">
            <a:avLst/>
          </a:prstGeom>
        </p:spPr>
      </p:pic>
    </p:spTree>
    <p:extLst>
      <p:ext uri="{BB962C8B-B14F-4D97-AF65-F5344CB8AC3E}">
        <p14:creationId xmlns:p14="http://schemas.microsoft.com/office/powerpoint/2010/main" xmlns="" val="9908456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034321"/>
            <a:ext cx="10515600" cy="5142642"/>
          </a:xfrm>
        </p:spPr>
        <p:txBody>
          <a:bodyPr>
            <a:normAutofit fontScale="92500" lnSpcReduction="20000"/>
          </a:bodyPr>
          <a:lstStyle/>
          <a:p>
            <a:pPr marL="342900" lvl="0" indent="-342900" algn="ctr" fontAlgn="base">
              <a:spcBef>
                <a:spcPct val="20000"/>
              </a:spcBef>
              <a:spcAft>
                <a:spcPct val="0"/>
              </a:spcAft>
              <a:buNone/>
            </a:pPr>
            <a:r>
              <a:rPr kumimoji="0" lang="tr-TR" sz="4000" b="1" i="0" strike="noStrike" kern="0" cap="none" spc="0" normalizeH="0" baseline="0" noProof="0" dirty="0" smtClean="0">
                <a:ln>
                  <a:noFill/>
                </a:ln>
                <a:effectLst/>
                <a:uLnTx/>
                <a:uFillTx/>
                <a:latin typeface="Times New Roman"/>
              </a:rPr>
              <a:t>Bugün kim olduğumuz</a:t>
            </a:r>
          </a:p>
          <a:p>
            <a:pPr marL="342900" lvl="0" indent="-342900" algn="ctr" fontAlgn="base">
              <a:spcBef>
                <a:spcPct val="20000"/>
              </a:spcBef>
              <a:spcAft>
                <a:spcPct val="0"/>
              </a:spcAft>
              <a:buNone/>
            </a:pPr>
            <a:endParaRPr kumimoji="0" lang="tr-TR" sz="4000" b="1" i="0" strike="noStrike" kern="0" cap="none" spc="0" normalizeH="0" baseline="0" noProof="0" dirty="0" smtClean="0">
              <a:ln>
                <a:noFill/>
              </a:ln>
              <a:effectLst/>
              <a:uLnTx/>
              <a:uFillTx/>
              <a:latin typeface="Times New Roman"/>
            </a:endParaRPr>
          </a:p>
          <a:p>
            <a:pPr marL="342900" lvl="0" indent="-342900" algn="ctr" fontAlgn="base">
              <a:spcBef>
                <a:spcPct val="20000"/>
              </a:spcBef>
              <a:spcAft>
                <a:spcPct val="0"/>
              </a:spcAft>
              <a:buNone/>
            </a:pPr>
            <a:r>
              <a:rPr kumimoji="0" lang="tr-TR" sz="4000" b="1" i="0" strike="noStrike" kern="0" cap="none" spc="0" normalizeH="0" baseline="0" noProof="0" dirty="0" smtClean="0">
                <a:ln>
                  <a:noFill/>
                </a:ln>
                <a:effectLst/>
                <a:uLnTx/>
                <a:uFillTx/>
                <a:latin typeface="Times New Roman"/>
              </a:rPr>
              <a:t>Dünkü tercihlerimizin sonucudur.</a:t>
            </a:r>
          </a:p>
          <a:p>
            <a:pPr marL="342900" lvl="0" indent="-342900" algn="ctr" fontAlgn="base">
              <a:spcBef>
                <a:spcPct val="20000"/>
              </a:spcBef>
              <a:spcAft>
                <a:spcPct val="0"/>
              </a:spcAft>
              <a:buNone/>
            </a:pPr>
            <a:endParaRPr kumimoji="0" lang="tr-TR" sz="4000" b="1" i="0" strike="noStrike" kern="0" cap="none" spc="0" normalizeH="0" baseline="0" noProof="0" dirty="0" smtClean="0">
              <a:ln>
                <a:noFill/>
              </a:ln>
              <a:effectLst/>
              <a:uLnTx/>
              <a:uFillTx/>
              <a:latin typeface="Times New Roman"/>
            </a:endParaRPr>
          </a:p>
          <a:p>
            <a:pPr marL="342900" lvl="0" indent="-342900" algn="ctr" fontAlgn="base">
              <a:spcBef>
                <a:spcPct val="20000"/>
              </a:spcBef>
              <a:spcAft>
                <a:spcPct val="0"/>
              </a:spcAft>
              <a:buNone/>
            </a:pPr>
            <a:r>
              <a:rPr kumimoji="0" lang="tr-TR" sz="4000" b="1" i="0" strike="noStrike" kern="0" cap="none" spc="0" normalizeH="0" baseline="0" noProof="0" dirty="0" smtClean="0">
                <a:ln>
                  <a:noFill/>
                </a:ln>
                <a:effectLst/>
                <a:uLnTx/>
                <a:uFillTx/>
                <a:latin typeface="Times New Roman"/>
              </a:rPr>
              <a:t>Yarın </a:t>
            </a:r>
            <a:r>
              <a:rPr kumimoji="0" lang="tr-TR" sz="4000" b="1" i="0" strike="noStrike" kern="0" cap="none" spc="0" normalizeH="0" baseline="0" noProof="0" dirty="0" smtClean="0">
                <a:ln>
                  <a:noFill/>
                </a:ln>
                <a:effectLst/>
                <a:uLnTx/>
                <a:uFillTx/>
              </a:rPr>
              <a:t>kim</a:t>
            </a:r>
            <a:r>
              <a:rPr kumimoji="0" lang="tr-TR" sz="4000" b="1" i="0" strike="noStrike" kern="0" cap="none" spc="0" normalizeH="0" baseline="0" noProof="0" dirty="0" smtClean="0">
                <a:ln>
                  <a:noFill/>
                </a:ln>
                <a:effectLst/>
                <a:uLnTx/>
                <a:uFillTx/>
                <a:latin typeface="Times New Roman"/>
              </a:rPr>
              <a:t> olacağımız ise,</a:t>
            </a:r>
          </a:p>
          <a:p>
            <a:pPr marL="342900" lvl="0" indent="-342900" algn="ctr" fontAlgn="base">
              <a:spcBef>
                <a:spcPct val="20000"/>
              </a:spcBef>
              <a:spcAft>
                <a:spcPct val="0"/>
              </a:spcAft>
              <a:buNone/>
            </a:pPr>
            <a:endParaRPr kumimoji="0" lang="tr-TR" sz="4000" b="1" i="0" strike="noStrike" kern="0" cap="none" spc="0" normalizeH="0" baseline="0" noProof="0" dirty="0" smtClean="0">
              <a:ln>
                <a:noFill/>
              </a:ln>
              <a:effectLst/>
              <a:uLnTx/>
              <a:uFillTx/>
              <a:latin typeface="Times New Roman"/>
            </a:endParaRPr>
          </a:p>
          <a:p>
            <a:pPr marL="342900" lvl="0" indent="-342900" algn="ctr" fontAlgn="base">
              <a:spcBef>
                <a:spcPct val="20000"/>
              </a:spcBef>
              <a:spcAft>
                <a:spcPct val="0"/>
              </a:spcAft>
              <a:buNone/>
            </a:pPr>
            <a:r>
              <a:rPr kumimoji="0" lang="tr-TR" sz="4000" b="1" i="0" strike="noStrike" kern="0" cap="none" spc="0" normalizeH="0" baseline="0" noProof="0" dirty="0" smtClean="0">
                <a:ln>
                  <a:noFill/>
                </a:ln>
                <a:effectLst/>
                <a:uLnTx/>
                <a:uFillTx/>
                <a:latin typeface="Times New Roman"/>
              </a:rPr>
              <a:t>Bugünkü kararlarımızın sonucu </a:t>
            </a:r>
          </a:p>
          <a:p>
            <a:pPr marL="342900" lvl="0" indent="-342900" algn="ctr" fontAlgn="base">
              <a:spcBef>
                <a:spcPct val="20000"/>
              </a:spcBef>
              <a:spcAft>
                <a:spcPct val="0"/>
              </a:spcAft>
              <a:buNone/>
            </a:pPr>
            <a:endParaRPr kumimoji="0" lang="tr-TR" sz="4000" b="1" i="0" strike="noStrike" kern="0" cap="none" spc="0" normalizeH="0" baseline="0" noProof="0" dirty="0" smtClean="0">
              <a:ln>
                <a:noFill/>
              </a:ln>
              <a:effectLst/>
              <a:uLnTx/>
              <a:uFillTx/>
              <a:latin typeface="Times New Roman"/>
            </a:endParaRPr>
          </a:p>
          <a:p>
            <a:pPr marL="342900" lvl="0" indent="-342900" algn="ctr" fontAlgn="base">
              <a:spcBef>
                <a:spcPct val="20000"/>
              </a:spcBef>
              <a:spcAft>
                <a:spcPct val="0"/>
              </a:spcAft>
              <a:buNone/>
            </a:pPr>
            <a:r>
              <a:rPr kumimoji="0" lang="tr-TR" sz="4000" b="1" i="0" strike="noStrike" kern="0" cap="none" spc="0" normalizeH="0" baseline="0" noProof="0" dirty="0" smtClean="0">
                <a:ln>
                  <a:noFill/>
                </a:ln>
                <a:effectLst/>
                <a:uLnTx/>
                <a:uFillTx/>
                <a:latin typeface="Times New Roman"/>
              </a:rPr>
              <a:t>olacaktır.</a:t>
            </a:r>
          </a:p>
          <a:p>
            <a:endParaRPr lang="tr-TR" dirty="0"/>
          </a:p>
        </p:txBody>
      </p:sp>
    </p:spTree>
    <p:extLst>
      <p:ext uri="{BB962C8B-B14F-4D97-AF65-F5344CB8AC3E}">
        <p14:creationId xmlns:p14="http://schemas.microsoft.com/office/powerpoint/2010/main" xmlns="" val="1866107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sz="3600" dirty="0" smtClean="0"/>
              <a:t>İnsanlar bir şeyleri </a:t>
            </a:r>
            <a:r>
              <a:rPr lang="tr-TR" sz="3600" dirty="0"/>
              <a:t>değiştirmek için çok çalışıyorlar. Ama yolları yine de istedikleri yere varmıyor. Ve yetersiz hissediyorlar. Bu şekilde hissetmelerinin temel nedeni hayattan ne istediklerini </a:t>
            </a:r>
            <a:r>
              <a:rPr lang="tr-TR" sz="3600" dirty="0" smtClean="0"/>
              <a:t>bilmemeleri olabilir mi? Hayattan </a:t>
            </a:r>
            <a:r>
              <a:rPr lang="tr-TR" sz="3600" dirty="0"/>
              <a:t>beklentileriniz neler?</a:t>
            </a:r>
          </a:p>
          <a:p>
            <a:endParaRPr lang="tr-TR" dirty="0"/>
          </a:p>
        </p:txBody>
      </p:sp>
    </p:spTree>
    <p:extLst>
      <p:ext uri="{BB962C8B-B14F-4D97-AF65-F5344CB8AC3E}">
        <p14:creationId xmlns:p14="http://schemas.microsoft.com/office/powerpoint/2010/main" xmlns="" val="941545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2688609"/>
            <a:ext cx="10515600" cy="2115403"/>
          </a:xfrm>
        </p:spPr>
        <p:txBody>
          <a:bodyPr/>
          <a:lstStyle/>
          <a:p>
            <a:r>
              <a:rPr lang="tr-TR" sz="4000" dirty="0" smtClean="0"/>
              <a:t>Peki nereye </a:t>
            </a:r>
            <a:r>
              <a:rPr lang="tr-TR" sz="4000" dirty="0"/>
              <a:t>gideceğiniz hakkında gerçek bir fikir edinmeden büyük bir yolculuğa çıkar mıydınız?</a:t>
            </a:r>
          </a:p>
          <a:p>
            <a:endParaRPr lang="tr-TR" dirty="0"/>
          </a:p>
        </p:txBody>
      </p:sp>
    </p:spTree>
    <p:extLst>
      <p:ext uri="{BB962C8B-B14F-4D97-AF65-F5344CB8AC3E}">
        <p14:creationId xmlns:p14="http://schemas.microsoft.com/office/powerpoint/2010/main" xmlns="" val="12903832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394085"/>
            <a:ext cx="10515600" cy="4782878"/>
          </a:xfrm>
        </p:spPr>
        <p:txBody>
          <a:bodyPr>
            <a:normAutofit/>
          </a:bodyPr>
          <a:lstStyle/>
          <a:p>
            <a:pPr algn="ctr">
              <a:buNone/>
            </a:pPr>
            <a:r>
              <a:rPr lang="tr-TR" sz="3600" i="1" dirty="0" smtClean="0"/>
              <a:t>HEDEFİ OLMAYAN GEMİYE</a:t>
            </a:r>
          </a:p>
          <a:p>
            <a:pPr algn="ctr">
              <a:buNone/>
            </a:pPr>
            <a:r>
              <a:rPr lang="tr-TR" sz="3600" i="1" dirty="0" smtClean="0"/>
              <a:t>HİÇBİR RÜZGAR YARDIM ETMEZ.</a:t>
            </a:r>
            <a:endParaRPr lang="tr-TR" sz="3600" dirty="0" smtClean="0"/>
          </a:p>
          <a:p>
            <a:pPr marL="0" indent="0">
              <a:buNone/>
            </a:pPr>
            <a:endParaRPr lang="tr-TR" sz="3600" dirty="0"/>
          </a:p>
        </p:txBody>
      </p:sp>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102964" y="3596781"/>
            <a:ext cx="5741233" cy="2580182"/>
          </a:xfrm>
          <a:prstGeom prst="rect">
            <a:avLst/>
          </a:prstGeom>
          <a:effectLst>
            <a:softEdge rad="317500"/>
          </a:effectLst>
        </p:spPr>
      </p:pic>
    </p:spTree>
    <p:extLst>
      <p:ext uri="{BB962C8B-B14F-4D97-AF65-F5344CB8AC3E}">
        <p14:creationId xmlns:p14="http://schemas.microsoft.com/office/powerpoint/2010/main" xmlns="" val="26205323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latin typeface="+mn-lt"/>
              </a:rPr>
              <a:t>HEDEFLER </a:t>
            </a:r>
            <a:r>
              <a:rPr lang="tr-TR" dirty="0">
                <a:latin typeface="+mn-lt"/>
              </a:rPr>
              <a:t>NEDEN BELİRLENİR?</a:t>
            </a:r>
            <a:br>
              <a:rPr lang="tr-TR" dirty="0">
                <a:latin typeface="+mn-lt"/>
              </a:rPr>
            </a:br>
            <a:endParaRPr lang="tr-TR" dirty="0">
              <a:latin typeface="+mn-lt"/>
            </a:endParaRPr>
          </a:p>
        </p:txBody>
      </p:sp>
      <p:sp>
        <p:nvSpPr>
          <p:cNvPr id="3" name="İçerik Yer Tutucusu 2"/>
          <p:cNvSpPr>
            <a:spLocks noGrp="1"/>
          </p:cNvSpPr>
          <p:nvPr>
            <p:ph idx="1"/>
          </p:nvPr>
        </p:nvSpPr>
        <p:spPr/>
        <p:txBody>
          <a:bodyPr>
            <a:normAutofit/>
          </a:bodyPr>
          <a:lstStyle/>
          <a:p>
            <a:r>
              <a:rPr lang="tr-TR" sz="3600" dirty="0"/>
              <a:t>Hedef belirleme uzun vadeli vizyon ve kısa vadeli motivasyon </a:t>
            </a:r>
            <a:r>
              <a:rPr lang="tr-TR" sz="3600" dirty="0" smtClean="0"/>
              <a:t>sağlar. Hedefler </a:t>
            </a:r>
            <a:r>
              <a:rPr lang="tr-TR" sz="3600" dirty="0"/>
              <a:t>ilgili bilgileri kazanmaya odaklar, zamanınızı ve kaynaklarınızı düzenlemenize yardımcı olur. Net bir şekilde tanımlanmış hedefler, bu hedeflere ulaşmanın başarısını ölçülebilir hale getirir ve anlamsız noktalar anlam kazanır. </a:t>
            </a:r>
          </a:p>
        </p:txBody>
      </p:sp>
    </p:spTree>
    <p:extLst>
      <p:ext uri="{BB962C8B-B14F-4D97-AF65-F5344CB8AC3E}">
        <p14:creationId xmlns:p14="http://schemas.microsoft.com/office/powerpoint/2010/main" xmlns="" val="27178860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sz="3600" dirty="0" smtClean="0"/>
              <a:t>Anlam kazanan noktalara ulaşmak sizi gururlandırır. Böylece kendinize olan güveniniz artar. Çünkü bu süreçte belirlediğiniz hedeflere ulaşmada kendi yetenek ve yetkinliğinizi fark edersiniz.</a:t>
            </a:r>
          </a:p>
          <a:p>
            <a:endParaRPr lang="tr-TR" dirty="0"/>
          </a:p>
        </p:txBody>
      </p:sp>
    </p:spTree>
    <p:extLst>
      <p:ext uri="{BB962C8B-B14F-4D97-AF65-F5344CB8AC3E}">
        <p14:creationId xmlns:p14="http://schemas.microsoft.com/office/powerpoint/2010/main" xmlns="" val="31070675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2698229"/>
            <a:ext cx="10515600" cy="2608289"/>
          </a:xfrm>
        </p:spPr>
        <p:txBody>
          <a:bodyPr/>
          <a:lstStyle/>
          <a:p>
            <a:r>
              <a:rPr lang="tr-TR" sz="3600" dirty="0" smtClean="0"/>
              <a:t>Hedefini açık ve net belirleyen bir insan her şeyden önce inanmak ve güvenmek zorundadır. Bu inanç ve güven duygusu o kişiye güçlü bir motivasyon sağlar. </a:t>
            </a:r>
          </a:p>
          <a:p>
            <a:endParaRPr lang="tr-TR" dirty="0"/>
          </a:p>
        </p:txBody>
      </p:sp>
    </p:spTree>
    <p:extLst>
      <p:ext uri="{BB962C8B-B14F-4D97-AF65-F5344CB8AC3E}">
        <p14:creationId xmlns:p14="http://schemas.microsoft.com/office/powerpoint/2010/main" xmlns="" val="39012698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184223"/>
            <a:ext cx="10972800" cy="4137285"/>
          </a:xfrm>
        </p:spPr>
        <p:txBody>
          <a:bodyPr/>
          <a:lstStyle/>
          <a:p>
            <a:r>
              <a:rPr lang="tr-TR" dirty="0" smtClean="0"/>
              <a:t> </a:t>
            </a:r>
            <a:r>
              <a:rPr lang="tr-TR" sz="3600" dirty="0" smtClean="0"/>
              <a:t>Hedefini belirgin biçimde ortaya koymuş bir insan kendini planlı ve programlı davranmaya mecbur bilir. Çünkü </a:t>
            </a:r>
            <a:r>
              <a:rPr lang="tr-TR" sz="3600" b="1" i="1" dirty="0" smtClean="0"/>
              <a:t>büyük bir hedef aşamalı bir şekilde gerçekleşen küçük hedefler zincirinden oluşur</a:t>
            </a:r>
            <a:r>
              <a:rPr lang="tr-TR" sz="3600" i="1" dirty="0" smtClean="0"/>
              <a:t>.</a:t>
            </a:r>
            <a:r>
              <a:rPr lang="tr-TR" sz="3600" dirty="0" smtClean="0"/>
              <a:t> Bu zincirin halkalarının tamamlanabilmesi için planlı ve programlı bir hayat şarttır.</a:t>
            </a:r>
            <a:endParaRPr lang="tr-TR" sz="3600" dirty="0"/>
          </a:p>
        </p:txBody>
      </p:sp>
      <p:pic>
        <p:nvPicPr>
          <p:cNvPr id="2" name="Resim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798757" y="4540250"/>
            <a:ext cx="3657600" cy="2000250"/>
          </a:xfrm>
          <a:prstGeom prst="rect">
            <a:avLst/>
          </a:prstGeom>
        </p:spPr>
      </p:pic>
    </p:spTree>
    <p:extLst>
      <p:ext uri="{BB962C8B-B14F-4D97-AF65-F5344CB8AC3E}">
        <p14:creationId xmlns:p14="http://schemas.microsoft.com/office/powerpoint/2010/main" xmlns="" val="31596424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313</TotalTime>
  <Words>890</Words>
  <Application>Microsoft Office PowerPoint</Application>
  <PresentationFormat>Özel</PresentationFormat>
  <Paragraphs>72</Paragraphs>
  <Slides>28</Slides>
  <Notes>0</Notes>
  <HiddenSlides>0</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Akış</vt:lpstr>
      <vt:lpstr>HEDEF BELİRLEME</vt:lpstr>
      <vt:lpstr>Slayt 2</vt:lpstr>
      <vt:lpstr>Slayt 3</vt:lpstr>
      <vt:lpstr>Slayt 4</vt:lpstr>
      <vt:lpstr>Slayt 5</vt:lpstr>
      <vt:lpstr>HEDEFLER NEDEN BELİRLENİR? </vt:lpstr>
      <vt:lpstr>Slayt 7</vt:lpstr>
      <vt:lpstr>Slayt 8</vt:lpstr>
      <vt:lpstr>Slayt 9</vt:lpstr>
      <vt:lpstr>Hedef Nasıl Belirlenir?</vt:lpstr>
      <vt:lpstr>Slayt 11</vt:lpstr>
      <vt:lpstr>Bu sorular şunlar olmalıdır;</vt:lpstr>
      <vt:lpstr>Ayrıca bu soruların cevapları verilirken şunları da düşünmelisiniz:</vt:lpstr>
      <vt:lpstr>Bir okul türü belirlendikten sonra bölüm belirlemek de gerekebilir. O zaman kişi kendine şu soruları sormalıdır:</vt:lpstr>
      <vt:lpstr>HEDEF BELİRLEYELİM</vt:lpstr>
      <vt:lpstr>Slayt 16</vt:lpstr>
      <vt:lpstr>Slayt 17</vt:lpstr>
      <vt:lpstr>Slayt 18</vt:lpstr>
      <vt:lpstr>Slayt 19</vt:lpstr>
      <vt:lpstr>Hedefleri daha güçlü hale getirmek için şu hususlara dikkat etmek gerekir.</vt:lpstr>
      <vt:lpstr>Slayt 21</vt:lpstr>
      <vt:lpstr>Hedefleri başarmak</vt:lpstr>
      <vt:lpstr>Hedef Belirlemede Dikkat Edilmesi Gerekenler</vt:lpstr>
      <vt:lpstr>Slayt 24</vt:lpstr>
      <vt:lpstr>Slayt 25</vt:lpstr>
      <vt:lpstr>Slayt 26</vt:lpstr>
      <vt:lpstr>Slayt 27</vt:lpstr>
      <vt:lpstr>Slayt 28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Lenovo</dc:creator>
  <cp:lastModifiedBy>lp</cp:lastModifiedBy>
  <cp:revision>22</cp:revision>
  <dcterms:created xsi:type="dcterms:W3CDTF">2019-09-26T06:35:59Z</dcterms:created>
  <dcterms:modified xsi:type="dcterms:W3CDTF">2019-10-01T08:59:15Z</dcterms:modified>
</cp:coreProperties>
</file>