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316" r:id="rId3"/>
    <p:sldId id="258" r:id="rId4"/>
    <p:sldId id="259" r:id="rId5"/>
    <p:sldId id="293" r:id="rId6"/>
    <p:sldId id="288"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1EB4C-86A0-4FAB-BEC8-D3AF7013A347}" v="4446" dt="2020-05-02T10:24:02.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hasCustomPrompt="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hasCustomPrompt="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hasCustomPrompt="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hasCustomPrompt="1"/>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hasCustomPrompt="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hasCustomPrompt="1"/>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hasCustomPrompt="1"/>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hasCustomPrompt="1"/>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hasCustomPrompt="1"/>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hasCustomPrompt="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80D4B8-0EEB-45CB-AA92-812AFB90087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hasCustomPrompt="1"/>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BDA43F-D96D-455E-8B5A-1BDF6562D894}" type="datetimeFigureOut">
              <a:rPr lang="tr-TR" smtClean="0"/>
              <a:t>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3380D4B8-0EEB-45CB-AA92-812AFB900879}" type="slidenum">
              <a:rPr lang="tr-TR" smtClean="0"/>
              <a:t>‹#›</a:t>
            </a:fld>
            <a:endParaRPr lang="tr-TR"/>
          </a:p>
        </p:txBody>
      </p:sp>
      <p:sp>
        <p:nvSpPr>
          <p:cNvPr id="3" name="2 Resim Yer Tutucusu"/>
          <p:cNvSpPr>
            <a:spLocks noGrp="1"/>
          </p:cNvSpPr>
          <p:nvPr>
            <p:ph type="pic" idx="1" hasCustomPrompt="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BDA43F-D96D-455E-8B5A-1BDF6562D894}" type="datetimeFigureOut">
              <a:rPr lang="tr-TR" smtClean="0"/>
              <a:t>2.05.2020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80D4B8-0EEB-45CB-AA92-812AFB900879}"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628650" y="365125"/>
            <a:ext cx="8246133" cy="1929411"/>
          </a:xfrm>
        </p:spPr>
        <p:txBody>
          <a:bodyPr vert="horz" lIns="91440" tIns="45720" rIns="91440" bIns="45720" rtlCol="0" anchor="ctr">
            <a:normAutofit/>
          </a:bodyPr>
          <a:lstStyle/>
          <a:p>
            <a:pPr algn="ctr">
              <a:lnSpc>
                <a:spcPct val="90000"/>
              </a:lnSpc>
            </a:pPr>
            <a:r>
              <a:rPr lang="en-US" sz="4400" dirty="0">
                <a:solidFill>
                  <a:schemeClr val="tx1"/>
                </a:solidFill>
              </a:rPr>
              <a:t>ÇOCUKLARDA OLUMLU DAVRANIŞ GELİŞTİRME</a:t>
            </a:r>
            <a:endParaRPr lang="tr-TR" dirty="0">
              <a:solidFill>
                <a:schemeClr val="tx1"/>
              </a:solidFill>
            </a:endParaRPr>
          </a:p>
        </p:txBody>
      </p:sp>
      <p:pic>
        <p:nvPicPr>
          <p:cNvPr id="9" name="Resim 9" descr="tablo, kadın, kız, şemsiye içeren bir resim&#10;&#10;Çok yüksek güvenilirlikle oluşturulmuş açıklama">
            <a:extLst>
              <a:ext uri="{FF2B5EF4-FFF2-40B4-BE49-F238E27FC236}">
                <a16:creationId xmlns:a16="http://schemas.microsoft.com/office/drawing/2014/main" id="{C7FDDB0F-35A6-4427-9C6D-FD97AC52B6B1}"/>
              </a:ext>
            </a:extLst>
          </p:cNvPr>
          <p:cNvPicPr>
            <a:picLocks noChangeAspect="1"/>
          </p:cNvPicPr>
          <p:nvPr/>
        </p:nvPicPr>
        <p:blipFill rotWithShape="1">
          <a:blip r:embed="rId2"/>
          <a:srcRect l="7480"/>
          <a:stretch/>
        </p:blipFill>
        <p:spPr>
          <a:xfrm>
            <a:off x="621506" y="1825626"/>
            <a:ext cx="7893844" cy="43513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714A48-A6A5-4A2B-8042-6A642142DC78}"/>
              </a:ext>
            </a:extLst>
          </p:cNvPr>
          <p:cNvSpPr>
            <a:spLocks noGrp="1"/>
          </p:cNvSpPr>
          <p:nvPr>
            <p:ph idx="1"/>
          </p:nvPr>
        </p:nvSpPr>
        <p:spPr>
          <a:xfrm>
            <a:off x="457200" y="799669"/>
            <a:ext cx="8229600" cy="5524931"/>
          </a:xfrm>
        </p:spPr>
        <p:txBody>
          <a:bodyPr vert="horz" anchor="t">
            <a:normAutofit/>
          </a:bodyPr>
          <a:lstStyle/>
          <a:p>
            <a:pPr algn="just"/>
            <a:endParaRPr lang="tr-TR" dirty="0">
              <a:latin typeface="Times New Roman"/>
              <a:ea typeface="+mn-lt"/>
              <a:cs typeface="Times New Roman"/>
            </a:endParaRPr>
          </a:p>
          <a:p>
            <a:pPr algn="just"/>
            <a:r>
              <a:rPr lang="tr-TR" dirty="0">
                <a:latin typeface="Times New Roman"/>
                <a:ea typeface="+mn-lt"/>
                <a:cs typeface="Times New Roman"/>
              </a:rPr>
              <a:t>Sisteme erken yaşta başlarsanız manevi ödüllerin çoğu zaman yeterli olduğunu maddi ödüllere ise bazen ihtiyaç duyulduğunu görürsünüz.</a:t>
            </a:r>
            <a:endParaRPr lang="tr-TR">
              <a:latin typeface="Times New Roman"/>
              <a:ea typeface="+mn-lt"/>
              <a:cs typeface="+mn-lt"/>
            </a:endParaRPr>
          </a:p>
          <a:p>
            <a:pPr algn="just"/>
            <a:r>
              <a:rPr lang="tr-TR" dirty="0">
                <a:latin typeface="Times New Roman"/>
                <a:ea typeface="+mn-lt"/>
                <a:cs typeface="+mn-lt"/>
              </a:rPr>
              <a:t>Ödül sistemini belirlerken öncelikle aşağıdaki hangi tür davranışı değiştirmek istediğimize karar vermeliyiz. </a:t>
            </a:r>
            <a:endParaRPr lang="tr-TR" dirty="0">
              <a:latin typeface="Times New Roman"/>
              <a:ea typeface="+mn-lt"/>
              <a:cs typeface="Times New Roman"/>
            </a:endParaRPr>
          </a:p>
          <a:p>
            <a:pPr algn="just"/>
            <a:r>
              <a:rPr lang="tr-TR" dirty="0">
                <a:latin typeface="Times New Roman"/>
                <a:ea typeface="+mn-lt"/>
                <a:cs typeface="+mn-lt"/>
              </a:rPr>
              <a:t>Kazandırmak istediğimiz davranışlar </a:t>
            </a:r>
            <a:endParaRPr lang="tr-TR" dirty="0">
              <a:latin typeface="Times New Roman"/>
              <a:cs typeface="Times New Roman"/>
            </a:endParaRPr>
          </a:p>
          <a:p>
            <a:pPr algn="just"/>
            <a:r>
              <a:rPr lang="tr-TR" dirty="0">
                <a:latin typeface="Times New Roman"/>
                <a:ea typeface="+mn-lt"/>
                <a:cs typeface="+mn-lt"/>
              </a:rPr>
              <a:t>Azaltmasını istediğimiz davranışlar </a:t>
            </a:r>
            <a:endParaRPr lang="tr-TR" dirty="0">
              <a:latin typeface="Times New Roman"/>
              <a:cs typeface="Times New Roman"/>
            </a:endParaRPr>
          </a:p>
          <a:p>
            <a:pPr algn="just"/>
            <a:r>
              <a:rPr lang="tr-TR" dirty="0">
                <a:latin typeface="Times New Roman"/>
                <a:ea typeface="+mn-lt"/>
                <a:cs typeface="+mn-lt"/>
              </a:rPr>
              <a:t>Onayladığımız ve devam etmesini istediğimiz davranışlar</a:t>
            </a:r>
            <a:endParaRPr lang="tr-TR">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2769808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0EB876-70A1-4FDB-BA28-79458593AC6D}"/>
              </a:ext>
            </a:extLst>
          </p:cNvPr>
          <p:cNvSpPr>
            <a:spLocks noGrp="1"/>
          </p:cNvSpPr>
          <p:nvPr>
            <p:ph type="title"/>
          </p:nvPr>
        </p:nvSpPr>
        <p:spPr>
          <a:xfrm>
            <a:off x="457200" y="531559"/>
            <a:ext cx="8430883" cy="2178170"/>
          </a:xfrm>
        </p:spPr>
        <p:txBody>
          <a:bodyPr>
            <a:normAutofit/>
          </a:bodyPr>
          <a:lstStyle/>
          <a:p>
            <a:pPr algn="ctr"/>
            <a:r>
              <a:rPr lang="tr-TR" sz="3200" dirty="0">
                <a:solidFill>
                  <a:schemeClr val="tx1"/>
                </a:solidFill>
                <a:latin typeface="Times New Roman"/>
                <a:ea typeface="+mj-lt"/>
                <a:cs typeface="+mj-lt"/>
              </a:rPr>
              <a:t>KAZANDIRMAK İSTEDİĞİMİZ </a:t>
            </a:r>
            <a:endParaRPr lang="tr-TR" sz="3200">
              <a:solidFill>
                <a:schemeClr val="tx1"/>
              </a:solidFill>
              <a:latin typeface="Times New Roman"/>
              <a:cs typeface="Calibri"/>
            </a:endParaRPr>
          </a:p>
          <a:p>
            <a:pPr algn="ctr"/>
            <a:r>
              <a:rPr lang="tr-TR" sz="3200" dirty="0">
                <a:solidFill>
                  <a:schemeClr val="tx1"/>
                </a:solidFill>
                <a:latin typeface="Times New Roman"/>
                <a:ea typeface="+mj-lt"/>
                <a:cs typeface="+mj-lt"/>
              </a:rPr>
              <a:t>DAVRANIŞLAR</a:t>
            </a:r>
            <a:endParaRPr lang="tr-TR" sz="3200">
              <a:solidFill>
                <a:schemeClr val="tx1"/>
              </a:solidFill>
              <a:latin typeface="Times New Roman"/>
              <a:cs typeface="Calibri"/>
            </a:endParaRPr>
          </a:p>
          <a:p>
            <a:endParaRPr lang="tr-TR" dirty="0">
              <a:solidFill>
                <a:schemeClr val="tx1"/>
              </a:solidFill>
              <a:cs typeface="Calibri"/>
            </a:endParaRPr>
          </a:p>
        </p:txBody>
      </p:sp>
      <p:sp>
        <p:nvSpPr>
          <p:cNvPr id="3" name="İçerik Yer Tutucusu 2">
            <a:extLst>
              <a:ext uri="{FF2B5EF4-FFF2-40B4-BE49-F238E27FC236}">
                <a16:creationId xmlns:a16="http://schemas.microsoft.com/office/drawing/2014/main" id="{06D217D9-1FF1-4473-8492-69E5CED374CD}"/>
              </a:ext>
            </a:extLst>
          </p:cNvPr>
          <p:cNvSpPr>
            <a:spLocks noGrp="1"/>
          </p:cNvSpPr>
          <p:nvPr>
            <p:ph idx="1"/>
          </p:nvPr>
        </p:nvSpPr>
        <p:spPr>
          <a:xfrm>
            <a:off x="457200" y="2108008"/>
            <a:ext cx="8229600" cy="4216592"/>
          </a:xfrm>
        </p:spPr>
        <p:txBody>
          <a:bodyPr vert="horz" anchor="t">
            <a:normAutofit/>
          </a:bodyPr>
          <a:lstStyle/>
          <a:p>
            <a:pPr algn="just"/>
            <a:r>
              <a:rPr lang="tr-TR" dirty="0">
                <a:latin typeface="Times New Roman"/>
                <a:ea typeface="+mn-lt"/>
                <a:cs typeface="+mn-lt"/>
              </a:rPr>
              <a:t>Eğer bir davranışı kazandırmak istiyorsanız öncelikle o davranışı nasıl yapacağını öğretmeniz gerekir. </a:t>
            </a:r>
            <a:endParaRPr lang="tr-TR" dirty="0">
              <a:latin typeface="Times New Roman"/>
              <a:cs typeface="Times New Roman"/>
            </a:endParaRPr>
          </a:p>
          <a:p>
            <a:pPr algn="just"/>
            <a:r>
              <a:rPr lang="tr-TR" dirty="0">
                <a:latin typeface="Times New Roman"/>
                <a:ea typeface="+mn-lt"/>
                <a:cs typeface="+mn-lt"/>
              </a:rPr>
              <a:t>Örneğin, çocuğunuzun ders çalışma programının olmasını ve ödevlerini bu programa göre yapmasını istiyorsanız, öncelikle bu programın kendine ne tür kolaylıklar sağlayacağını anlatmalı ve programı birlikte yaparak nasıl uyacağı konusunda önerilerde  bulunmalısınız. </a:t>
            </a:r>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2394675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BF79B1-9A5F-43B2-BC67-F905E18E699C}"/>
              </a:ext>
            </a:extLst>
          </p:cNvPr>
          <p:cNvSpPr>
            <a:spLocks noGrp="1"/>
          </p:cNvSpPr>
          <p:nvPr>
            <p:ph idx="1"/>
          </p:nvPr>
        </p:nvSpPr>
        <p:spPr>
          <a:xfrm>
            <a:off x="457200" y="814047"/>
            <a:ext cx="8229600" cy="4691044"/>
          </a:xfrm>
        </p:spPr>
        <p:txBody>
          <a:bodyPr vert="horz" anchor="t">
            <a:normAutofit/>
          </a:bodyPr>
          <a:lstStyle/>
          <a:p>
            <a:pPr algn="just"/>
            <a:endParaRPr lang="tr-TR" dirty="0">
              <a:latin typeface="Times New Roman"/>
              <a:ea typeface="+mn-lt"/>
              <a:cs typeface="+mn-lt"/>
            </a:endParaRPr>
          </a:p>
          <a:p>
            <a:pPr algn="just"/>
            <a:endParaRPr lang="tr-TR" dirty="0">
              <a:latin typeface="Times New Roman"/>
              <a:ea typeface="+mn-lt"/>
              <a:cs typeface="+mn-lt"/>
            </a:endParaRPr>
          </a:p>
          <a:p>
            <a:pPr algn="just"/>
            <a:r>
              <a:rPr lang="tr-TR" dirty="0">
                <a:latin typeface="Times New Roman"/>
                <a:ea typeface="+mn-lt"/>
                <a:cs typeface="+mn-lt"/>
              </a:rPr>
              <a:t>Önerdiğiniz olumlu davranışı uygulamayı becerdiğini  gördüğünüzü vurgulamak, memnuniyetinizi ifade etmek ve sevdiği istediği bir ödülle motive etmek bu davranışına devam etme olasılığını güçlendirecektir. </a:t>
            </a:r>
            <a:endParaRPr lang="tr-TR">
              <a:latin typeface="Times New Roman"/>
              <a:cs typeface="Times New Roman"/>
            </a:endParaRPr>
          </a:p>
          <a:p>
            <a:pPr algn="just"/>
            <a:r>
              <a:rPr lang="tr-TR" dirty="0">
                <a:latin typeface="Times New Roman"/>
                <a:ea typeface="+mn-lt"/>
                <a:cs typeface="+mn-lt"/>
              </a:rPr>
              <a:t>Mesela ödevini zamanında yaptığında birlikte oyun oynamak, hafta sonu birlikte futbol maçı izlemeye gitmek gibi.</a:t>
            </a:r>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1973929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AD4B96-BEF8-4B26-A44A-8A3D9A56C8FF}"/>
              </a:ext>
            </a:extLst>
          </p:cNvPr>
          <p:cNvSpPr>
            <a:spLocks noGrp="1"/>
          </p:cNvSpPr>
          <p:nvPr>
            <p:ph type="title"/>
          </p:nvPr>
        </p:nvSpPr>
        <p:spPr>
          <a:xfrm>
            <a:off x="457200" y="704088"/>
            <a:ext cx="8229600" cy="1013604"/>
          </a:xfrm>
        </p:spPr>
        <p:txBody>
          <a:bodyPr vert="horz" lIns="0" rIns="0" bIns="0" anchor="ctr">
            <a:normAutofit fontScale="90000"/>
          </a:bodyPr>
          <a:lstStyle/>
          <a:p>
            <a:pPr algn="ctr"/>
            <a:r>
              <a:rPr lang="tr-TR" sz="3200" dirty="0">
                <a:solidFill>
                  <a:schemeClr val="tx1"/>
                </a:solidFill>
                <a:latin typeface="Times New Roman"/>
                <a:ea typeface="+mj-lt"/>
                <a:cs typeface="+mj-lt"/>
              </a:rPr>
              <a:t>AZALTILMASINI İSTEDİĞİMİZ DAVRANIŞLAR </a:t>
            </a:r>
            <a:endParaRPr lang="tr-TR" sz="3200" dirty="0">
              <a:solidFill>
                <a:schemeClr val="tx1"/>
              </a:solidFill>
              <a:latin typeface="Times New Roman"/>
              <a:cs typeface="Calibri"/>
            </a:endParaRPr>
          </a:p>
          <a:p>
            <a:pPr algn="ctr"/>
            <a:endParaRPr lang="tr-TR" sz="3200" dirty="0">
              <a:solidFill>
                <a:schemeClr val="tx1"/>
              </a:solidFill>
              <a:latin typeface="Times New Roman"/>
              <a:cs typeface="Calibri"/>
            </a:endParaRPr>
          </a:p>
        </p:txBody>
      </p:sp>
      <p:sp>
        <p:nvSpPr>
          <p:cNvPr id="3" name="İçerik Yer Tutucusu 2">
            <a:extLst>
              <a:ext uri="{FF2B5EF4-FFF2-40B4-BE49-F238E27FC236}">
                <a16:creationId xmlns:a16="http://schemas.microsoft.com/office/drawing/2014/main" id="{AD44CA2A-C009-43EC-942C-38342E07B0CB}"/>
              </a:ext>
            </a:extLst>
          </p:cNvPr>
          <p:cNvSpPr>
            <a:spLocks noGrp="1"/>
          </p:cNvSpPr>
          <p:nvPr>
            <p:ph idx="1"/>
          </p:nvPr>
        </p:nvSpPr>
        <p:spPr>
          <a:xfrm>
            <a:off x="241540" y="1230989"/>
            <a:ext cx="8646543" cy="5050478"/>
          </a:xfrm>
        </p:spPr>
        <p:txBody>
          <a:bodyPr vert="horz" anchor="t">
            <a:normAutofit/>
          </a:bodyPr>
          <a:lstStyle/>
          <a:p>
            <a:pPr algn="just"/>
            <a:endParaRPr lang="tr-TR" dirty="0">
              <a:latin typeface="Times New Roman"/>
              <a:ea typeface="+mn-lt"/>
              <a:cs typeface="+mn-lt"/>
            </a:endParaRPr>
          </a:p>
          <a:p>
            <a:pPr algn="just"/>
            <a:r>
              <a:rPr lang="tr-TR" dirty="0">
                <a:latin typeface="Times New Roman"/>
                <a:ea typeface="+mn-lt"/>
                <a:cs typeface="+mn-lt"/>
              </a:rPr>
              <a:t>Eğer olumsuz bir davranışın azalmasını istiyorsanız yine ödüllendirme yöntemini kullanabilirsiniz. </a:t>
            </a:r>
            <a:endParaRPr lang="tr-TR" dirty="0">
              <a:latin typeface="Times New Roman"/>
              <a:cs typeface="Times New Roman"/>
            </a:endParaRPr>
          </a:p>
          <a:p>
            <a:pPr algn="just"/>
            <a:r>
              <a:rPr lang="tr-TR" dirty="0">
                <a:latin typeface="Times New Roman"/>
                <a:ea typeface="+mn-lt"/>
                <a:cs typeface="+mn-lt"/>
              </a:rPr>
              <a:t>Örneğin odasını dağıtan bir çocuğun bu davranışını göz ardı ederek ancak odasını topladığı zaman “Odanı topladığın için çok mutlu oldum” diyerek teşvik edebilirsiniz. </a:t>
            </a:r>
            <a:endParaRPr lang="tr-TR" dirty="0">
              <a:latin typeface="Times New Roman"/>
              <a:cs typeface="Times New Roman"/>
            </a:endParaRPr>
          </a:p>
          <a:p>
            <a:pPr algn="just"/>
            <a:r>
              <a:rPr lang="tr-TR" dirty="0">
                <a:ea typeface="+mn-lt"/>
                <a:cs typeface="+mn-lt"/>
              </a:rPr>
              <a:t>Bu yolla çocuğun yapmasını istemediğiniz davranışını görmezden gelir ancak bu davranışın olumlusunu yaptığı zaman ise takdir ederek çocuğun olumsuz davranışı bırakmasını, bunun yerine yaptığı olumlu davranışı tekrarlamasını pekiştirmiş olursunuz.</a:t>
            </a:r>
            <a:endParaRPr lang="tr-TR"/>
          </a:p>
          <a:p>
            <a:pPr algn="just"/>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1686069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BA6001-CE8E-4271-9DB3-6EBE6F58F709}"/>
              </a:ext>
            </a:extLst>
          </p:cNvPr>
          <p:cNvSpPr>
            <a:spLocks noGrp="1"/>
          </p:cNvSpPr>
          <p:nvPr>
            <p:ph type="title"/>
          </p:nvPr>
        </p:nvSpPr>
        <p:spPr>
          <a:xfrm>
            <a:off x="457200" y="704088"/>
            <a:ext cx="8229600" cy="1559943"/>
          </a:xfrm>
        </p:spPr>
        <p:txBody>
          <a:bodyPr vert="horz" lIns="0" rIns="0" bIns="0" anchor="ctr">
            <a:noAutofit/>
          </a:bodyPr>
          <a:lstStyle/>
          <a:p>
            <a:pPr algn="ctr"/>
            <a:r>
              <a:rPr lang="tr-TR" sz="3200" dirty="0">
                <a:solidFill>
                  <a:schemeClr val="tx1"/>
                </a:solidFill>
                <a:latin typeface="Times New Roman"/>
                <a:cs typeface="Calibri"/>
              </a:rPr>
              <a:t>ONAYLADIĞIMIZ VE DEVAM ETMESİNİ İSTEDİĞİMİZ DAVRANIŞLAR</a:t>
            </a:r>
            <a:endParaRPr lang="tr-TR">
              <a:solidFill>
                <a:schemeClr val="tx1"/>
              </a:solidFill>
              <a:cs typeface="Calibri"/>
            </a:endParaRPr>
          </a:p>
          <a:p>
            <a:pPr algn="ctr"/>
            <a:endParaRPr lang="tr-TR" sz="3200" dirty="0">
              <a:solidFill>
                <a:schemeClr val="tx1"/>
              </a:solidFill>
              <a:latin typeface="Times New Roman"/>
              <a:cs typeface="Calibri"/>
            </a:endParaRPr>
          </a:p>
        </p:txBody>
      </p:sp>
      <p:sp>
        <p:nvSpPr>
          <p:cNvPr id="3" name="İçerik Yer Tutucusu 2">
            <a:extLst>
              <a:ext uri="{FF2B5EF4-FFF2-40B4-BE49-F238E27FC236}">
                <a16:creationId xmlns:a16="http://schemas.microsoft.com/office/drawing/2014/main" id="{DAC67D42-391F-491D-BB98-D515FAFB71FE}"/>
              </a:ext>
            </a:extLst>
          </p:cNvPr>
          <p:cNvSpPr>
            <a:spLocks noGrp="1"/>
          </p:cNvSpPr>
          <p:nvPr>
            <p:ph idx="1"/>
          </p:nvPr>
        </p:nvSpPr>
        <p:spPr/>
        <p:txBody>
          <a:bodyPr vert="horz" anchor="t">
            <a:normAutofit/>
          </a:bodyPr>
          <a:lstStyle/>
          <a:p>
            <a:pPr algn="just"/>
            <a:r>
              <a:rPr lang="tr-TR" dirty="0">
                <a:latin typeface="Times New Roman"/>
                <a:ea typeface="+mn-lt"/>
                <a:cs typeface="+mn-lt"/>
              </a:rPr>
              <a:t>Yeni bir davranış kazandırırken ya da olumsuz bir davranışı değiştirmesine yardımcı olurken sürekli ödül kullanabilir, çocuk öğrendikten sonra, davranış yerleştikten sonra ise aralıklarla ödüllendirebilirsiniz.</a:t>
            </a:r>
            <a:endParaRPr lang="tr-TR" dirty="0">
              <a:latin typeface="Times New Roman"/>
              <a:ea typeface="+mn-lt"/>
              <a:cs typeface="Times New Roman"/>
            </a:endParaRPr>
          </a:p>
          <a:p>
            <a:pPr algn="just"/>
            <a:r>
              <a:rPr lang="tr-TR" dirty="0">
                <a:latin typeface="Times New Roman"/>
                <a:ea typeface="+mn-lt"/>
                <a:cs typeface="+mn-lt"/>
              </a:rPr>
              <a:t>Çocuklarda ödül yöntemi oldukça etkilidir. Bunun yanında dikkatli olunması gereken yönleri de vardır. Davranış kazandırma aşamasında çocuk ödüle bağımlı davranış geliştirmemelidir, asıl hedeflenen ödülle pekiştirilen davranışın içselleştirilmesidir.</a:t>
            </a:r>
            <a:endParaRPr lang="tr-TR">
              <a:latin typeface="Times New Roman"/>
              <a:cs typeface="Times New Roman"/>
            </a:endParaRPr>
          </a:p>
          <a:p>
            <a:pPr algn="just"/>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370494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721E35-75F0-4EDF-B989-3DBA4DFA6393}"/>
              </a:ext>
            </a:extLst>
          </p:cNvPr>
          <p:cNvSpPr>
            <a:spLocks noGrp="1"/>
          </p:cNvSpPr>
          <p:nvPr>
            <p:ph type="title"/>
          </p:nvPr>
        </p:nvSpPr>
        <p:spPr>
          <a:xfrm>
            <a:off x="457200" y="1034767"/>
            <a:ext cx="8229600" cy="438510"/>
          </a:xfrm>
        </p:spPr>
        <p:txBody>
          <a:bodyPr vert="horz" lIns="0" rIns="0" bIns="0" anchor="ctr">
            <a:noAutofit/>
          </a:bodyPr>
          <a:lstStyle/>
          <a:p>
            <a:pPr algn="ctr"/>
            <a:r>
              <a:rPr lang="tr-TR" sz="3200" b="1" dirty="0">
                <a:solidFill>
                  <a:schemeClr val="tx1"/>
                </a:solidFill>
                <a:latin typeface="Times New Roman"/>
                <a:ea typeface="+mj-lt"/>
                <a:cs typeface="+mj-lt"/>
              </a:rPr>
              <a:t>Övgü ve Takdir Farklıdır:</a:t>
            </a:r>
            <a:endParaRPr lang="tr-TR" sz="3200" dirty="0">
              <a:solidFill>
                <a:schemeClr val="tx1"/>
              </a:solidFill>
              <a:latin typeface="Times New Roman"/>
              <a:cs typeface="Calibri"/>
            </a:endParaRPr>
          </a:p>
          <a:p>
            <a:endParaRPr lang="tr-TR" sz="3200" dirty="0">
              <a:solidFill>
                <a:schemeClr val="tx1"/>
              </a:solidFill>
              <a:latin typeface="Times New Roman"/>
              <a:cs typeface="Calibri"/>
            </a:endParaRPr>
          </a:p>
        </p:txBody>
      </p:sp>
      <p:sp>
        <p:nvSpPr>
          <p:cNvPr id="3" name="İçerik Yer Tutucusu 2">
            <a:extLst>
              <a:ext uri="{FF2B5EF4-FFF2-40B4-BE49-F238E27FC236}">
                <a16:creationId xmlns:a16="http://schemas.microsoft.com/office/drawing/2014/main" id="{43A2C060-6B35-49C1-8D61-9FF432512EBC}"/>
              </a:ext>
            </a:extLst>
          </p:cNvPr>
          <p:cNvSpPr>
            <a:spLocks noGrp="1"/>
          </p:cNvSpPr>
          <p:nvPr>
            <p:ph idx="1"/>
          </p:nvPr>
        </p:nvSpPr>
        <p:spPr>
          <a:xfrm>
            <a:off x="457200" y="1532914"/>
            <a:ext cx="8229600" cy="4791686"/>
          </a:xfrm>
        </p:spPr>
        <p:txBody>
          <a:bodyPr vert="horz" anchor="t">
            <a:normAutofit/>
          </a:bodyPr>
          <a:lstStyle/>
          <a:p>
            <a:pPr algn="just"/>
            <a:r>
              <a:rPr lang="tr-TR" dirty="0">
                <a:latin typeface="Times New Roman"/>
                <a:ea typeface="+mn-lt"/>
                <a:cs typeface="+mn-lt"/>
              </a:rPr>
              <a:t>Çocukları takdir ettiğimizde yaptığı davranışın bizi olumlu etkilediğini, mutlu ettiğini ve hoşumuza gittiğini söylemiş oluruz. </a:t>
            </a:r>
            <a:endParaRPr lang="tr-TR">
              <a:latin typeface="Times New Roman"/>
              <a:cs typeface="Times New Roman"/>
            </a:endParaRPr>
          </a:p>
          <a:p>
            <a:pPr algn="just"/>
            <a:r>
              <a:rPr lang="tr-TR" dirty="0">
                <a:latin typeface="Times New Roman"/>
                <a:ea typeface="+mn-lt"/>
                <a:cs typeface="+mn-lt"/>
              </a:rPr>
              <a:t>Çocukları övdüğümüzde ise kişiliğine yönelik yorum yapmış oluruz, yaptığı davranışa yönelik değil. Bu gibi durumlarda çocuklar yapılan tüm yorumları kişiliklerine alırlar ve davranışı değiştirmek kolay iken kişiliği değiştirmek çok daha zordur. </a:t>
            </a:r>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124628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8397E77-89BC-4FBA-82DE-CA55B30F17CB}"/>
              </a:ext>
            </a:extLst>
          </p:cNvPr>
          <p:cNvSpPr>
            <a:spLocks noGrp="1"/>
          </p:cNvSpPr>
          <p:nvPr>
            <p:ph idx="1"/>
          </p:nvPr>
        </p:nvSpPr>
        <p:spPr>
          <a:xfrm>
            <a:off x="457200" y="1029707"/>
            <a:ext cx="8229600" cy="5294893"/>
          </a:xfrm>
        </p:spPr>
        <p:txBody>
          <a:bodyPr vert="horz" anchor="t">
            <a:normAutofit/>
          </a:bodyPr>
          <a:lstStyle/>
          <a:p>
            <a:pPr algn="just"/>
            <a:endParaRPr lang="tr-TR" dirty="0">
              <a:latin typeface="Times New Roman"/>
              <a:ea typeface="+mn-lt"/>
              <a:cs typeface="+mn-lt"/>
            </a:endParaRPr>
          </a:p>
          <a:p>
            <a:pPr algn="just"/>
            <a:r>
              <a:rPr lang="tr-TR" dirty="0">
                <a:latin typeface="Times New Roman"/>
                <a:ea typeface="+mn-lt"/>
                <a:cs typeface="+mn-lt"/>
              </a:rPr>
              <a:t>Bu nedenle çocuğu takdir ederken; </a:t>
            </a:r>
            <a:endParaRPr lang="tr-TR" dirty="0">
              <a:latin typeface="Times New Roman"/>
              <a:cs typeface="Times New Roman"/>
            </a:endParaRPr>
          </a:p>
          <a:p>
            <a:pPr algn="just">
              <a:buFont typeface="Wingdings" panose="05020102010507070707"/>
              <a:buChar char="Ø"/>
            </a:pPr>
            <a:r>
              <a:rPr lang="tr-TR" dirty="0">
                <a:latin typeface="Times New Roman"/>
                <a:ea typeface="+mn-lt"/>
                <a:cs typeface="+mn-lt"/>
              </a:rPr>
              <a:t>Hangi davranışının olumlu olduğunu açıkça belirtmeli.</a:t>
            </a:r>
          </a:p>
          <a:p>
            <a:pPr algn="just">
              <a:buFont typeface="Wingdings" panose="05020102010507070707"/>
              <a:buChar char="Ø"/>
            </a:pPr>
            <a:r>
              <a:rPr lang="tr-TR" dirty="0">
                <a:latin typeface="Times New Roman"/>
                <a:ea typeface="+mn-lt"/>
                <a:cs typeface="+mn-lt"/>
              </a:rPr>
              <a:t>Takdir çocuğun kişiliğine değil davranışı üzerine olmalı.</a:t>
            </a:r>
            <a:endParaRPr lang="tr-TR" dirty="0">
              <a:latin typeface="Constantia"/>
              <a:ea typeface="+mn-lt"/>
              <a:cs typeface="+mn-lt"/>
            </a:endParaRPr>
          </a:p>
          <a:p>
            <a:pPr algn="just">
              <a:buFont typeface="Wingdings" panose="05020102010507070707"/>
              <a:buChar char="Ø"/>
            </a:pPr>
            <a:r>
              <a:rPr lang="tr-TR" dirty="0">
                <a:latin typeface="Times New Roman"/>
                <a:ea typeface="+mn-lt"/>
                <a:cs typeface="+mn-lt"/>
              </a:rPr>
              <a:t>Takdir ederken yetişkinler kendi duygularını belirtmeli.</a:t>
            </a:r>
            <a:endParaRPr lang="tr-TR" dirty="0">
              <a:latin typeface="Times New Roman"/>
              <a:ea typeface="+mn-lt"/>
              <a:cs typeface="Times New Roman"/>
            </a:endParaRPr>
          </a:p>
          <a:p>
            <a:pPr algn="just">
              <a:buFont typeface="Wingdings" panose="05020102010507070707"/>
              <a:buChar char="Ø"/>
            </a:pPr>
            <a:r>
              <a:rPr lang="tr-TR" dirty="0">
                <a:latin typeface="Times New Roman"/>
                <a:ea typeface="+mn-lt"/>
                <a:cs typeface="+mn-lt"/>
              </a:rPr>
              <a:t>Takdirin sonunda “Hep böyle yap” mesajını vermemeli</a:t>
            </a:r>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2826850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D19EAD-7B38-489C-A524-3A99147675E5}"/>
              </a:ext>
            </a:extLst>
          </p:cNvPr>
          <p:cNvSpPr>
            <a:spLocks noGrp="1"/>
          </p:cNvSpPr>
          <p:nvPr>
            <p:ph type="title"/>
          </p:nvPr>
        </p:nvSpPr>
        <p:spPr/>
        <p:txBody>
          <a:bodyPr vert="horz" lIns="0" rIns="0" bIns="0" anchor="ctr">
            <a:normAutofit/>
          </a:bodyPr>
          <a:lstStyle/>
          <a:p>
            <a:pPr algn="ctr"/>
            <a:r>
              <a:rPr lang="tr-TR" sz="3200" dirty="0">
                <a:solidFill>
                  <a:schemeClr val="tx1"/>
                </a:solidFill>
                <a:latin typeface="Times New Roman"/>
                <a:ea typeface="+mj-lt"/>
                <a:cs typeface="+mj-lt"/>
              </a:rPr>
              <a:t>CEZA UYGUN BİR YÖNTEM MİDİR? </a:t>
            </a:r>
            <a:endParaRPr lang="tr-TR" sz="3200" dirty="0">
              <a:solidFill>
                <a:schemeClr val="tx1"/>
              </a:solidFill>
              <a:latin typeface="Times New Roman"/>
              <a:cs typeface="Calibri"/>
            </a:endParaRPr>
          </a:p>
          <a:p>
            <a:pPr algn="ctr"/>
            <a:endParaRPr lang="tr-TR" sz="3200" dirty="0">
              <a:solidFill>
                <a:schemeClr val="tx1"/>
              </a:solidFill>
              <a:latin typeface="Times New Roman"/>
              <a:cs typeface="Calibri"/>
            </a:endParaRPr>
          </a:p>
        </p:txBody>
      </p:sp>
      <p:sp>
        <p:nvSpPr>
          <p:cNvPr id="3" name="İçerik Yer Tutucusu 2">
            <a:extLst>
              <a:ext uri="{FF2B5EF4-FFF2-40B4-BE49-F238E27FC236}">
                <a16:creationId xmlns:a16="http://schemas.microsoft.com/office/drawing/2014/main" id="{38C02665-F751-4854-8693-143C24FFBEE7}"/>
              </a:ext>
            </a:extLst>
          </p:cNvPr>
          <p:cNvSpPr>
            <a:spLocks noGrp="1"/>
          </p:cNvSpPr>
          <p:nvPr>
            <p:ph idx="1"/>
          </p:nvPr>
        </p:nvSpPr>
        <p:spPr>
          <a:xfrm>
            <a:off x="457200" y="1475405"/>
            <a:ext cx="8229600" cy="4849195"/>
          </a:xfrm>
        </p:spPr>
        <p:txBody>
          <a:bodyPr vert="horz" anchor="t">
            <a:noAutofit/>
          </a:bodyPr>
          <a:lstStyle/>
          <a:p>
            <a:pPr algn="just"/>
            <a:r>
              <a:rPr lang="tr-TR" dirty="0">
                <a:solidFill>
                  <a:srgbClr val="000000"/>
                </a:solidFill>
                <a:latin typeface="Times New Roman"/>
                <a:ea typeface="Century Schoolbook"/>
                <a:cs typeface="Century Schoolbook"/>
              </a:rPr>
              <a:t>Genelde anne ve babalar kötü davranışları cezalandırma yoluna giderler ve cezalandırdıkları davranışın sonlanacağını düşünürler. Fakat düşünülenin aksine ceza çoğu zaman ters tepki yaratarak istenmeyen davranışı daha da kötüleştirir. </a:t>
            </a:r>
            <a:endParaRPr lang="tr-TR" dirty="0">
              <a:solidFill>
                <a:srgbClr val="000000"/>
              </a:solidFill>
              <a:latin typeface="Times New Roman"/>
              <a:ea typeface="Century Schoolbook"/>
              <a:cs typeface="Times New Roman"/>
            </a:endParaRPr>
          </a:p>
          <a:p>
            <a:pPr algn="just"/>
            <a:r>
              <a:rPr lang="tr-TR" dirty="0">
                <a:solidFill>
                  <a:srgbClr val="000000"/>
                </a:solidFill>
                <a:latin typeface="Times New Roman"/>
                <a:ea typeface="Century Schoolbook"/>
                <a:cs typeface="Century Schoolbook"/>
              </a:rPr>
              <a:t>Cezanın en önemli olumsuz sonucu yetişkin-çocuk ilişkisini zedelemesi ve çocuğa fiziksel ve psikolojik zarar vermesidir. </a:t>
            </a:r>
          </a:p>
          <a:p>
            <a:pPr algn="just"/>
            <a:r>
              <a:rPr lang="tr-TR" dirty="0">
                <a:latin typeface="Times New Roman"/>
                <a:ea typeface="+mn-lt"/>
                <a:cs typeface="+mn-lt"/>
              </a:rPr>
              <a:t>Çünkü ceza fiziksel disiplin uygulamak (dayak) olabileceği gibi, çocuğu sözle hor görmek ve sevgiyi esirgemek şeklindedir.</a:t>
            </a:r>
            <a:endParaRPr lang="tr-TR" dirty="0">
              <a:latin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234931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4B02EE-2736-4F3D-9FD9-ACA411EBF602}"/>
              </a:ext>
            </a:extLst>
          </p:cNvPr>
          <p:cNvSpPr>
            <a:spLocks noGrp="1"/>
          </p:cNvSpPr>
          <p:nvPr>
            <p:ph type="title"/>
          </p:nvPr>
        </p:nvSpPr>
        <p:spPr/>
        <p:txBody>
          <a:bodyPr vert="horz" lIns="0" rIns="0" bIns="0" anchor="ctr">
            <a:normAutofit/>
          </a:bodyPr>
          <a:lstStyle/>
          <a:p>
            <a:pPr algn="ctr"/>
            <a:r>
              <a:rPr lang="tr-TR" sz="3200" b="1" dirty="0">
                <a:solidFill>
                  <a:schemeClr val="tx1"/>
                </a:solidFill>
                <a:latin typeface="Times New Roman"/>
                <a:ea typeface="+mj-lt"/>
                <a:cs typeface="+mj-lt"/>
              </a:rPr>
              <a:t>HER TÜRLÜ CEZANIN SONUCUNDA; </a:t>
            </a:r>
            <a:endParaRPr lang="tr-TR" sz="3200" dirty="0">
              <a:solidFill>
                <a:schemeClr val="tx1"/>
              </a:solidFill>
              <a:latin typeface="Times New Roman"/>
              <a:cs typeface="Calibri"/>
            </a:endParaRPr>
          </a:p>
          <a:p>
            <a:pPr algn="ctr"/>
            <a:endParaRPr lang="tr-TR" sz="3200" dirty="0">
              <a:solidFill>
                <a:schemeClr val="tx1"/>
              </a:solidFill>
              <a:latin typeface="Times New Roman"/>
              <a:cs typeface="Calibri"/>
            </a:endParaRPr>
          </a:p>
        </p:txBody>
      </p:sp>
      <p:sp>
        <p:nvSpPr>
          <p:cNvPr id="3" name="İçerik Yer Tutucusu 2">
            <a:extLst>
              <a:ext uri="{FF2B5EF4-FFF2-40B4-BE49-F238E27FC236}">
                <a16:creationId xmlns:a16="http://schemas.microsoft.com/office/drawing/2014/main" id="{E58106ED-457D-4882-8D3A-07ECEE5B99B9}"/>
              </a:ext>
            </a:extLst>
          </p:cNvPr>
          <p:cNvSpPr>
            <a:spLocks noGrp="1"/>
          </p:cNvSpPr>
          <p:nvPr>
            <p:ph idx="1"/>
          </p:nvPr>
        </p:nvSpPr>
        <p:spPr>
          <a:xfrm>
            <a:off x="457200" y="1403518"/>
            <a:ext cx="8229600" cy="4921082"/>
          </a:xfrm>
        </p:spPr>
        <p:txBody>
          <a:bodyPr vert="horz" anchor="t">
            <a:normAutofit/>
          </a:bodyPr>
          <a:lstStyle/>
          <a:p>
            <a:pPr marL="0" indent="0" algn="just">
              <a:buNone/>
            </a:pPr>
            <a:endParaRPr lang="tr-TR" dirty="0">
              <a:latin typeface="Times New Roman"/>
              <a:cs typeface="Times New Roman"/>
            </a:endParaRPr>
          </a:p>
          <a:p>
            <a:pPr algn="just"/>
            <a:r>
              <a:rPr lang="tr-TR" dirty="0">
                <a:latin typeface="Times New Roman"/>
                <a:ea typeface="+mn-lt"/>
                <a:cs typeface="+mn-lt"/>
              </a:rPr>
              <a:t>Yaptığı olumsuz davranışın sonucunu anlayıp bir daha yapmaması için olanak tanınmamış olabilir. </a:t>
            </a:r>
            <a:endParaRPr lang="tr-TR" dirty="0">
              <a:latin typeface="Times New Roman"/>
              <a:ea typeface="+mn-lt"/>
              <a:cs typeface="Times New Roman"/>
            </a:endParaRPr>
          </a:p>
          <a:p>
            <a:pPr algn="just"/>
            <a:r>
              <a:rPr lang="tr-TR" dirty="0">
                <a:latin typeface="Times New Roman"/>
                <a:ea typeface="+mn-lt"/>
                <a:cs typeface="+mn-lt"/>
              </a:rPr>
              <a:t>Yaptığının karşılığını ödemiş olduğunu düşünür, ödeşmiş hissedebilir. </a:t>
            </a:r>
            <a:endParaRPr lang="tr-TR" dirty="0">
              <a:latin typeface="Times New Roman"/>
              <a:ea typeface="+mn-lt"/>
              <a:cs typeface="Times New Roman"/>
            </a:endParaRPr>
          </a:p>
          <a:p>
            <a:pPr algn="just"/>
            <a:r>
              <a:rPr lang="tr-TR" dirty="0">
                <a:latin typeface="Times New Roman"/>
                <a:ea typeface="+mn-lt"/>
                <a:cs typeface="+mn-lt"/>
              </a:rPr>
              <a:t>Olumsuz davranışından dolayı kendine kızacağına cezayı </a:t>
            </a:r>
            <a:endParaRPr lang="tr-TR" dirty="0">
              <a:latin typeface="Times New Roman"/>
              <a:cs typeface="Times New Roman"/>
            </a:endParaRPr>
          </a:p>
          <a:p>
            <a:pPr algn="just"/>
            <a:r>
              <a:rPr lang="tr-TR" dirty="0">
                <a:latin typeface="Times New Roman"/>
                <a:ea typeface="+mn-lt"/>
                <a:cs typeface="+mn-lt"/>
              </a:rPr>
              <a:t>uygulayan yetişkine kızabilir. </a:t>
            </a:r>
            <a:endParaRPr lang="tr-TR" dirty="0">
              <a:latin typeface="Times New Roman"/>
              <a:cs typeface="Times New Roman"/>
            </a:endParaRPr>
          </a:p>
          <a:p>
            <a:pPr algn="just"/>
            <a:r>
              <a:rPr lang="tr-TR" dirty="0">
                <a:latin typeface="Times New Roman"/>
                <a:ea typeface="+mn-lt"/>
                <a:cs typeface="+mn-lt"/>
              </a:rPr>
              <a:t>Ceza aldığı için kendini aciz hissedebilir. </a:t>
            </a:r>
            <a:endParaRPr lang="tr-TR" dirty="0">
              <a:latin typeface="Times New Roman"/>
              <a:cs typeface="Times New Roman"/>
            </a:endParaRPr>
          </a:p>
          <a:p>
            <a:pPr algn="just"/>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2098623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5F1B1ED-01F6-42C2-B3CA-C3294B904D40}"/>
              </a:ext>
            </a:extLst>
          </p:cNvPr>
          <p:cNvSpPr>
            <a:spLocks noGrp="1"/>
          </p:cNvSpPr>
          <p:nvPr>
            <p:ph idx="1"/>
          </p:nvPr>
        </p:nvSpPr>
        <p:spPr>
          <a:xfrm>
            <a:off x="457200" y="1087216"/>
            <a:ext cx="8229600" cy="5237384"/>
          </a:xfrm>
        </p:spPr>
        <p:txBody>
          <a:bodyPr vert="horz" anchor="t">
            <a:normAutofit/>
          </a:bodyPr>
          <a:lstStyle/>
          <a:p>
            <a:pPr algn="just"/>
            <a:endParaRPr lang="tr-TR" dirty="0">
              <a:latin typeface="Times New Roman"/>
              <a:cs typeface="Times New Roman"/>
            </a:endParaRPr>
          </a:p>
          <a:p>
            <a:pPr algn="just"/>
            <a:r>
              <a:rPr lang="tr-TR" dirty="0">
                <a:latin typeface="Times New Roman"/>
                <a:cs typeface="Times New Roman"/>
              </a:rPr>
              <a:t>Yetişkini örnek alarak kendisi de aynı yöntemleri sorun çözmek  için kullanmaya başlayabilir. </a:t>
            </a:r>
            <a:endParaRPr lang="tr-TR" dirty="0">
              <a:ea typeface="+mn-lt"/>
              <a:cs typeface="+mn-lt"/>
            </a:endParaRPr>
          </a:p>
          <a:p>
            <a:pPr algn="just"/>
            <a:r>
              <a:rPr lang="tr-TR" dirty="0">
                <a:latin typeface="Times New Roman"/>
                <a:cs typeface="Times New Roman"/>
              </a:rPr>
              <a:t>Kendine güveni sarsılabilir. </a:t>
            </a:r>
            <a:endParaRPr lang="tr-TR" dirty="0">
              <a:ea typeface="+mn-lt"/>
              <a:cs typeface="+mn-lt"/>
            </a:endParaRPr>
          </a:p>
          <a:p>
            <a:pPr algn="just"/>
            <a:r>
              <a:rPr lang="tr-TR" dirty="0">
                <a:latin typeface="Times New Roman"/>
                <a:cs typeface="Times New Roman"/>
              </a:rPr>
              <a:t>Ceza almamak için gizli gizli olumsuz davranışı tekrarlayabilir  ya da yalan söylemeye başlayabilir. </a:t>
            </a:r>
            <a:endParaRPr lang="tr-TR" dirty="0">
              <a:ea typeface="+mn-lt"/>
              <a:cs typeface="+mn-lt"/>
            </a:endParaRPr>
          </a:p>
          <a:p>
            <a:pPr algn="just"/>
            <a:r>
              <a:rPr lang="tr-TR" dirty="0">
                <a:latin typeface="Times New Roman"/>
                <a:cs typeface="Times New Roman"/>
              </a:rPr>
              <a:t>Saldırgan veya pısırık olabilir.</a:t>
            </a:r>
            <a:endParaRPr lang="tr-TR" dirty="0"/>
          </a:p>
        </p:txBody>
      </p:sp>
    </p:spTree>
    <p:extLst>
      <p:ext uri="{BB962C8B-B14F-4D97-AF65-F5344CB8AC3E}">
        <p14:creationId xmlns:p14="http://schemas.microsoft.com/office/powerpoint/2010/main" val="333721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14BE2C-FC75-4921-B4A9-26A142DFC509}"/>
              </a:ext>
            </a:extLst>
          </p:cNvPr>
          <p:cNvSpPr>
            <a:spLocks noGrp="1"/>
          </p:cNvSpPr>
          <p:nvPr>
            <p:ph type="title"/>
          </p:nvPr>
        </p:nvSpPr>
        <p:spPr>
          <a:xfrm>
            <a:off x="457200" y="704088"/>
            <a:ext cx="8229600" cy="2580735"/>
          </a:xfrm>
        </p:spPr>
        <p:txBody>
          <a:bodyPr>
            <a:normAutofit/>
          </a:bodyPr>
          <a:lstStyle/>
          <a:p>
            <a:pPr algn="ctr"/>
            <a:r>
              <a:rPr lang="tr-TR" dirty="0">
                <a:solidFill>
                  <a:schemeClr val="tx1"/>
                </a:solidFill>
                <a:ea typeface="+mj-lt"/>
                <a:cs typeface="+mj-lt"/>
              </a:rPr>
              <a:t>OLUMLU</a:t>
            </a:r>
            <a:r>
              <a:rPr lang="tr-TR" dirty="0">
                <a:solidFill>
                  <a:schemeClr val="tx1"/>
                </a:solidFill>
                <a:cs typeface="Calibri"/>
              </a:rPr>
              <a:t> DAVRANIŞ NEDİR?</a:t>
            </a:r>
            <a:endParaRPr lang="tr-TR" dirty="0">
              <a:solidFill>
                <a:schemeClr val="tx1"/>
              </a:solidFill>
              <a:ea typeface="+mj-lt"/>
              <a:cs typeface="+mj-lt"/>
            </a:endParaRPr>
          </a:p>
          <a:p>
            <a:endParaRPr lang="tr-TR" dirty="0">
              <a:ea typeface="+mj-lt"/>
              <a:cs typeface="+mj-lt"/>
            </a:endParaRPr>
          </a:p>
          <a:p>
            <a:endParaRPr lang="tr-TR" dirty="0">
              <a:cs typeface="Calibri"/>
            </a:endParaRPr>
          </a:p>
        </p:txBody>
      </p:sp>
      <p:sp>
        <p:nvSpPr>
          <p:cNvPr id="3" name="İçerik Yer Tutucusu 2">
            <a:extLst>
              <a:ext uri="{FF2B5EF4-FFF2-40B4-BE49-F238E27FC236}">
                <a16:creationId xmlns:a16="http://schemas.microsoft.com/office/drawing/2014/main" id="{BF37BABE-7443-4DFE-BFF2-52F5BA824903}"/>
              </a:ext>
            </a:extLst>
          </p:cNvPr>
          <p:cNvSpPr>
            <a:spLocks noGrp="1"/>
          </p:cNvSpPr>
          <p:nvPr>
            <p:ph idx="1"/>
          </p:nvPr>
        </p:nvSpPr>
        <p:spPr>
          <a:xfrm>
            <a:off x="457200" y="1935480"/>
            <a:ext cx="5684808" cy="4389120"/>
          </a:xfrm>
        </p:spPr>
        <p:txBody>
          <a:bodyPr vert="horz" anchor="t">
            <a:normAutofit/>
          </a:bodyPr>
          <a:lstStyle/>
          <a:p>
            <a:pPr algn="just"/>
            <a:endParaRPr lang="tr-TR"/>
          </a:p>
          <a:p>
            <a:pPr algn="just"/>
            <a:endParaRPr lang="tr-TR" dirty="0">
              <a:ea typeface="+mn-lt"/>
              <a:cs typeface="+mn-lt"/>
            </a:endParaRPr>
          </a:p>
          <a:p>
            <a:pPr algn="just"/>
            <a:r>
              <a:rPr lang="tr-TR" dirty="0"/>
              <a:t>Çocuğun gelişim dönemine uygun, toplum ve aile içinde isteklerini veya fikirlerini kırıcı olmadan ve inatlaşmadan sergilemesidir. </a:t>
            </a:r>
            <a:endParaRPr lang="tr-TR" dirty="0">
              <a:ea typeface="+mn-lt"/>
              <a:cs typeface="+mn-lt"/>
            </a:endParaRPr>
          </a:p>
          <a:p>
            <a:pPr algn="just"/>
            <a:endParaRPr lang="tr-TR" dirty="0">
              <a:ea typeface="+mn-lt"/>
              <a:cs typeface="+mn-lt"/>
            </a:endParaRPr>
          </a:p>
          <a:p>
            <a:pPr marL="0" indent="0" algn="just"/>
            <a:endParaRPr lang="tr-TR" dirty="0">
              <a:ea typeface="+mn-lt"/>
              <a:cs typeface="+mn-lt"/>
            </a:endParaRPr>
          </a:p>
          <a:p>
            <a:pPr marL="0" indent="0" algn="just"/>
            <a:endParaRPr lang="tr-TR" dirty="0">
              <a:ea typeface="+mn-lt"/>
              <a:cs typeface="+mn-lt"/>
            </a:endParaRPr>
          </a:p>
          <a:p>
            <a:endParaRPr lang="tr-TR" dirty="0">
              <a:ea typeface="+mn-lt"/>
              <a:cs typeface="+mn-lt"/>
            </a:endParaRPr>
          </a:p>
          <a:p>
            <a:endParaRPr lang="tr-TR" dirty="0"/>
          </a:p>
        </p:txBody>
      </p:sp>
    </p:spTree>
    <p:extLst>
      <p:ext uri="{BB962C8B-B14F-4D97-AF65-F5344CB8AC3E}">
        <p14:creationId xmlns:p14="http://schemas.microsoft.com/office/powerpoint/2010/main" val="1640328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588EBE-6AB0-441F-A1C0-E4EAD9E94542}"/>
              </a:ext>
            </a:extLst>
          </p:cNvPr>
          <p:cNvSpPr>
            <a:spLocks noGrp="1"/>
          </p:cNvSpPr>
          <p:nvPr>
            <p:ph type="title"/>
          </p:nvPr>
        </p:nvSpPr>
        <p:spPr>
          <a:xfrm>
            <a:off x="457200" y="704088"/>
            <a:ext cx="8229600" cy="3357113"/>
          </a:xfrm>
        </p:spPr>
        <p:txBody>
          <a:bodyPr>
            <a:normAutofit/>
          </a:bodyPr>
          <a:lstStyle/>
          <a:p>
            <a:pPr algn="ctr"/>
            <a:r>
              <a:rPr lang="tr-TR" sz="4000" dirty="0">
                <a:solidFill>
                  <a:schemeClr val="tx1"/>
                </a:solidFill>
                <a:latin typeface="Times New Roman"/>
                <a:ea typeface="+mj-lt"/>
                <a:cs typeface="+mj-lt"/>
              </a:rPr>
              <a:t>OLUMSUZ DAVRANIŞLARI NASIL AZALTABİLİRİZ?</a:t>
            </a:r>
            <a:endParaRPr lang="tr-TR" sz="4000" dirty="0">
              <a:solidFill>
                <a:schemeClr val="tx1"/>
              </a:solidFill>
              <a:latin typeface="Times New Roman"/>
              <a:cs typeface="Calibri"/>
            </a:endParaRPr>
          </a:p>
          <a:p>
            <a:pPr algn="ctr"/>
            <a:endParaRPr lang="tr-TR" sz="4000" dirty="0">
              <a:solidFill>
                <a:schemeClr val="tx1"/>
              </a:solidFill>
              <a:latin typeface="Times New Roman"/>
              <a:cs typeface="Calibri"/>
            </a:endParaRPr>
          </a:p>
        </p:txBody>
      </p:sp>
    </p:spTree>
    <p:extLst>
      <p:ext uri="{BB962C8B-B14F-4D97-AF65-F5344CB8AC3E}">
        <p14:creationId xmlns:p14="http://schemas.microsoft.com/office/powerpoint/2010/main" val="2955144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42B4FC-5A40-416B-A71B-C0F8A0E51914}"/>
              </a:ext>
            </a:extLst>
          </p:cNvPr>
          <p:cNvSpPr>
            <a:spLocks noGrp="1"/>
          </p:cNvSpPr>
          <p:nvPr>
            <p:ph type="title"/>
          </p:nvPr>
        </p:nvSpPr>
        <p:spPr/>
        <p:txBody>
          <a:bodyPr vert="horz" lIns="0" rIns="0" bIns="0" anchor="ctr">
            <a:normAutofit/>
          </a:bodyPr>
          <a:lstStyle/>
          <a:p>
            <a:pPr algn="ctr"/>
            <a:r>
              <a:rPr lang="tr-TR" sz="3200" dirty="0">
                <a:solidFill>
                  <a:schemeClr val="tx1"/>
                </a:solidFill>
                <a:latin typeface="Times New Roman"/>
                <a:ea typeface="+mj-lt"/>
                <a:cs typeface="+mj-lt"/>
              </a:rPr>
              <a:t>NEDENİNİ  DÜŞÜNMEK</a:t>
            </a:r>
            <a:endParaRPr lang="tr-TR" sz="3200" dirty="0">
              <a:solidFill>
                <a:schemeClr val="tx1"/>
              </a:solidFill>
              <a:latin typeface="Times New Roman"/>
              <a:cs typeface="Calibri"/>
            </a:endParaRPr>
          </a:p>
          <a:p>
            <a:pPr algn="ctr"/>
            <a:endParaRPr lang="tr-TR" sz="3200" dirty="0">
              <a:solidFill>
                <a:schemeClr val="tx1"/>
              </a:solidFill>
              <a:latin typeface="Times New Roman"/>
              <a:cs typeface="Calibri"/>
            </a:endParaRPr>
          </a:p>
        </p:txBody>
      </p:sp>
      <p:sp>
        <p:nvSpPr>
          <p:cNvPr id="3" name="İçerik Yer Tutucusu 2">
            <a:extLst>
              <a:ext uri="{FF2B5EF4-FFF2-40B4-BE49-F238E27FC236}">
                <a16:creationId xmlns:a16="http://schemas.microsoft.com/office/drawing/2014/main" id="{49B00400-7EDE-4317-BFAF-6AC8E3F2F69C}"/>
              </a:ext>
            </a:extLst>
          </p:cNvPr>
          <p:cNvSpPr>
            <a:spLocks noGrp="1"/>
          </p:cNvSpPr>
          <p:nvPr>
            <p:ph idx="1"/>
          </p:nvPr>
        </p:nvSpPr>
        <p:spPr/>
        <p:txBody>
          <a:bodyPr vert="horz" anchor="t">
            <a:normAutofit/>
          </a:bodyPr>
          <a:lstStyle/>
          <a:p>
            <a:pPr algn="just">
              <a:spcBef>
                <a:spcPct val="0"/>
              </a:spcBef>
            </a:pPr>
            <a:r>
              <a:rPr lang="tr-TR" dirty="0">
                <a:latin typeface="Times New Roman"/>
                <a:cs typeface="Calibri"/>
              </a:rPr>
              <a:t>Davranışın altında yatan nedeni anlayabilirsek bunu değiştirmek için işe nereden başlayacağımızla ilgili ipucuna da ulaşabiliriz.</a:t>
            </a:r>
            <a:endParaRPr lang="tr-TR" dirty="0">
              <a:latin typeface="Times New Roman"/>
              <a:ea typeface="+mn-lt"/>
              <a:cs typeface="+mn-lt"/>
            </a:endParaRPr>
          </a:p>
          <a:p>
            <a:pPr algn="just">
              <a:spcBef>
                <a:spcPct val="0"/>
              </a:spcBef>
            </a:pPr>
            <a:r>
              <a:rPr lang="tr-TR" dirty="0">
                <a:latin typeface="Times New Roman"/>
                <a:cs typeface="Calibri"/>
              </a:rPr>
              <a:t>Bunun için;</a:t>
            </a:r>
            <a:endParaRPr lang="tr-TR" dirty="0">
              <a:latin typeface="Times New Roman"/>
              <a:ea typeface="+mn-lt"/>
              <a:cs typeface="+mn-lt"/>
            </a:endParaRPr>
          </a:p>
          <a:p>
            <a:pPr algn="just">
              <a:spcBef>
                <a:spcPct val="0"/>
              </a:spcBef>
              <a:buFont typeface="Wingdings" panose="05020102010507070707"/>
              <a:buChar char="Ø"/>
            </a:pPr>
            <a:r>
              <a:rPr lang="tr-TR" dirty="0">
                <a:latin typeface="Times New Roman"/>
                <a:cs typeface="Calibri"/>
              </a:rPr>
              <a:t>Olumsuz davranış hangi zamanlar yapılıyor?</a:t>
            </a:r>
          </a:p>
          <a:p>
            <a:pPr algn="just">
              <a:spcBef>
                <a:spcPct val="0"/>
              </a:spcBef>
              <a:buFont typeface="Wingdings" panose="05020102010507070707"/>
              <a:buChar char="Ø"/>
            </a:pPr>
            <a:r>
              <a:rPr lang="tr-TR" dirty="0">
                <a:latin typeface="Times New Roman"/>
                <a:cs typeface="Calibri"/>
              </a:rPr>
              <a:t>Hangi sıklıkla yapılıyor? </a:t>
            </a:r>
          </a:p>
          <a:p>
            <a:pPr algn="just">
              <a:spcBef>
                <a:spcPct val="0"/>
              </a:spcBef>
              <a:buFont typeface="Wingdings" panose="05020102010507070707"/>
              <a:buChar char="Ø"/>
            </a:pPr>
            <a:r>
              <a:rPr lang="tr-TR" dirty="0">
                <a:latin typeface="Times New Roman"/>
                <a:cs typeface="Calibri"/>
              </a:rPr>
              <a:t>Davranış sonunda çocuğum ne elde ediyor?</a:t>
            </a:r>
          </a:p>
          <a:p>
            <a:pPr algn="just">
              <a:spcBef>
                <a:spcPct val="0"/>
              </a:spcBef>
              <a:buFont typeface="Wingdings" panose="05020102010507070707"/>
              <a:buChar char="Ø"/>
            </a:pPr>
            <a:r>
              <a:rPr lang="tr-TR" dirty="0">
                <a:latin typeface="Times New Roman"/>
                <a:cs typeface="Calibri"/>
              </a:rPr>
              <a:t> “iyi bir gözlemci olmak gerekir”</a:t>
            </a:r>
            <a:endParaRPr lang="tr-TR" dirty="0">
              <a:latin typeface="Times New Roman"/>
              <a:ea typeface="+mn-lt"/>
              <a:cs typeface="+mn-lt"/>
            </a:endParaRPr>
          </a:p>
          <a:p>
            <a:pPr algn="just"/>
            <a:endParaRPr lang="tr-TR" dirty="0">
              <a:latin typeface="Times New Roman"/>
              <a:cs typeface="Times New Roman"/>
            </a:endParaRPr>
          </a:p>
        </p:txBody>
      </p:sp>
    </p:spTree>
    <p:extLst>
      <p:ext uri="{BB962C8B-B14F-4D97-AF65-F5344CB8AC3E}">
        <p14:creationId xmlns:p14="http://schemas.microsoft.com/office/powerpoint/2010/main" val="3079497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37D648-83C2-416F-B1A7-87FD6C24BE26}"/>
              </a:ext>
            </a:extLst>
          </p:cNvPr>
          <p:cNvSpPr>
            <a:spLocks noGrp="1"/>
          </p:cNvSpPr>
          <p:nvPr>
            <p:ph type="title"/>
          </p:nvPr>
        </p:nvSpPr>
        <p:spPr>
          <a:xfrm>
            <a:off x="457200" y="704088"/>
            <a:ext cx="8229600" cy="783567"/>
          </a:xfrm>
        </p:spPr>
        <p:txBody>
          <a:bodyPr>
            <a:normAutofit/>
          </a:bodyPr>
          <a:lstStyle/>
          <a:p>
            <a:pPr algn="ctr"/>
            <a:r>
              <a:rPr lang="tr-TR" sz="3200" dirty="0">
                <a:solidFill>
                  <a:schemeClr val="tx1"/>
                </a:solidFill>
                <a:latin typeface="Times New Roman"/>
                <a:cs typeface="Calibri"/>
              </a:rPr>
              <a:t>GÖZ ARDI VE TEŞVİK</a:t>
            </a:r>
          </a:p>
        </p:txBody>
      </p:sp>
      <p:sp>
        <p:nvSpPr>
          <p:cNvPr id="3" name="İçerik Yer Tutucusu 2">
            <a:extLst>
              <a:ext uri="{FF2B5EF4-FFF2-40B4-BE49-F238E27FC236}">
                <a16:creationId xmlns:a16="http://schemas.microsoft.com/office/drawing/2014/main" id="{88EF46FA-8B2F-40B9-9275-BB783A00A016}"/>
              </a:ext>
            </a:extLst>
          </p:cNvPr>
          <p:cNvSpPr>
            <a:spLocks noGrp="1"/>
          </p:cNvSpPr>
          <p:nvPr>
            <p:ph idx="1"/>
          </p:nvPr>
        </p:nvSpPr>
        <p:spPr>
          <a:xfrm>
            <a:off x="457200" y="1576047"/>
            <a:ext cx="8229600" cy="4748553"/>
          </a:xfrm>
        </p:spPr>
        <p:txBody>
          <a:bodyPr vert="horz" anchor="t">
            <a:normAutofit/>
          </a:bodyPr>
          <a:lstStyle/>
          <a:p>
            <a:pPr algn="just"/>
            <a:r>
              <a:rPr lang="tr-TR" dirty="0">
                <a:latin typeface="Times New Roman"/>
                <a:ea typeface="+mn-lt"/>
                <a:cs typeface="+mn-lt"/>
              </a:rPr>
              <a:t>Olumsuz davranışları göz ardı etmek, aynı davranışın olumlusunu yaptığında hemen takdir etmek.</a:t>
            </a:r>
            <a:endParaRPr lang="tr-TR">
              <a:latin typeface="Times New Roman"/>
              <a:cs typeface="Times New Roman"/>
            </a:endParaRPr>
          </a:p>
          <a:p>
            <a:pPr algn="just"/>
            <a:r>
              <a:rPr lang="tr-TR" dirty="0">
                <a:latin typeface="Times New Roman"/>
                <a:ea typeface="+mn-lt"/>
                <a:cs typeface="+mn-lt"/>
              </a:rPr>
              <a:t>Kendini doğru ifade ettiğinde "bana bunu çok güzel anlattın, bu çok hoşuma gitti" diyerek takdir etmek.</a:t>
            </a:r>
            <a:endParaRPr lang="tr-TR">
              <a:latin typeface="Times New Roman"/>
              <a:cs typeface="Times New Roman"/>
            </a:endParaRPr>
          </a:p>
          <a:p>
            <a:pPr algn="just"/>
            <a:r>
              <a:rPr lang="tr-TR" dirty="0">
                <a:latin typeface="Times New Roman"/>
                <a:ea typeface="+mn-lt"/>
                <a:cs typeface="+mn-lt"/>
              </a:rPr>
              <a:t>Göz ardı edilen davranışın seyri başlangıçta artış  gösterse bile, ailenin TUTARLI olması sayesinde zamanla azalacaktır.</a:t>
            </a:r>
            <a:endParaRPr lang="tr-TR">
              <a:latin typeface="Times New Roman"/>
              <a:cs typeface="Times New Roman"/>
            </a:endParaRPr>
          </a:p>
          <a:p>
            <a:pPr algn="just"/>
            <a:r>
              <a:rPr lang="tr-TR" dirty="0">
                <a:latin typeface="Times New Roman"/>
                <a:ea typeface="+mn-lt"/>
                <a:cs typeface="+mn-lt"/>
              </a:rPr>
              <a:t>Burada önemli olan, göz ardı edilen davranışın niteliğinin iyi saptanmasıdır.</a:t>
            </a:r>
            <a:endParaRPr lang="tr-TR">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2989279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5AA688-C437-496F-8ACA-0243451725D5}"/>
              </a:ext>
            </a:extLst>
          </p:cNvPr>
          <p:cNvSpPr>
            <a:spLocks noGrp="1"/>
          </p:cNvSpPr>
          <p:nvPr>
            <p:ph type="title"/>
          </p:nvPr>
        </p:nvSpPr>
        <p:spPr>
          <a:xfrm>
            <a:off x="457200" y="704088"/>
            <a:ext cx="8229600" cy="682925"/>
          </a:xfrm>
        </p:spPr>
        <p:txBody>
          <a:bodyPr>
            <a:normAutofit fontScale="90000"/>
          </a:bodyPr>
          <a:lstStyle/>
          <a:p>
            <a:pPr algn="ctr"/>
            <a:r>
              <a:rPr lang="tr-TR" sz="3200" dirty="0">
                <a:solidFill>
                  <a:schemeClr val="tx1"/>
                </a:solidFill>
                <a:latin typeface="Times New Roman"/>
                <a:ea typeface="+mj-lt"/>
                <a:cs typeface="+mj-lt"/>
              </a:rPr>
              <a:t>SEÇENEK</a:t>
            </a:r>
            <a:r>
              <a:rPr lang="tr-TR" dirty="0">
                <a:solidFill>
                  <a:schemeClr val="tx1"/>
                </a:solidFill>
                <a:ea typeface="+mj-lt"/>
                <a:cs typeface="+mj-lt"/>
              </a:rPr>
              <a:t> </a:t>
            </a:r>
            <a:r>
              <a:rPr lang="tr-TR" sz="3200" dirty="0">
                <a:solidFill>
                  <a:schemeClr val="tx1"/>
                </a:solidFill>
                <a:latin typeface="Times New Roman"/>
                <a:ea typeface="+mj-lt"/>
                <a:cs typeface="+mj-lt"/>
              </a:rPr>
              <a:t>SUNMAK</a:t>
            </a:r>
            <a:endParaRPr lang="tr-TR" sz="3200">
              <a:solidFill>
                <a:schemeClr val="tx1"/>
              </a:solidFill>
              <a:latin typeface="Times New Roman"/>
              <a:cs typeface="Calibri"/>
            </a:endParaRPr>
          </a:p>
        </p:txBody>
      </p:sp>
      <p:sp>
        <p:nvSpPr>
          <p:cNvPr id="3" name="İçerik Yer Tutucusu 2">
            <a:extLst>
              <a:ext uri="{FF2B5EF4-FFF2-40B4-BE49-F238E27FC236}">
                <a16:creationId xmlns:a16="http://schemas.microsoft.com/office/drawing/2014/main" id="{A48DA19D-D3D6-42C4-87B4-D7A211EDB056}"/>
              </a:ext>
            </a:extLst>
          </p:cNvPr>
          <p:cNvSpPr>
            <a:spLocks noGrp="1"/>
          </p:cNvSpPr>
          <p:nvPr>
            <p:ph idx="1"/>
          </p:nvPr>
        </p:nvSpPr>
        <p:spPr>
          <a:xfrm>
            <a:off x="457200" y="1374764"/>
            <a:ext cx="8229600" cy="4949836"/>
          </a:xfrm>
        </p:spPr>
        <p:txBody>
          <a:bodyPr vert="horz" anchor="t">
            <a:normAutofit/>
          </a:bodyPr>
          <a:lstStyle/>
          <a:p>
            <a:pPr algn="just"/>
            <a:endParaRPr lang="tr-TR" dirty="0">
              <a:latin typeface="Times New Roman"/>
              <a:cs typeface="Times New Roman"/>
            </a:endParaRPr>
          </a:p>
          <a:p>
            <a:pPr algn="just"/>
            <a:r>
              <a:rPr lang="tr-TR" dirty="0">
                <a:latin typeface="Times New Roman"/>
                <a:ea typeface="+mn-lt"/>
                <a:cs typeface="+mn-lt"/>
              </a:rPr>
              <a:t>Örnek: iki kardeş kavga etmeye başladığında, "kavga etmenizi istemiyorum. Birbirinize zarar vermenizden korkuyorum. Ya kavga etmeden oynayın, ya da farklı odalarda oynayın.</a:t>
            </a:r>
            <a:endParaRPr lang="tr-TR" dirty="0">
              <a:latin typeface="Times New Roman"/>
              <a:cs typeface="Times New Roman"/>
            </a:endParaRPr>
          </a:p>
          <a:p>
            <a:pPr algn="just"/>
            <a:r>
              <a:rPr lang="tr-TR" dirty="0">
                <a:latin typeface="Times New Roman"/>
                <a:ea typeface="+mn-lt"/>
                <a:cs typeface="+mn-lt"/>
              </a:rPr>
              <a:t>Ses tonunuz sakin ama kesin olmalı</a:t>
            </a:r>
            <a:endParaRPr lang="tr-TR" dirty="0">
              <a:latin typeface="Times New Roman"/>
              <a:cs typeface="Times New Roman"/>
            </a:endParaRPr>
          </a:p>
          <a:p>
            <a:pPr algn="just"/>
            <a:r>
              <a:rPr lang="tr-TR" dirty="0">
                <a:latin typeface="Times New Roman"/>
                <a:ea typeface="+mn-lt"/>
                <a:cs typeface="+mn-lt"/>
              </a:rPr>
              <a:t>Seçeneklerden en az bir tanesi çocuk için cazip olmalı</a:t>
            </a:r>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151178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10F1B9-BB66-46C3-8039-F2FD6D4CCFD5}"/>
              </a:ext>
            </a:extLst>
          </p:cNvPr>
          <p:cNvSpPr>
            <a:spLocks noGrp="1"/>
          </p:cNvSpPr>
          <p:nvPr>
            <p:ph type="title"/>
          </p:nvPr>
        </p:nvSpPr>
        <p:spPr/>
        <p:txBody>
          <a:bodyPr>
            <a:normAutofit/>
          </a:bodyPr>
          <a:lstStyle/>
          <a:p>
            <a:pPr algn="ctr"/>
            <a:r>
              <a:rPr lang="tr-TR" sz="3200" dirty="0">
                <a:solidFill>
                  <a:schemeClr val="tx1"/>
                </a:solidFill>
                <a:latin typeface="Times New Roman"/>
                <a:cs typeface="Calibri"/>
              </a:rPr>
              <a:t>DAVRANIŞININ SONUCUNU AÇIKLAYARAK ZARARINI GÖSTERMEK</a:t>
            </a:r>
          </a:p>
        </p:txBody>
      </p:sp>
      <p:sp>
        <p:nvSpPr>
          <p:cNvPr id="3" name="İçerik Yer Tutucusu 2">
            <a:extLst>
              <a:ext uri="{FF2B5EF4-FFF2-40B4-BE49-F238E27FC236}">
                <a16:creationId xmlns:a16="http://schemas.microsoft.com/office/drawing/2014/main" id="{9EAC6728-56FF-4043-9DF4-FAD051B698BD}"/>
              </a:ext>
            </a:extLst>
          </p:cNvPr>
          <p:cNvSpPr>
            <a:spLocks noGrp="1"/>
          </p:cNvSpPr>
          <p:nvPr>
            <p:ph idx="1"/>
          </p:nvPr>
        </p:nvSpPr>
        <p:spPr>
          <a:xfrm>
            <a:off x="457200" y="1935480"/>
            <a:ext cx="6058619" cy="4389120"/>
          </a:xfrm>
        </p:spPr>
        <p:txBody>
          <a:bodyPr vert="horz" anchor="t">
            <a:normAutofit/>
          </a:bodyPr>
          <a:lstStyle/>
          <a:p>
            <a:pPr algn="just"/>
            <a:r>
              <a:rPr lang="tr-TR" dirty="0">
                <a:latin typeface="Times New Roman"/>
                <a:ea typeface="+mn-lt"/>
                <a:cs typeface="+mn-lt"/>
              </a:rPr>
              <a:t>ÖRNEK: Arkadaşını eve davet ediyor, ama arkadaşı gelmek istemiyor</a:t>
            </a:r>
            <a:endParaRPr lang="tr-TR" dirty="0">
              <a:latin typeface="Times New Roman"/>
              <a:cs typeface="Times New Roman"/>
            </a:endParaRPr>
          </a:p>
          <a:p>
            <a:pPr algn="just"/>
            <a:r>
              <a:rPr lang="tr-TR" dirty="0">
                <a:latin typeface="Times New Roman"/>
                <a:ea typeface="+mn-lt"/>
                <a:cs typeface="+mn-lt"/>
              </a:rPr>
              <a:t>“Eve arkadaşını davet etmek istemen çok güzel. Ama geldiğinde hiçbir oyuncağını paylaşmıyorsun. Sence bu durumda arkadaşın ne hisseder? Evet, üzülür ve bu yüzden artık bize gelmek istemez. O gelmeyince sen ne hissediyorsun? Evet, sen de sıkılıyor ve üzülüyorsun.”</a:t>
            </a:r>
            <a:endParaRPr lang="tr-TR" dirty="0">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3961438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19CC873-F383-46CB-9698-26C56F79D183}"/>
              </a:ext>
            </a:extLst>
          </p:cNvPr>
          <p:cNvSpPr>
            <a:spLocks noGrp="1"/>
          </p:cNvSpPr>
          <p:nvPr>
            <p:ph idx="1"/>
          </p:nvPr>
        </p:nvSpPr>
        <p:spPr>
          <a:xfrm>
            <a:off x="457200" y="828424"/>
            <a:ext cx="8229600" cy="5496176"/>
          </a:xfrm>
        </p:spPr>
        <p:txBody>
          <a:bodyPr vert="horz" anchor="t">
            <a:normAutofit/>
          </a:bodyPr>
          <a:lstStyle/>
          <a:p>
            <a:pPr marL="0" indent="0" algn="just">
              <a:buNone/>
            </a:pPr>
            <a:endParaRPr lang="tr-TR" dirty="0">
              <a:latin typeface="Times New Roman"/>
              <a:ea typeface="+mn-lt"/>
              <a:cs typeface="+mn-lt"/>
            </a:endParaRPr>
          </a:p>
          <a:p>
            <a:pPr algn="just"/>
            <a:r>
              <a:rPr lang="tr-TR" dirty="0">
                <a:latin typeface="Times New Roman"/>
                <a:ea typeface="+mn-lt"/>
                <a:cs typeface="+mn-lt"/>
              </a:rPr>
              <a:t>Amaç çocuğun yaptığı davranışın neden istenmeyen bir davranış olduğunu anlaması ve bu davranışı kendiliğinden bırakabilmesini sağlamaktır.</a:t>
            </a:r>
            <a:endParaRPr lang="tr-TR">
              <a:latin typeface="Times New Roman"/>
              <a:cs typeface="Times New Roman"/>
            </a:endParaRPr>
          </a:p>
          <a:p>
            <a:pPr algn="just"/>
            <a:r>
              <a:rPr lang="tr-TR" dirty="0">
                <a:latin typeface="Times New Roman"/>
                <a:ea typeface="+mn-lt"/>
                <a:cs typeface="+mn-lt"/>
              </a:rPr>
              <a:t>Bu çocuğun ; kendi kendini denetlemesini, problem çözme becerisini geliştirmesini, doğruyu biz istediğimiz için değil, sadece doğru olduğu için yapma becerisini, dolayısı ile dürüstlüğü, vicdan ve ahlakı geliştirir.</a:t>
            </a:r>
          </a:p>
          <a:p>
            <a:pPr algn="just"/>
            <a:endParaRPr lang="tr-TR" dirty="0">
              <a:latin typeface="Times New Roman"/>
              <a:ea typeface="+mn-lt"/>
              <a:cs typeface="+mn-lt"/>
            </a:endParaRPr>
          </a:p>
          <a:p>
            <a:pPr algn="just"/>
            <a:endParaRPr lang="tr-TR" dirty="0">
              <a:latin typeface="Times New Roman"/>
              <a:ea typeface="+mn-lt"/>
              <a:cs typeface="+mn-lt"/>
            </a:endParaRPr>
          </a:p>
          <a:p>
            <a:pPr algn="just"/>
            <a:endParaRPr lang="tr-TR" dirty="0">
              <a:latin typeface="Times New Roman"/>
              <a:cs typeface="Times New Roman"/>
            </a:endParaRPr>
          </a:p>
        </p:txBody>
      </p:sp>
    </p:spTree>
    <p:extLst>
      <p:ext uri="{BB962C8B-B14F-4D97-AF65-F5344CB8AC3E}">
        <p14:creationId xmlns:p14="http://schemas.microsoft.com/office/powerpoint/2010/main" val="2524328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F33D1B-C1AC-4792-BE69-2DBDC6E3A90A}"/>
              </a:ext>
            </a:extLst>
          </p:cNvPr>
          <p:cNvSpPr>
            <a:spLocks noGrp="1"/>
          </p:cNvSpPr>
          <p:nvPr>
            <p:ph type="title"/>
          </p:nvPr>
        </p:nvSpPr>
        <p:spPr>
          <a:xfrm>
            <a:off x="457200" y="430919"/>
            <a:ext cx="8387750" cy="1416169"/>
          </a:xfrm>
        </p:spPr>
        <p:txBody>
          <a:bodyPr vert="horz" lIns="0" rIns="0" bIns="0" anchor="ctr">
            <a:normAutofit/>
          </a:bodyPr>
          <a:lstStyle/>
          <a:p>
            <a:pPr algn="ctr"/>
            <a:r>
              <a:rPr lang="tr-TR" sz="3200" dirty="0">
                <a:solidFill>
                  <a:schemeClr val="tx1"/>
                </a:solidFill>
                <a:latin typeface="Times New Roman"/>
                <a:cs typeface="Calibri"/>
              </a:rPr>
              <a:t>FARKLI ÇÖZÜM YOLLARI DÜŞÜNDÜRMEK</a:t>
            </a:r>
          </a:p>
        </p:txBody>
      </p:sp>
      <p:sp>
        <p:nvSpPr>
          <p:cNvPr id="3" name="İçerik Yer Tutucusu 2">
            <a:extLst>
              <a:ext uri="{FF2B5EF4-FFF2-40B4-BE49-F238E27FC236}">
                <a16:creationId xmlns:a16="http://schemas.microsoft.com/office/drawing/2014/main" id="{B476D8D9-DA0C-4B61-80CC-2AEB68C5B8DF}"/>
              </a:ext>
            </a:extLst>
          </p:cNvPr>
          <p:cNvSpPr>
            <a:spLocks noGrp="1"/>
          </p:cNvSpPr>
          <p:nvPr>
            <p:ph idx="1"/>
          </p:nvPr>
        </p:nvSpPr>
        <p:spPr>
          <a:xfrm>
            <a:off x="457200" y="1619179"/>
            <a:ext cx="8229600" cy="4705421"/>
          </a:xfrm>
        </p:spPr>
        <p:txBody>
          <a:bodyPr vert="horz" anchor="t">
            <a:normAutofit/>
          </a:bodyPr>
          <a:lstStyle/>
          <a:p>
            <a:pPr algn="just"/>
            <a:r>
              <a:rPr lang="tr-TR" dirty="0">
                <a:latin typeface="Times New Roman"/>
                <a:ea typeface="+mn-lt"/>
                <a:cs typeface="+mn-lt"/>
              </a:rPr>
              <a:t>Çocuğumuz yaptığı olumsuz davranış yerine, uygulayabileceği kabul edilebilir başka davranışlar üretmesi konusunda teşvik edilmelidir.</a:t>
            </a:r>
            <a:endParaRPr lang="tr-TR">
              <a:latin typeface="Times New Roman"/>
              <a:cs typeface="Times New Roman"/>
            </a:endParaRPr>
          </a:p>
          <a:p>
            <a:pPr algn="just"/>
            <a:r>
              <a:rPr lang="tr-TR" dirty="0">
                <a:latin typeface="Times New Roman"/>
                <a:cs typeface="Times New Roman"/>
              </a:rPr>
              <a:t>"Sen arkadaşına öfkelendin ve vurdun. Bunun yerine başka ne yapabilirdin?</a:t>
            </a:r>
          </a:p>
          <a:p>
            <a:pPr algn="just"/>
            <a:r>
              <a:rPr lang="tr-TR" dirty="0">
                <a:latin typeface="Times New Roman"/>
                <a:cs typeface="Times New Roman"/>
              </a:rPr>
              <a:t>Ebeveyn olarak bu beceri için  model olmak gerekir.</a:t>
            </a:r>
          </a:p>
          <a:p>
            <a:pPr algn="just"/>
            <a:endParaRPr lang="tr-TR"/>
          </a:p>
        </p:txBody>
      </p:sp>
      <p:pic>
        <p:nvPicPr>
          <p:cNvPr id="4" name="Resim 4" descr="çizim içeren bir resim&#10;&#10;Çok yüksek güvenilirlikle oluşturulmuş açıklama">
            <a:extLst>
              <a:ext uri="{FF2B5EF4-FFF2-40B4-BE49-F238E27FC236}">
                <a16:creationId xmlns:a16="http://schemas.microsoft.com/office/drawing/2014/main" id="{9B64C000-7CC7-4626-8E28-F5E3A45923B2}"/>
              </a:ext>
            </a:extLst>
          </p:cNvPr>
          <p:cNvPicPr>
            <a:picLocks noChangeAspect="1"/>
          </p:cNvPicPr>
          <p:nvPr/>
        </p:nvPicPr>
        <p:blipFill>
          <a:blip r:embed="rId2"/>
          <a:stretch>
            <a:fillRect/>
          </a:stretch>
        </p:blipFill>
        <p:spPr>
          <a:xfrm>
            <a:off x="1928363" y="4573977"/>
            <a:ext cx="3231311" cy="1750083"/>
          </a:xfrm>
          <a:prstGeom prst="rect">
            <a:avLst/>
          </a:prstGeom>
        </p:spPr>
      </p:pic>
    </p:spTree>
    <p:extLst>
      <p:ext uri="{BB962C8B-B14F-4D97-AF65-F5344CB8AC3E}">
        <p14:creationId xmlns:p14="http://schemas.microsoft.com/office/powerpoint/2010/main" val="4217570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FF1C29-F12F-4C4E-BFFF-DE2A8BD3BB23}"/>
              </a:ext>
            </a:extLst>
          </p:cNvPr>
          <p:cNvSpPr>
            <a:spLocks noGrp="1"/>
          </p:cNvSpPr>
          <p:nvPr>
            <p:ph type="title"/>
          </p:nvPr>
        </p:nvSpPr>
        <p:spPr>
          <a:xfrm>
            <a:off x="457200" y="445296"/>
            <a:ext cx="8229600" cy="1085491"/>
          </a:xfrm>
        </p:spPr>
        <p:txBody>
          <a:bodyPr vert="horz" lIns="0" rIns="0" bIns="0" anchor="ctr">
            <a:normAutofit/>
          </a:bodyPr>
          <a:lstStyle/>
          <a:p>
            <a:pPr algn="ctr"/>
            <a:r>
              <a:rPr lang="tr-TR" sz="3200" dirty="0">
                <a:solidFill>
                  <a:schemeClr val="tx1"/>
                </a:solidFill>
                <a:latin typeface="Times New Roman"/>
                <a:cs typeface="Calibri"/>
              </a:rPr>
              <a:t>DAVRANIŞIN SONUCUNU YAŞATMAK</a:t>
            </a:r>
          </a:p>
        </p:txBody>
      </p:sp>
      <p:sp>
        <p:nvSpPr>
          <p:cNvPr id="3" name="İçerik Yer Tutucusu 2">
            <a:extLst>
              <a:ext uri="{FF2B5EF4-FFF2-40B4-BE49-F238E27FC236}">
                <a16:creationId xmlns:a16="http://schemas.microsoft.com/office/drawing/2014/main" id="{70B9210C-3ED4-4247-B805-449FC1647E1A}"/>
              </a:ext>
            </a:extLst>
          </p:cNvPr>
          <p:cNvSpPr>
            <a:spLocks noGrp="1"/>
          </p:cNvSpPr>
          <p:nvPr>
            <p:ph idx="1"/>
          </p:nvPr>
        </p:nvSpPr>
        <p:spPr>
          <a:xfrm>
            <a:off x="457200" y="1432273"/>
            <a:ext cx="8229600" cy="4892327"/>
          </a:xfrm>
        </p:spPr>
        <p:txBody>
          <a:bodyPr vert="horz" anchor="t">
            <a:normAutofit/>
          </a:bodyPr>
          <a:lstStyle/>
          <a:p>
            <a:pPr algn="just"/>
            <a:endParaRPr lang="tr-TR" dirty="0">
              <a:latin typeface="Times New Roman"/>
              <a:ea typeface="+mn-lt"/>
              <a:cs typeface="+mn-lt"/>
            </a:endParaRPr>
          </a:p>
          <a:p>
            <a:pPr algn="just"/>
            <a:r>
              <a:rPr lang="tr-TR" dirty="0">
                <a:latin typeface="Times New Roman"/>
                <a:ea typeface="+mn-lt"/>
                <a:cs typeface="+mn-lt"/>
              </a:rPr>
              <a:t>Bu yöntemde amaç ceza vermek değil, davranışın sonucunu yaşatmaktır. Çocuğunuza olumlu, kararlı ve sevecen bir şekilde yaklaşın.</a:t>
            </a:r>
            <a:endParaRPr lang="tr-TR" dirty="0">
              <a:latin typeface="Times New Roman"/>
              <a:cs typeface="Times New Roman"/>
            </a:endParaRPr>
          </a:p>
          <a:p>
            <a:pPr algn="just"/>
            <a:r>
              <a:rPr lang="tr-TR" dirty="0">
                <a:latin typeface="Times New Roman"/>
                <a:ea typeface="+mn-lt"/>
                <a:cs typeface="+mn-lt"/>
              </a:rPr>
              <a:t>Sonucunu yaşatmak metodu uygulanıyorsa, önce diğer yöntemler denenmiş ve sonuç alınmamış demektir. Ceza da böyle bir koşul yoktur.</a:t>
            </a:r>
            <a:endParaRPr lang="tr-TR">
              <a:latin typeface="Times New Roman"/>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2414401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5EB013-6C08-4EC6-9CC6-AC65563E83A4}"/>
              </a:ext>
            </a:extLst>
          </p:cNvPr>
          <p:cNvSpPr>
            <a:spLocks noGrp="1"/>
          </p:cNvSpPr>
          <p:nvPr>
            <p:ph idx="1"/>
          </p:nvPr>
        </p:nvSpPr>
        <p:spPr>
          <a:xfrm>
            <a:off x="457200" y="1029707"/>
            <a:ext cx="8229600" cy="5294893"/>
          </a:xfrm>
        </p:spPr>
        <p:txBody>
          <a:bodyPr vert="horz" anchor="t">
            <a:normAutofit/>
          </a:bodyPr>
          <a:lstStyle/>
          <a:p>
            <a:pPr algn="just"/>
            <a:endParaRPr lang="tr-TR" dirty="0">
              <a:latin typeface="Times New Roman"/>
              <a:cs typeface="Times New Roman"/>
            </a:endParaRPr>
          </a:p>
          <a:p>
            <a:pPr algn="just"/>
            <a:r>
              <a:rPr lang="tr-TR" dirty="0">
                <a:latin typeface="Times New Roman"/>
                <a:cs typeface="Times New Roman"/>
              </a:rPr>
              <a:t>Cezada ki ana fikir, “sen beni üzdün, bende seni üzüyorum” dur. Sonucu yaşatmak tekniğinde ise, “ben her şeyi denedim, bana başka şans bırakmadın” vardır. Yani sorumluluk tamamen çocuğa aittir.</a:t>
            </a:r>
            <a:endParaRPr lang="tr-TR" dirty="0">
              <a:latin typeface="Times New Roman"/>
              <a:ea typeface="+mn-lt"/>
              <a:cs typeface="Times New Roman"/>
            </a:endParaRPr>
          </a:p>
          <a:p>
            <a:pPr algn="just"/>
            <a:r>
              <a:rPr lang="tr-TR" dirty="0">
                <a:latin typeface="Times New Roman"/>
                <a:cs typeface="Times New Roman"/>
              </a:rPr>
              <a:t>Cezada çocuğu en çok üzecek davranışlar yapılır. Sonucunu yaşatmakta ise çocuk olumsuz davranışa neden olan şeyden mahrum edilir.</a:t>
            </a:r>
            <a:endParaRPr lang="tr-TR" dirty="0">
              <a:latin typeface="Times New Roman"/>
              <a:ea typeface="+mn-lt"/>
              <a:cs typeface="Times New Roman"/>
            </a:endParaRPr>
          </a:p>
          <a:p>
            <a:pPr algn="just"/>
            <a:endParaRPr lang="tr-TR" dirty="0">
              <a:latin typeface="Times New Roman"/>
              <a:cs typeface="Times New Roman"/>
            </a:endParaRPr>
          </a:p>
        </p:txBody>
      </p:sp>
    </p:spTree>
    <p:extLst>
      <p:ext uri="{BB962C8B-B14F-4D97-AF65-F5344CB8AC3E}">
        <p14:creationId xmlns:p14="http://schemas.microsoft.com/office/powerpoint/2010/main" val="106900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2785" y="646578"/>
            <a:ext cx="8761562" cy="1948131"/>
          </a:xfrm>
        </p:spPr>
        <p:txBody>
          <a:bodyPr vert="horz" lIns="0" rIns="0" bIns="0" anchor="ctr">
            <a:normAutofit/>
          </a:bodyPr>
          <a:lstStyle/>
          <a:p>
            <a:pPr algn="ctr"/>
            <a:r>
              <a:rPr lang="tr-TR" sz="3800" dirty="0">
                <a:solidFill>
                  <a:schemeClr val="tx1"/>
                </a:solidFill>
                <a:ea typeface="+mj-lt"/>
                <a:cs typeface="+mj-lt"/>
              </a:rPr>
              <a:t>ÇOCUKLARDA OLUMLU  DAVRANIŞ GELİŞTİRMEK İÇİN;</a:t>
            </a:r>
            <a:endParaRPr lang="tr-TR" sz="3800" dirty="0">
              <a:solidFill>
                <a:schemeClr val="tx1"/>
              </a:solidFill>
              <a:cs typeface="Calibri"/>
            </a:endParaRPr>
          </a:p>
          <a:p>
            <a:pPr algn="ctr"/>
            <a:endParaRPr lang="tr-TR" sz="3800" dirty="0">
              <a:solidFill>
                <a:schemeClr val="tx1"/>
              </a:solidFill>
              <a:cs typeface="Calibri"/>
            </a:endParaRPr>
          </a:p>
        </p:txBody>
      </p:sp>
      <p:sp>
        <p:nvSpPr>
          <p:cNvPr id="3" name="2 İçerik Yer Tutucusu"/>
          <p:cNvSpPr>
            <a:spLocks noGrp="1"/>
          </p:cNvSpPr>
          <p:nvPr>
            <p:ph idx="1"/>
          </p:nvPr>
        </p:nvSpPr>
        <p:spPr>
          <a:xfrm>
            <a:off x="457200" y="1715428"/>
            <a:ext cx="6403466" cy="4809916"/>
          </a:xfrm>
        </p:spPr>
        <p:txBody>
          <a:bodyPr vert="horz" anchor="t">
            <a:normAutofit/>
          </a:bodyPr>
          <a:lstStyle/>
          <a:p>
            <a:pPr marL="514350" indent="-514350" algn="just">
              <a:buAutoNum type="arabicPeriod"/>
            </a:pPr>
            <a:endParaRPr lang="tr-TR" b="1" dirty="0">
              <a:ea typeface="+mn-lt"/>
              <a:cs typeface="+mn-lt"/>
            </a:endParaRPr>
          </a:p>
          <a:p>
            <a:pPr marL="0" indent="0" algn="just">
              <a:buNone/>
            </a:pPr>
            <a:r>
              <a:rPr lang="tr-TR" b="1" dirty="0">
                <a:ea typeface="+mn-lt"/>
                <a:cs typeface="+mn-lt"/>
              </a:rPr>
              <a:t>1. İsteyin ama emretmeyin ya da talep etmeyin.</a:t>
            </a:r>
            <a:endParaRPr lang="tr-TR"/>
          </a:p>
          <a:p>
            <a:pPr algn="just"/>
            <a:r>
              <a:rPr lang="tr-TR" dirty="0">
                <a:ea typeface="+mn-lt"/>
                <a:cs typeface="+mn-lt"/>
              </a:rPr>
              <a:t>Tekrarlanan emirler iletişimi zayıflattığı gibi etkisini de yitirir. </a:t>
            </a:r>
            <a:endParaRPr lang="tr-TR" dirty="0"/>
          </a:p>
          <a:p>
            <a:pPr algn="just"/>
            <a:r>
              <a:rPr lang="tr-TR" dirty="0">
                <a:ea typeface="+mn-lt"/>
                <a:cs typeface="+mn-lt"/>
              </a:rPr>
              <a:t>“Git ve dişlerini fırçala” demek yerine “Gidip dişlerini fırçalar mısın” denmelidir. </a:t>
            </a:r>
            <a:endParaRPr lang="tr-TR" dirty="0"/>
          </a:p>
          <a:p>
            <a:pPr marL="0" indent="0" algn="just">
              <a:buNone/>
            </a:pPr>
            <a:endParaRPr lang="tr-TR"/>
          </a:p>
          <a:p>
            <a:pPr algn="just"/>
            <a:endParaRPr lang="tr-TR" dirty="0"/>
          </a:p>
          <a:p>
            <a:pPr algn="just"/>
            <a:endParaRPr lang="tr-TR" dirty="0"/>
          </a:p>
          <a:p>
            <a:pPr algn="just"/>
            <a:endParaRPr lang="tr-TR" b="1"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72197"/>
            <a:ext cx="7783902" cy="5352403"/>
          </a:xfrm>
        </p:spPr>
        <p:txBody>
          <a:bodyPr vert="horz" anchor="t">
            <a:normAutofit/>
          </a:bodyPr>
          <a:lstStyle/>
          <a:p>
            <a:endParaRPr lang="tr-TR" dirty="0"/>
          </a:p>
          <a:p>
            <a:endParaRPr lang="tr-TR"/>
          </a:p>
          <a:p>
            <a:pPr algn="just"/>
            <a:r>
              <a:rPr lang="tr-TR" dirty="0"/>
              <a:t>“Yapabilir misin” diye bir soru sorduğumuzda çocuğun sol beyninde tam olarak ne demek istediğinizi anlamaya yönelik bir faaliyet gelişir oysa “yapar mısın” dediğimizde sağ beyninde bir faaliyet olacak ve güdüleme merkezi harekete geçecektir.</a:t>
            </a:r>
          </a:p>
          <a:p>
            <a:pPr marL="0" indent="0">
              <a:buNone/>
            </a:pPr>
            <a:endParaRPr lang="tr-TR" dirty="0">
              <a:solidFill>
                <a:schemeClr val="accent6">
                  <a:lumMod val="50000"/>
                </a:schemeClr>
              </a:solidFill>
            </a:endParaRPr>
          </a:p>
          <a:p>
            <a:endParaRPr lang="tr-TR" dirty="0">
              <a:solidFill>
                <a:schemeClr val="accent6">
                  <a:lumMod val="50000"/>
                </a:schemeClr>
              </a:solidFill>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7D1B5C2-82A8-4CE8-9C32-7EE15E11FD35}"/>
              </a:ext>
            </a:extLst>
          </p:cNvPr>
          <p:cNvSpPr>
            <a:spLocks noGrp="1"/>
          </p:cNvSpPr>
          <p:nvPr>
            <p:ph idx="1"/>
          </p:nvPr>
        </p:nvSpPr>
        <p:spPr>
          <a:xfrm>
            <a:off x="457200" y="1029707"/>
            <a:ext cx="8229600" cy="5294893"/>
          </a:xfrm>
        </p:spPr>
        <p:txBody>
          <a:bodyPr vert="horz" anchor="t">
            <a:normAutofit/>
          </a:bodyPr>
          <a:lstStyle/>
          <a:p>
            <a:pPr marL="0" indent="0" algn="just">
              <a:buNone/>
            </a:pPr>
            <a:endParaRPr lang="tr-TR" b="1" dirty="0">
              <a:latin typeface="Times New Roman"/>
              <a:cs typeface="Times New Roman"/>
            </a:endParaRPr>
          </a:p>
          <a:p>
            <a:pPr marL="0" indent="0" algn="just">
              <a:buNone/>
            </a:pPr>
            <a:r>
              <a:rPr lang="tr-TR" b="1" dirty="0">
                <a:latin typeface="Times New Roman"/>
                <a:cs typeface="Times New Roman"/>
              </a:rPr>
              <a:t>2. Uzun Açıklamalardan Kaçının: </a:t>
            </a:r>
            <a:endParaRPr lang="tr-TR" dirty="0">
              <a:ea typeface="+mn-lt"/>
              <a:cs typeface="+mn-lt"/>
            </a:endParaRPr>
          </a:p>
          <a:p>
            <a:pPr marL="457200" indent="-457200" algn="just"/>
            <a:r>
              <a:rPr lang="tr-TR" dirty="0">
                <a:latin typeface="Times New Roman"/>
                <a:cs typeface="Times New Roman"/>
              </a:rPr>
              <a:t>Ebeveynler olarak isteğinizi haklı çıkarmak için konumunuzu açıkladığınızda gücünüzü yitirirsiniz, çocuğun da kafası karışır. </a:t>
            </a:r>
            <a:endParaRPr lang="tr-TR" dirty="0">
              <a:ea typeface="+mn-lt"/>
              <a:cs typeface="+mn-lt"/>
            </a:endParaRPr>
          </a:p>
          <a:p>
            <a:pPr marL="457200" indent="-457200" algn="just"/>
            <a:r>
              <a:rPr lang="tr-TR" dirty="0">
                <a:latin typeface="Times New Roman"/>
                <a:cs typeface="Times New Roman"/>
              </a:rPr>
              <a:t>“Artık yatman gerekiyor, yarın zorlu bir gün olacak. Dişlerini fırçala” demek yerine sadece “Dişlerini fırçalayıp yatar mısın?” demek yeterlidir.</a:t>
            </a:r>
            <a:endParaRPr lang="tr-TR" dirty="0"/>
          </a:p>
        </p:txBody>
      </p:sp>
    </p:spTree>
    <p:extLst>
      <p:ext uri="{BB962C8B-B14F-4D97-AF65-F5344CB8AC3E}">
        <p14:creationId xmlns:p14="http://schemas.microsoft.com/office/powerpoint/2010/main" val="1703115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2161" y="750327"/>
            <a:ext cx="8568952" cy="5361459"/>
          </a:xfrm>
        </p:spPr>
        <p:txBody>
          <a:bodyPr vert="horz" anchor="t">
            <a:normAutofit/>
          </a:bodyPr>
          <a:lstStyle/>
          <a:p>
            <a:pPr>
              <a:buNone/>
            </a:pPr>
            <a:endParaRPr lang="tr-TR" b="1" dirty="0">
              <a:ea typeface="+mn-lt"/>
              <a:cs typeface="+mn-lt"/>
            </a:endParaRPr>
          </a:p>
          <a:p>
            <a:pPr>
              <a:buNone/>
            </a:pPr>
            <a:r>
              <a:rPr lang="tr-TR" b="1" dirty="0">
                <a:ea typeface="+mn-lt"/>
                <a:cs typeface="+mn-lt"/>
              </a:rPr>
              <a:t>3. Öğüt Vermekten Kaçının </a:t>
            </a:r>
            <a:endParaRPr lang="tr-TR" dirty="0"/>
          </a:p>
          <a:p>
            <a:pPr algn="just"/>
            <a:r>
              <a:rPr lang="tr-TR" dirty="0">
                <a:ea typeface="+mn-lt"/>
                <a:cs typeface="+mn-lt"/>
              </a:rPr>
              <a:t>Birçok ebeveyn çocuklarının kendileri ile  konuşmadıklarından yakınırlar. Bunun en önemli nedenlerinden biri, ebeveynlerin çok fazla öğüt ve ders vermeleridir. </a:t>
            </a:r>
          </a:p>
          <a:p>
            <a:pPr algn="just"/>
            <a:r>
              <a:rPr lang="tr-TR" dirty="0">
                <a:ea typeface="+mn-lt"/>
                <a:cs typeface="+mn-lt"/>
              </a:rPr>
              <a:t>Dokuz yaşından küçükler buna hazır değillerdir, dokuz yaşından büyükler ise bu öğütleri dinlemezler. Çocuklara ya da gençlere kaç yaşlarında olurlarsa olsunlar, söylev vermenin tek zamanı, onlar böyle bir şeyi istedikleri zamandır. Çocuk sizden bilgi istemedikçe, söylev ya da ders vermek daha fazla direnç yaratır.</a:t>
            </a:r>
            <a:endParaRPr lang="tr-TR" dirty="0"/>
          </a:p>
          <a:p>
            <a:pPr>
              <a:buNone/>
            </a:pPr>
            <a:endParaRPr lang="tr-TR" b="1" dirty="0"/>
          </a:p>
          <a:p>
            <a:pPr algn="just">
              <a:buNone/>
            </a:pP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0465CF8-1D67-4CAF-8C8C-BC8DB08D1877}"/>
              </a:ext>
            </a:extLst>
          </p:cNvPr>
          <p:cNvSpPr>
            <a:spLocks noGrp="1"/>
          </p:cNvSpPr>
          <p:nvPr>
            <p:ph idx="1"/>
          </p:nvPr>
        </p:nvSpPr>
        <p:spPr>
          <a:xfrm>
            <a:off x="212785" y="612764"/>
            <a:ext cx="8833448" cy="5711836"/>
          </a:xfrm>
        </p:spPr>
        <p:txBody>
          <a:bodyPr vert="horz" anchor="t">
            <a:normAutofit/>
          </a:bodyPr>
          <a:lstStyle/>
          <a:p>
            <a:pPr marL="0" indent="0">
              <a:buNone/>
            </a:pPr>
            <a:endParaRPr lang="tr-TR" b="1" dirty="0">
              <a:latin typeface="Times New Roman"/>
              <a:cs typeface="Times New Roman"/>
            </a:endParaRPr>
          </a:p>
          <a:p>
            <a:pPr marL="0" indent="0">
              <a:buNone/>
            </a:pPr>
            <a:r>
              <a:rPr lang="tr-TR" b="1" dirty="0">
                <a:latin typeface="Times New Roman"/>
                <a:cs typeface="Times New Roman"/>
              </a:rPr>
              <a:t>4. Olumlu Davranışlarını Görün</a:t>
            </a:r>
          </a:p>
          <a:p>
            <a:pPr algn="just"/>
            <a:r>
              <a:rPr lang="tr-TR" dirty="0">
                <a:latin typeface="Times New Roman"/>
                <a:ea typeface="+mn-lt"/>
                <a:cs typeface="+mn-lt"/>
              </a:rPr>
              <a:t>Çocuğunuzun başarılarını, olumlu davranışlarını gördüğünüzü gösterin. Örneğin, bir çocuk ağladığında annesinden ilgi görüyorsa, bu yöntemi kullanmaya devam edebilir. </a:t>
            </a:r>
            <a:endParaRPr lang="tr-TR">
              <a:latin typeface="Times New Roman"/>
              <a:ea typeface="+mn-lt"/>
              <a:cs typeface="+mn-lt"/>
            </a:endParaRPr>
          </a:p>
          <a:p>
            <a:pPr algn="just"/>
            <a:r>
              <a:rPr lang="tr-TR" dirty="0">
                <a:latin typeface="Times New Roman"/>
                <a:ea typeface="+mn-lt"/>
                <a:cs typeface="+mn-lt"/>
              </a:rPr>
              <a:t>Aynı şekilde, okuldan geldiğinde elini yıkadığı zaman annesi bu davranışını övüyorsa, ilgiyi sürdürmek için bu olumlu davranışa devam edecektir. </a:t>
            </a:r>
            <a:endParaRPr lang="tr-TR">
              <a:latin typeface="Times New Roman"/>
              <a:ea typeface="+mn-lt"/>
              <a:cs typeface="+mn-lt"/>
            </a:endParaRPr>
          </a:p>
          <a:p>
            <a:pPr algn="just"/>
            <a:r>
              <a:rPr lang="tr-TR" dirty="0">
                <a:latin typeface="Times New Roman"/>
                <a:ea typeface="+mn-lt"/>
                <a:cs typeface="+mn-lt"/>
              </a:rPr>
              <a:t>Olumlu davranışlarını görürseniz ve gördüğünüzü ona gösterir veya hissettirirseniz bu davranışları yeniden yapacaktır.</a:t>
            </a:r>
            <a:endParaRPr lang="tr-TR">
              <a:latin typeface="Times New Roman"/>
              <a:cs typeface="Times New Roman"/>
            </a:endParaRPr>
          </a:p>
          <a:p>
            <a:pPr marL="0" indent="0">
              <a:buNone/>
            </a:pPr>
            <a:endParaRPr lang="tr-TR" b="1" dirty="0">
              <a:latin typeface="Times New Roman"/>
              <a:cs typeface="Times New Roman"/>
            </a:endParaRPr>
          </a:p>
          <a:p>
            <a:pPr marL="457200" indent="-457200"/>
            <a:endParaRPr lang="tr-TR" b="1" dirty="0">
              <a:latin typeface="Times New Roman"/>
              <a:cs typeface="Times New Roman"/>
            </a:endParaRPr>
          </a:p>
          <a:p>
            <a:endParaRPr lang="tr-TR" b="1" dirty="0">
              <a:latin typeface="Times New Roman"/>
              <a:cs typeface="Times New Roman"/>
            </a:endParaRPr>
          </a:p>
        </p:txBody>
      </p:sp>
    </p:spTree>
    <p:extLst>
      <p:ext uri="{BB962C8B-B14F-4D97-AF65-F5344CB8AC3E}">
        <p14:creationId xmlns:p14="http://schemas.microsoft.com/office/powerpoint/2010/main" val="3437304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13FDDCA-F0D4-4F50-B3DF-F510CA9D12D3}"/>
              </a:ext>
            </a:extLst>
          </p:cNvPr>
          <p:cNvSpPr>
            <a:spLocks noGrp="1"/>
          </p:cNvSpPr>
          <p:nvPr>
            <p:ph idx="1"/>
          </p:nvPr>
        </p:nvSpPr>
        <p:spPr>
          <a:xfrm>
            <a:off x="457200" y="727783"/>
            <a:ext cx="8488392" cy="5596817"/>
          </a:xfrm>
        </p:spPr>
        <p:txBody>
          <a:bodyPr vert="horz" anchor="t">
            <a:normAutofit/>
          </a:bodyPr>
          <a:lstStyle/>
          <a:p>
            <a:pPr marL="0" indent="0">
              <a:buNone/>
            </a:pPr>
            <a:endParaRPr lang="tr-TR" b="1">
              <a:latin typeface="Times New Roman"/>
              <a:cs typeface="Times New Roman"/>
            </a:endParaRPr>
          </a:p>
          <a:p>
            <a:pPr marL="0" indent="0">
              <a:buNone/>
            </a:pPr>
            <a:r>
              <a:rPr lang="tr-TR" b="1" dirty="0">
                <a:latin typeface="Times New Roman"/>
                <a:cs typeface="Times New Roman"/>
              </a:rPr>
              <a:t>5</a:t>
            </a:r>
            <a:r>
              <a:rPr lang="tr-TR" b="1" dirty="0">
                <a:latin typeface="Times New Roman"/>
                <a:ea typeface="+mn-lt"/>
                <a:cs typeface="+mn-lt"/>
              </a:rPr>
              <a:t>. Kurallarınızda ve ilişkilerinizde devamlılık gösterin</a:t>
            </a:r>
            <a:endParaRPr lang="tr-TR" b="1" dirty="0">
              <a:latin typeface="Times New Roman"/>
              <a:cs typeface="Times New Roman"/>
            </a:endParaRPr>
          </a:p>
          <a:p>
            <a:pPr marL="457200" indent="-457200" algn="just"/>
            <a:r>
              <a:rPr lang="tr-TR" dirty="0">
                <a:latin typeface="Times New Roman"/>
                <a:ea typeface="+mn-lt"/>
                <a:cs typeface="+mn-lt"/>
              </a:rPr>
              <a:t>Gerekli olduğuna inandığımız bir kısıtlamayı, çocuğunuzun yalvarmalarıyla değiştirmeyin. Kuralların devamlılığı olmalıdır, yoksa çocuğunuz kurallarınızı hiç ciddiye almaz. </a:t>
            </a:r>
            <a:endParaRPr lang="tr-TR">
              <a:latin typeface="Times New Roman"/>
              <a:ea typeface="+mn-lt"/>
              <a:cs typeface="Times New Roman"/>
            </a:endParaRPr>
          </a:p>
          <a:p>
            <a:pPr marL="457200" indent="-457200" algn="just"/>
            <a:r>
              <a:rPr lang="tr-TR" dirty="0">
                <a:latin typeface="Times New Roman"/>
                <a:ea typeface="+mn-lt"/>
                <a:cs typeface="+mn-lt"/>
              </a:rPr>
              <a:t>Gerektiği durumlarda siz kendi koyduğunuz kuralları çocuğunuzla konuşarak değiştirebilirsiniz, kendi koyduğunuz kuralların esiri olmayın. Gerektiğinde değiştirin. Bu durumun neden gerektiğini ona açıklayın.</a:t>
            </a:r>
            <a:endParaRPr lang="tr-TR">
              <a:latin typeface="Times New Roman"/>
              <a:cs typeface="Times New Roman"/>
            </a:endParaRPr>
          </a:p>
        </p:txBody>
      </p:sp>
    </p:spTree>
    <p:extLst>
      <p:ext uri="{BB962C8B-B14F-4D97-AF65-F5344CB8AC3E}">
        <p14:creationId xmlns:p14="http://schemas.microsoft.com/office/powerpoint/2010/main" val="34430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5139A0-4917-4148-9FC9-FFA2F760E305}"/>
              </a:ext>
            </a:extLst>
          </p:cNvPr>
          <p:cNvSpPr>
            <a:spLocks noGrp="1"/>
          </p:cNvSpPr>
          <p:nvPr>
            <p:ph idx="1"/>
          </p:nvPr>
        </p:nvSpPr>
        <p:spPr>
          <a:xfrm>
            <a:off x="457200" y="986575"/>
            <a:ext cx="8229600" cy="5338025"/>
          </a:xfrm>
        </p:spPr>
        <p:txBody>
          <a:bodyPr vert="horz" anchor="t">
            <a:normAutofit/>
          </a:bodyPr>
          <a:lstStyle/>
          <a:p>
            <a:pPr marL="0" indent="0">
              <a:buNone/>
            </a:pPr>
            <a:r>
              <a:rPr lang="tr-TR" b="1" dirty="0">
                <a:latin typeface="Times New Roman"/>
                <a:ea typeface="+mn-lt"/>
                <a:cs typeface="+mn-lt"/>
              </a:rPr>
              <a:t>6. Pozitif Ödüllendirme Yöntemini Kullanın.</a:t>
            </a:r>
            <a:endParaRPr lang="tr-TR" b="1" dirty="0">
              <a:latin typeface="Times New Roman"/>
            </a:endParaRPr>
          </a:p>
          <a:p>
            <a:pPr algn="just"/>
            <a:r>
              <a:rPr lang="tr-TR" dirty="0">
                <a:latin typeface="Times New Roman"/>
                <a:ea typeface="+mn-lt"/>
                <a:cs typeface="+mn-lt"/>
              </a:rPr>
              <a:t>Çocuğunuza doğru davranışlar öğretmek için en etkili yöntem pozitif ödüllendirmedir.</a:t>
            </a:r>
            <a:endParaRPr lang="tr-TR"/>
          </a:p>
          <a:p>
            <a:pPr algn="just"/>
            <a:r>
              <a:rPr lang="tr-TR" dirty="0">
                <a:latin typeface="Times New Roman"/>
                <a:ea typeface="+mn-lt"/>
                <a:cs typeface="+mn-lt"/>
              </a:rPr>
              <a:t>Pozitif ödüllendirmeyi kısaca özetlersek  ödüllendirilen davranış tekrarlanır.</a:t>
            </a:r>
            <a:endParaRPr lang="tr-TR" dirty="0">
              <a:latin typeface="Times New Roman"/>
              <a:cs typeface="Times New Roman"/>
            </a:endParaRPr>
          </a:p>
          <a:p>
            <a:pPr algn="just"/>
            <a:r>
              <a:rPr lang="tr-TR" dirty="0">
                <a:latin typeface="Times New Roman"/>
                <a:ea typeface="+mn-lt"/>
                <a:cs typeface="+mn-lt"/>
              </a:rPr>
              <a:t>İki tür ödül vardır: Manevi ödül, maddi ödül. </a:t>
            </a:r>
            <a:endParaRPr lang="tr-TR">
              <a:latin typeface="Times New Roman"/>
              <a:cs typeface="Times New Roman"/>
            </a:endParaRPr>
          </a:p>
          <a:p>
            <a:pPr algn="just"/>
            <a:r>
              <a:rPr lang="tr-TR" dirty="0">
                <a:latin typeface="Times New Roman"/>
                <a:ea typeface="+mn-lt"/>
                <a:cs typeface="+mn-lt"/>
              </a:rPr>
              <a:t> Manevi ödül, takdir etme, öpmek, kucaklamak vb. </a:t>
            </a:r>
            <a:endParaRPr lang="tr-TR" dirty="0">
              <a:latin typeface="Times New Roman"/>
              <a:cs typeface="Times New Roman"/>
            </a:endParaRPr>
          </a:p>
          <a:p>
            <a:pPr algn="just"/>
            <a:r>
              <a:rPr lang="tr-TR" dirty="0">
                <a:latin typeface="Times New Roman"/>
                <a:ea typeface="+mn-lt"/>
                <a:cs typeface="+mn-lt"/>
              </a:rPr>
              <a:t>Maddi ödüller ise çikolata, dondurma, oyuncak almak vb. </a:t>
            </a:r>
            <a:endParaRPr lang="tr-TR" dirty="0">
              <a:latin typeface="Times New Roman"/>
              <a:cs typeface="Times New Roman"/>
            </a:endParaRPr>
          </a:p>
          <a:p>
            <a:pPr algn="just"/>
            <a:endParaRPr lang="tr-TR">
              <a:latin typeface="Times New Roman"/>
              <a:cs typeface="Times New Roman"/>
            </a:endParaRPr>
          </a:p>
          <a:p>
            <a:pPr algn="just"/>
            <a:endParaRPr lang="tr-TR" dirty="0">
              <a:latin typeface="Times New Roman"/>
              <a:cs typeface="Times New Roman"/>
            </a:endParaRPr>
          </a:p>
          <a:p>
            <a:pPr marL="457200" indent="-457200" algn="just"/>
            <a:endParaRPr lang="tr-TR" b="1" dirty="0">
              <a:latin typeface="Times New Roman"/>
              <a:cs typeface="Times New Roman"/>
            </a:endParaRPr>
          </a:p>
          <a:p>
            <a:endParaRPr lang="tr-TR" dirty="0">
              <a:latin typeface="Times New Roman"/>
              <a:cs typeface="Times New Roman"/>
            </a:endParaRPr>
          </a:p>
        </p:txBody>
      </p:sp>
    </p:spTree>
    <p:extLst>
      <p:ext uri="{BB962C8B-B14F-4D97-AF65-F5344CB8AC3E}">
        <p14:creationId xmlns:p14="http://schemas.microsoft.com/office/powerpoint/2010/main" val="4178719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11584</Words>
  <Application>Microsoft Office PowerPoint</Application>
  <PresentationFormat>Ekran Gösterisi (4:3)</PresentationFormat>
  <Paragraphs>250</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Akış</vt:lpstr>
      <vt:lpstr>ÇOCUKLARDA OLUMLU DAVRANIŞ GELİŞTİRME</vt:lpstr>
      <vt:lpstr>OLUMLU DAVRANIŞ NEDİR?  </vt:lpstr>
      <vt:lpstr>ÇOCUKLARDA OLUMLU  DAVRANIŞ GELİŞTİRMEK İÇİN; </vt:lpstr>
      <vt:lpstr>PowerPoint Sunusu</vt:lpstr>
      <vt:lpstr>PowerPoint Sunusu</vt:lpstr>
      <vt:lpstr>PowerPoint Sunusu</vt:lpstr>
      <vt:lpstr>PowerPoint Sunusu</vt:lpstr>
      <vt:lpstr>PowerPoint Sunusu</vt:lpstr>
      <vt:lpstr>PowerPoint Sunusu</vt:lpstr>
      <vt:lpstr>PowerPoint Sunusu</vt:lpstr>
      <vt:lpstr>KAZANDIRMAK İSTEDİĞİMİZ  DAVRANIŞLAR </vt:lpstr>
      <vt:lpstr>PowerPoint Sunusu</vt:lpstr>
      <vt:lpstr>AZALTILMASINI İSTEDİĞİMİZ DAVRANIŞLAR  </vt:lpstr>
      <vt:lpstr>ONAYLADIĞIMIZ VE DEVAM ETMESİNİ İSTEDİĞİMİZ DAVRANIŞLAR </vt:lpstr>
      <vt:lpstr>Övgü ve Takdir Farklıdır: </vt:lpstr>
      <vt:lpstr>PowerPoint Sunusu</vt:lpstr>
      <vt:lpstr>CEZA UYGUN BİR YÖNTEM MİDİR?  </vt:lpstr>
      <vt:lpstr>HER TÜRLÜ CEZANIN SONUCUNDA;  </vt:lpstr>
      <vt:lpstr>PowerPoint Sunusu</vt:lpstr>
      <vt:lpstr>OLUMSUZ DAVRANIŞLARI NASIL AZALTABİLİRİZ? </vt:lpstr>
      <vt:lpstr>NEDENİNİ  DÜŞÜNMEK </vt:lpstr>
      <vt:lpstr>GÖZ ARDI VE TEŞVİK</vt:lpstr>
      <vt:lpstr>SEÇENEK SUNMAK</vt:lpstr>
      <vt:lpstr>DAVRANIŞININ SONUCUNU AÇIKLAYARAK ZARARINI GÖSTERMEK</vt:lpstr>
      <vt:lpstr>PowerPoint Sunusu</vt:lpstr>
      <vt:lpstr>FARKLI ÇÖZÜM YOLLARI DÜŞÜNDÜRMEK</vt:lpstr>
      <vt:lpstr>DAVRANIŞIN SONUCUNU YAŞATMAK</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ÇATIŞMA ÇÖZME BECERİLERİ</dc:title>
  <dc:creator>lp</dc:creator>
  <cp:lastModifiedBy>hp-</cp:lastModifiedBy>
  <cp:revision>972</cp:revision>
  <dcterms:created xsi:type="dcterms:W3CDTF">2019-09-25T08:28:00Z</dcterms:created>
  <dcterms:modified xsi:type="dcterms:W3CDTF">2020-05-02T10:25:44Z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