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66" r:id="rId4"/>
    <p:sldId id="260" r:id="rId5"/>
    <p:sldId id="259" r:id="rId6"/>
    <p:sldId id="267" r:id="rId7"/>
    <p:sldId id="268" r:id="rId8"/>
    <p:sldId id="269" r:id="rId9"/>
    <p:sldId id="270" r:id="rId10"/>
    <p:sldId id="271" r:id="rId11"/>
    <p:sldId id="272" r:id="rId12"/>
    <p:sldId id="261" r:id="rId13"/>
    <p:sldId id="262" r:id="rId14"/>
    <p:sldId id="263" r:id="rId15"/>
    <p:sldId id="264" r:id="rId16"/>
    <p:sldId id="265" r:id="rId17"/>
    <p:sldId id="274" r:id="rId18"/>
    <p:sldId id="277" r:id="rId19"/>
    <p:sldId id="276" r:id="rId20"/>
    <p:sldId id="275" r:id="rId21"/>
    <p:sldId id="27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72B3D1B4-7128-4B7A-9BD9-0178C3E78D3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8FA236F-C6EE-4367-99FD-0B18043D4C9E}">
      <dgm:prSet/>
      <dgm:spPr/>
      <dgm:t>
        <a:bodyPr/>
        <a:lstStyle/>
        <a:p>
          <a:r>
            <a:rPr lang="tr-TR" dirty="0"/>
            <a:t>Zihin haritaları elinizdeki problemin tüm öğelerini tek bir seferde görebilmenizi sağlar. </a:t>
          </a:r>
          <a:endParaRPr lang="en-US" dirty="0"/>
        </a:p>
      </dgm:t>
    </dgm:pt>
    <dgm:pt modelId="{90EBD62B-206B-4F6E-A6CC-E898FC3E3EA1}" type="parTrans" cxnId="{7D1408FF-C8B0-4CBF-BECF-62D14D38BBE6}">
      <dgm:prSet/>
      <dgm:spPr/>
      <dgm:t>
        <a:bodyPr/>
        <a:lstStyle/>
        <a:p>
          <a:endParaRPr lang="en-US"/>
        </a:p>
      </dgm:t>
    </dgm:pt>
    <dgm:pt modelId="{20FDF9AD-34E5-46A2-9175-D52C5AA1E548}" type="sibTrans" cxnId="{7D1408FF-C8B0-4CBF-BECF-62D14D38BBE6}">
      <dgm:prSet/>
      <dgm:spPr/>
      <dgm:t>
        <a:bodyPr/>
        <a:lstStyle/>
        <a:p>
          <a:endParaRPr lang="en-US"/>
        </a:p>
      </dgm:t>
    </dgm:pt>
    <dgm:pt modelId="{3DA4E2F2-90E9-44BB-98B8-8B6F52063637}">
      <dgm:prSet/>
      <dgm:spPr/>
      <dgm:t>
        <a:bodyPr/>
        <a:lstStyle/>
        <a:p>
          <a:r>
            <a:rPr lang="tr-TR" dirty="0"/>
            <a:t>Zihin Haritaları problemin en önemli yönlerini ortaya koyar ve odaklanmanızı sağlar.</a:t>
          </a:r>
          <a:endParaRPr lang="en-US" dirty="0"/>
        </a:p>
      </dgm:t>
    </dgm:pt>
    <dgm:pt modelId="{48D58993-E6FA-4616-93C6-710D834AB257}" type="parTrans" cxnId="{5DFCB633-05C0-4FF1-A051-C95DE748466A}">
      <dgm:prSet/>
      <dgm:spPr/>
      <dgm:t>
        <a:bodyPr/>
        <a:lstStyle/>
        <a:p>
          <a:endParaRPr lang="en-US"/>
        </a:p>
      </dgm:t>
    </dgm:pt>
    <dgm:pt modelId="{51B3D3D6-ABD1-4C2F-AD39-BC43153DEBC3}" type="sibTrans" cxnId="{5DFCB633-05C0-4FF1-A051-C95DE748466A}">
      <dgm:prSet/>
      <dgm:spPr/>
      <dgm:t>
        <a:bodyPr/>
        <a:lstStyle/>
        <a:p>
          <a:endParaRPr lang="en-US"/>
        </a:p>
      </dgm:t>
    </dgm:pt>
    <dgm:pt modelId="{6F67759E-3521-4609-B05F-A2FBF855FA20}">
      <dgm:prSet/>
      <dgm:spPr/>
      <dgm:t>
        <a:bodyPr/>
        <a:lstStyle/>
        <a:p>
          <a:r>
            <a:rPr lang="tr-TR" dirty="0"/>
            <a:t>Renkler ve şekillerin kullanımı beyni canlandırır. Böylece beynimiz problemi çözmek için hazır hale gelir.</a:t>
          </a:r>
          <a:endParaRPr lang="en-US" dirty="0"/>
        </a:p>
      </dgm:t>
    </dgm:pt>
    <dgm:pt modelId="{ACE108FB-5B59-4A3A-8C3E-A06DBD2AAA3F}" type="parTrans" cxnId="{D883827D-576B-4740-A973-6FA4D43BC50E}">
      <dgm:prSet/>
      <dgm:spPr/>
      <dgm:t>
        <a:bodyPr/>
        <a:lstStyle/>
        <a:p>
          <a:endParaRPr lang="en-US"/>
        </a:p>
      </dgm:t>
    </dgm:pt>
    <dgm:pt modelId="{FC465229-42DA-4F03-A7C4-56FC68451DA8}" type="sibTrans" cxnId="{D883827D-576B-4740-A973-6FA4D43BC50E}">
      <dgm:prSet/>
      <dgm:spPr/>
      <dgm:t>
        <a:bodyPr/>
        <a:lstStyle/>
        <a:p>
          <a:endParaRPr lang="en-US"/>
        </a:p>
      </dgm:t>
    </dgm:pt>
    <dgm:pt modelId="{A681927F-B2D2-4D91-A962-D5ACB27D3E0D}">
      <dgm:prSet/>
      <dgm:spPr/>
      <dgm:t>
        <a:bodyPr/>
        <a:lstStyle/>
        <a:p>
          <a:r>
            <a:rPr lang="tr-TR" dirty="0"/>
            <a:t>Problemi ve çözümleri merkezden etrafa yayılan dallandırılmış bir şemada görmek daha fazla fikir ve çağrışım üreterek çözüme daha hızlı ulaşmanızı sağlar.</a:t>
          </a:r>
          <a:endParaRPr lang="en-US" dirty="0"/>
        </a:p>
      </dgm:t>
    </dgm:pt>
    <dgm:pt modelId="{40AEF9F9-8D3F-495F-B8F7-7AD6C9003D2F}" type="parTrans" cxnId="{47DE2F53-B232-481B-ACCC-5458A9167291}">
      <dgm:prSet/>
      <dgm:spPr/>
      <dgm:t>
        <a:bodyPr/>
        <a:lstStyle/>
        <a:p>
          <a:endParaRPr lang="en-US"/>
        </a:p>
      </dgm:t>
    </dgm:pt>
    <dgm:pt modelId="{E6091ABC-CBC7-4968-ADA1-1A54ED299C1B}" type="sibTrans" cxnId="{47DE2F53-B232-481B-ACCC-5458A9167291}">
      <dgm:prSet/>
      <dgm:spPr/>
      <dgm:t>
        <a:bodyPr/>
        <a:lstStyle/>
        <a:p>
          <a:endParaRPr lang="en-US"/>
        </a:p>
      </dgm:t>
    </dgm:pt>
    <dgm:pt modelId="{03D89060-AB88-440C-A9EE-5C0F3551AE05}" type="pres">
      <dgm:prSet presAssocID="{72B3D1B4-7128-4B7A-9BD9-0178C3E78D31}" presName="root" presStyleCnt="0">
        <dgm:presLayoutVars>
          <dgm:dir/>
          <dgm:resizeHandles val="exact"/>
        </dgm:presLayoutVars>
      </dgm:prSet>
      <dgm:spPr/>
    </dgm:pt>
    <dgm:pt modelId="{07D98BC6-C2C1-4A34-A9C0-79740B41B9A8}" type="pres">
      <dgm:prSet presAssocID="{C8FA236F-C6EE-4367-99FD-0B18043D4C9E}" presName="compNode" presStyleCnt="0"/>
      <dgm:spPr/>
    </dgm:pt>
    <dgm:pt modelId="{462E534A-F050-4ACF-86A8-74B494DA8025}" type="pres">
      <dgm:prSet presAssocID="{C8FA236F-C6EE-4367-99FD-0B18043D4C9E}" presName="bgRect" presStyleLbl="bgShp" presStyleIdx="0" presStyleCnt="4" custLinFactNeighborY="-37066"/>
      <dgm:spPr/>
    </dgm:pt>
    <dgm:pt modelId="{15976A64-82B8-46C8-9957-7752FD604D8A}" type="pres">
      <dgm:prSet presAssocID="{C8FA236F-C6EE-4367-99FD-0B18043D4C9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CDD75EED-BD84-4200-B78D-8FC35906B2B7}" type="pres">
      <dgm:prSet presAssocID="{C8FA236F-C6EE-4367-99FD-0B18043D4C9E}" presName="spaceRect" presStyleCnt="0"/>
      <dgm:spPr/>
    </dgm:pt>
    <dgm:pt modelId="{E2736483-60EE-47B0-B64D-6AFE6A62FEED}" type="pres">
      <dgm:prSet presAssocID="{C8FA236F-C6EE-4367-99FD-0B18043D4C9E}" presName="parTx" presStyleLbl="revTx" presStyleIdx="0" presStyleCnt="4" custLinFactNeighborX="0" custLinFactNeighborY="-24711">
        <dgm:presLayoutVars>
          <dgm:chMax val="0"/>
          <dgm:chPref val="0"/>
        </dgm:presLayoutVars>
      </dgm:prSet>
      <dgm:spPr/>
    </dgm:pt>
    <dgm:pt modelId="{9B6D39F3-E64B-4C17-895F-938C805EA029}" type="pres">
      <dgm:prSet presAssocID="{20FDF9AD-34E5-46A2-9175-D52C5AA1E548}" presName="sibTrans" presStyleCnt="0"/>
      <dgm:spPr/>
    </dgm:pt>
    <dgm:pt modelId="{AC23BD25-565A-43BA-9F60-918C9DB6672A}" type="pres">
      <dgm:prSet presAssocID="{3DA4E2F2-90E9-44BB-98B8-8B6F52063637}" presName="compNode" presStyleCnt="0"/>
      <dgm:spPr/>
    </dgm:pt>
    <dgm:pt modelId="{14BE2995-837E-453D-BF4D-E3E8E65C1E2F}" type="pres">
      <dgm:prSet presAssocID="{3DA4E2F2-90E9-44BB-98B8-8B6F52063637}" presName="bgRect" presStyleLbl="bgShp" presStyleIdx="1" presStyleCnt="4"/>
      <dgm:spPr/>
    </dgm:pt>
    <dgm:pt modelId="{AAB986B2-B599-4425-859F-ED864BC735A5}" type="pres">
      <dgm:prSet presAssocID="{3DA4E2F2-90E9-44BB-98B8-8B6F5206363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bulb"/>
        </a:ext>
      </dgm:extLst>
    </dgm:pt>
    <dgm:pt modelId="{651891BD-EED7-4FAF-8100-CEBA716AB4B1}" type="pres">
      <dgm:prSet presAssocID="{3DA4E2F2-90E9-44BB-98B8-8B6F52063637}" presName="spaceRect" presStyleCnt="0"/>
      <dgm:spPr/>
    </dgm:pt>
    <dgm:pt modelId="{0634C22E-7101-4393-87A2-EF7E5143F265}" type="pres">
      <dgm:prSet presAssocID="{3DA4E2F2-90E9-44BB-98B8-8B6F52063637}" presName="parTx" presStyleLbl="revTx" presStyleIdx="1" presStyleCnt="4">
        <dgm:presLayoutVars>
          <dgm:chMax val="0"/>
          <dgm:chPref val="0"/>
        </dgm:presLayoutVars>
      </dgm:prSet>
      <dgm:spPr/>
    </dgm:pt>
    <dgm:pt modelId="{C477B104-AC2B-4D9E-B029-1A61CFE94CF5}" type="pres">
      <dgm:prSet presAssocID="{51B3D3D6-ABD1-4C2F-AD39-BC43153DEBC3}" presName="sibTrans" presStyleCnt="0"/>
      <dgm:spPr/>
    </dgm:pt>
    <dgm:pt modelId="{94890EAA-E628-4A2D-9CDD-C13F12456505}" type="pres">
      <dgm:prSet presAssocID="{6F67759E-3521-4609-B05F-A2FBF855FA20}" presName="compNode" presStyleCnt="0"/>
      <dgm:spPr/>
    </dgm:pt>
    <dgm:pt modelId="{3D8CD5F3-2C42-40A2-A12C-EC55CDB9D461}" type="pres">
      <dgm:prSet presAssocID="{6F67759E-3521-4609-B05F-A2FBF855FA20}" presName="bgRect" presStyleLbl="bgShp" presStyleIdx="2" presStyleCnt="4"/>
      <dgm:spPr/>
    </dgm:pt>
    <dgm:pt modelId="{5EF14DD1-3387-49CA-9926-1E35B8C79266}" type="pres">
      <dgm:prSet presAssocID="{6F67759E-3521-4609-B05F-A2FBF855FA2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B0711E42-BD49-4436-A913-F2CFA7AA09AF}" type="pres">
      <dgm:prSet presAssocID="{6F67759E-3521-4609-B05F-A2FBF855FA20}" presName="spaceRect" presStyleCnt="0"/>
      <dgm:spPr/>
    </dgm:pt>
    <dgm:pt modelId="{6A985AAB-4966-4FD2-A73D-F66A03989091}" type="pres">
      <dgm:prSet presAssocID="{6F67759E-3521-4609-B05F-A2FBF855FA20}" presName="parTx" presStyleLbl="revTx" presStyleIdx="2" presStyleCnt="4">
        <dgm:presLayoutVars>
          <dgm:chMax val="0"/>
          <dgm:chPref val="0"/>
        </dgm:presLayoutVars>
      </dgm:prSet>
      <dgm:spPr/>
    </dgm:pt>
    <dgm:pt modelId="{9891DAC4-8994-4712-921F-9548DB6ECF29}" type="pres">
      <dgm:prSet presAssocID="{FC465229-42DA-4F03-A7C4-56FC68451DA8}" presName="sibTrans" presStyleCnt="0"/>
      <dgm:spPr/>
    </dgm:pt>
    <dgm:pt modelId="{6090E430-7BA8-4490-9349-229B3AC470DB}" type="pres">
      <dgm:prSet presAssocID="{A681927F-B2D2-4D91-A962-D5ACB27D3E0D}" presName="compNode" presStyleCnt="0"/>
      <dgm:spPr/>
    </dgm:pt>
    <dgm:pt modelId="{87DDB32E-DD24-4A5F-B736-41FCF1A44773}" type="pres">
      <dgm:prSet presAssocID="{A681927F-B2D2-4D91-A962-D5ACB27D3E0D}" presName="bgRect" presStyleLbl="bgShp" presStyleIdx="3" presStyleCnt="4"/>
      <dgm:spPr/>
    </dgm:pt>
    <dgm:pt modelId="{3B640B02-B96C-4369-989E-87B6C7EC0582}" type="pres">
      <dgm:prSet presAssocID="{A681927F-B2D2-4D91-A962-D5ACB27D3E0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BFBF6C06-CE3E-47C2-B513-5E64567B768A}" type="pres">
      <dgm:prSet presAssocID="{A681927F-B2D2-4D91-A962-D5ACB27D3E0D}" presName="spaceRect" presStyleCnt="0"/>
      <dgm:spPr/>
    </dgm:pt>
    <dgm:pt modelId="{AD50B627-C47E-435E-9A50-A2D8B8DDB143}" type="pres">
      <dgm:prSet presAssocID="{A681927F-B2D2-4D91-A962-D5ACB27D3E0D}" presName="parTx" presStyleLbl="revTx" presStyleIdx="3" presStyleCnt="4">
        <dgm:presLayoutVars>
          <dgm:chMax val="0"/>
          <dgm:chPref val="0"/>
        </dgm:presLayoutVars>
      </dgm:prSet>
      <dgm:spPr/>
    </dgm:pt>
  </dgm:ptLst>
  <dgm:cxnLst>
    <dgm:cxn modelId="{5DFCB633-05C0-4FF1-A051-C95DE748466A}" srcId="{72B3D1B4-7128-4B7A-9BD9-0178C3E78D31}" destId="{3DA4E2F2-90E9-44BB-98B8-8B6F52063637}" srcOrd="1" destOrd="0" parTransId="{48D58993-E6FA-4616-93C6-710D834AB257}" sibTransId="{51B3D3D6-ABD1-4C2F-AD39-BC43153DEBC3}"/>
    <dgm:cxn modelId="{43072168-E0A6-46A6-9AA7-16AEBD4ECA71}" type="presOf" srcId="{A681927F-B2D2-4D91-A962-D5ACB27D3E0D}" destId="{AD50B627-C47E-435E-9A50-A2D8B8DDB143}" srcOrd="0" destOrd="0" presId="urn:microsoft.com/office/officeart/2018/2/layout/IconVerticalSolidList"/>
    <dgm:cxn modelId="{43799948-DBC1-4BD2-A895-D105E9904A6A}" type="presOf" srcId="{72B3D1B4-7128-4B7A-9BD9-0178C3E78D31}" destId="{03D89060-AB88-440C-A9EE-5C0F3551AE05}" srcOrd="0" destOrd="0" presId="urn:microsoft.com/office/officeart/2018/2/layout/IconVerticalSolidList"/>
    <dgm:cxn modelId="{47DE2F53-B232-481B-ACCC-5458A9167291}" srcId="{72B3D1B4-7128-4B7A-9BD9-0178C3E78D31}" destId="{A681927F-B2D2-4D91-A962-D5ACB27D3E0D}" srcOrd="3" destOrd="0" parTransId="{40AEF9F9-8D3F-495F-B8F7-7AD6C9003D2F}" sibTransId="{E6091ABC-CBC7-4968-ADA1-1A54ED299C1B}"/>
    <dgm:cxn modelId="{6B8AD97A-A556-42D8-9916-D41C5EE6D0EA}" type="presOf" srcId="{C8FA236F-C6EE-4367-99FD-0B18043D4C9E}" destId="{E2736483-60EE-47B0-B64D-6AFE6A62FEED}" srcOrd="0" destOrd="0" presId="urn:microsoft.com/office/officeart/2018/2/layout/IconVerticalSolidList"/>
    <dgm:cxn modelId="{D883827D-576B-4740-A973-6FA4D43BC50E}" srcId="{72B3D1B4-7128-4B7A-9BD9-0178C3E78D31}" destId="{6F67759E-3521-4609-B05F-A2FBF855FA20}" srcOrd="2" destOrd="0" parTransId="{ACE108FB-5B59-4A3A-8C3E-A06DBD2AAA3F}" sibTransId="{FC465229-42DA-4F03-A7C4-56FC68451DA8}"/>
    <dgm:cxn modelId="{1AC59884-1BDE-4530-BC53-85457CB496AC}" type="presOf" srcId="{3DA4E2F2-90E9-44BB-98B8-8B6F52063637}" destId="{0634C22E-7101-4393-87A2-EF7E5143F265}" srcOrd="0" destOrd="0" presId="urn:microsoft.com/office/officeart/2018/2/layout/IconVerticalSolidList"/>
    <dgm:cxn modelId="{E798B1A6-3DBC-48C1-B4F3-6B316950386C}" type="presOf" srcId="{6F67759E-3521-4609-B05F-A2FBF855FA20}" destId="{6A985AAB-4966-4FD2-A73D-F66A03989091}" srcOrd="0" destOrd="0" presId="urn:microsoft.com/office/officeart/2018/2/layout/IconVerticalSolidList"/>
    <dgm:cxn modelId="{7D1408FF-C8B0-4CBF-BECF-62D14D38BBE6}" srcId="{72B3D1B4-7128-4B7A-9BD9-0178C3E78D31}" destId="{C8FA236F-C6EE-4367-99FD-0B18043D4C9E}" srcOrd="0" destOrd="0" parTransId="{90EBD62B-206B-4F6E-A6CC-E898FC3E3EA1}" sibTransId="{20FDF9AD-34E5-46A2-9175-D52C5AA1E548}"/>
    <dgm:cxn modelId="{F53C05CB-B36C-41B2-96C0-D34F99E809B3}" type="presParOf" srcId="{03D89060-AB88-440C-A9EE-5C0F3551AE05}" destId="{07D98BC6-C2C1-4A34-A9C0-79740B41B9A8}" srcOrd="0" destOrd="0" presId="urn:microsoft.com/office/officeart/2018/2/layout/IconVerticalSolidList"/>
    <dgm:cxn modelId="{D670BFE2-41B8-4607-9E1B-30FAB042F0DF}" type="presParOf" srcId="{07D98BC6-C2C1-4A34-A9C0-79740B41B9A8}" destId="{462E534A-F050-4ACF-86A8-74B494DA8025}" srcOrd="0" destOrd="0" presId="urn:microsoft.com/office/officeart/2018/2/layout/IconVerticalSolidList"/>
    <dgm:cxn modelId="{37BB659B-6DED-418C-BA9D-4275DC72576D}" type="presParOf" srcId="{07D98BC6-C2C1-4A34-A9C0-79740B41B9A8}" destId="{15976A64-82B8-46C8-9957-7752FD604D8A}" srcOrd="1" destOrd="0" presId="urn:microsoft.com/office/officeart/2018/2/layout/IconVerticalSolidList"/>
    <dgm:cxn modelId="{FA60C8FB-2985-4335-946F-02F8430BC833}" type="presParOf" srcId="{07D98BC6-C2C1-4A34-A9C0-79740B41B9A8}" destId="{CDD75EED-BD84-4200-B78D-8FC35906B2B7}" srcOrd="2" destOrd="0" presId="urn:microsoft.com/office/officeart/2018/2/layout/IconVerticalSolidList"/>
    <dgm:cxn modelId="{79F5FD22-2AE2-4978-B25A-20E519A54BA8}" type="presParOf" srcId="{07D98BC6-C2C1-4A34-A9C0-79740B41B9A8}" destId="{E2736483-60EE-47B0-B64D-6AFE6A62FEED}" srcOrd="3" destOrd="0" presId="urn:microsoft.com/office/officeart/2018/2/layout/IconVerticalSolidList"/>
    <dgm:cxn modelId="{B7B324DB-A263-485F-A483-4F6953773A89}" type="presParOf" srcId="{03D89060-AB88-440C-A9EE-5C0F3551AE05}" destId="{9B6D39F3-E64B-4C17-895F-938C805EA029}" srcOrd="1" destOrd="0" presId="urn:microsoft.com/office/officeart/2018/2/layout/IconVerticalSolidList"/>
    <dgm:cxn modelId="{780DE235-CD17-49D1-BD7A-C4F6EE139ECE}" type="presParOf" srcId="{03D89060-AB88-440C-A9EE-5C0F3551AE05}" destId="{AC23BD25-565A-43BA-9F60-918C9DB6672A}" srcOrd="2" destOrd="0" presId="urn:microsoft.com/office/officeart/2018/2/layout/IconVerticalSolidList"/>
    <dgm:cxn modelId="{7BEA1194-F90D-4AC8-88FB-BF71E152E5FD}" type="presParOf" srcId="{AC23BD25-565A-43BA-9F60-918C9DB6672A}" destId="{14BE2995-837E-453D-BF4D-E3E8E65C1E2F}" srcOrd="0" destOrd="0" presId="urn:microsoft.com/office/officeart/2018/2/layout/IconVerticalSolidList"/>
    <dgm:cxn modelId="{808717B3-C319-477D-9B79-1652A695B95E}" type="presParOf" srcId="{AC23BD25-565A-43BA-9F60-918C9DB6672A}" destId="{AAB986B2-B599-4425-859F-ED864BC735A5}" srcOrd="1" destOrd="0" presId="urn:microsoft.com/office/officeart/2018/2/layout/IconVerticalSolidList"/>
    <dgm:cxn modelId="{A6E129B6-ED73-4278-BFD6-B531EF792886}" type="presParOf" srcId="{AC23BD25-565A-43BA-9F60-918C9DB6672A}" destId="{651891BD-EED7-4FAF-8100-CEBA716AB4B1}" srcOrd="2" destOrd="0" presId="urn:microsoft.com/office/officeart/2018/2/layout/IconVerticalSolidList"/>
    <dgm:cxn modelId="{065D8937-8198-4A08-88CA-AD90A03B80FD}" type="presParOf" srcId="{AC23BD25-565A-43BA-9F60-918C9DB6672A}" destId="{0634C22E-7101-4393-87A2-EF7E5143F265}" srcOrd="3" destOrd="0" presId="urn:microsoft.com/office/officeart/2018/2/layout/IconVerticalSolidList"/>
    <dgm:cxn modelId="{A06D9543-472E-4F5F-9D4C-632853C63CAD}" type="presParOf" srcId="{03D89060-AB88-440C-A9EE-5C0F3551AE05}" destId="{C477B104-AC2B-4D9E-B029-1A61CFE94CF5}" srcOrd="3" destOrd="0" presId="urn:microsoft.com/office/officeart/2018/2/layout/IconVerticalSolidList"/>
    <dgm:cxn modelId="{C49CA4B4-13FA-4376-A49A-2723879E1399}" type="presParOf" srcId="{03D89060-AB88-440C-A9EE-5C0F3551AE05}" destId="{94890EAA-E628-4A2D-9CDD-C13F12456505}" srcOrd="4" destOrd="0" presId="urn:microsoft.com/office/officeart/2018/2/layout/IconVerticalSolidList"/>
    <dgm:cxn modelId="{99B3DE0E-5185-4E40-BBE1-6E65665A2FBE}" type="presParOf" srcId="{94890EAA-E628-4A2D-9CDD-C13F12456505}" destId="{3D8CD5F3-2C42-40A2-A12C-EC55CDB9D461}" srcOrd="0" destOrd="0" presId="urn:microsoft.com/office/officeart/2018/2/layout/IconVerticalSolidList"/>
    <dgm:cxn modelId="{ADEF6810-D3BC-48EE-B960-4AA28B3A3C9E}" type="presParOf" srcId="{94890EAA-E628-4A2D-9CDD-C13F12456505}" destId="{5EF14DD1-3387-49CA-9926-1E35B8C79266}" srcOrd="1" destOrd="0" presId="urn:microsoft.com/office/officeart/2018/2/layout/IconVerticalSolidList"/>
    <dgm:cxn modelId="{1062F050-3A06-4C36-A41A-DAB15F3E500D}" type="presParOf" srcId="{94890EAA-E628-4A2D-9CDD-C13F12456505}" destId="{B0711E42-BD49-4436-A913-F2CFA7AA09AF}" srcOrd="2" destOrd="0" presId="urn:microsoft.com/office/officeart/2018/2/layout/IconVerticalSolidList"/>
    <dgm:cxn modelId="{7C9A04CB-43A4-4B14-9BDE-A65089994B76}" type="presParOf" srcId="{94890EAA-E628-4A2D-9CDD-C13F12456505}" destId="{6A985AAB-4966-4FD2-A73D-F66A03989091}" srcOrd="3" destOrd="0" presId="urn:microsoft.com/office/officeart/2018/2/layout/IconVerticalSolidList"/>
    <dgm:cxn modelId="{6D06A994-2892-4C6C-A593-C56F20837D00}" type="presParOf" srcId="{03D89060-AB88-440C-A9EE-5C0F3551AE05}" destId="{9891DAC4-8994-4712-921F-9548DB6ECF29}" srcOrd="5" destOrd="0" presId="urn:microsoft.com/office/officeart/2018/2/layout/IconVerticalSolidList"/>
    <dgm:cxn modelId="{86583569-0867-4064-B4D3-4C31E231D3A3}" type="presParOf" srcId="{03D89060-AB88-440C-A9EE-5C0F3551AE05}" destId="{6090E430-7BA8-4490-9349-229B3AC470DB}" srcOrd="6" destOrd="0" presId="urn:microsoft.com/office/officeart/2018/2/layout/IconVerticalSolidList"/>
    <dgm:cxn modelId="{A716BEB5-AA00-453E-B3D0-518BB7B7B34A}" type="presParOf" srcId="{6090E430-7BA8-4490-9349-229B3AC470DB}" destId="{87DDB32E-DD24-4A5F-B736-41FCF1A44773}" srcOrd="0" destOrd="0" presId="urn:microsoft.com/office/officeart/2018/2/layout/IconVerticalSolidList"/>
    <dgm:cxn modelId="{C0B29D52-C0A9-4234-8BA3-4EFC99B623BA}" type="presParOf" srcId="{6090E430-7BA8-4490-9349-229B3AC470DB}" destId="{3B640B02-B96C-4369-989E-87B6C7EC0582}" srcOrd="1" destOrd="0" presId="urn:microsoft.com/office/officeart/2018/2/layout/IconVerticalSolidList"/>
    <dgm:cxn modelId="{CB151535-0EE6-4998-98D6-C1E3600E2686}" type="presParOf" srcId="{6090E430-7BA8-4490-9349-229B3AC470DB}" destId="{BFBF6C06-CE3E-47C2-B513-5E64567B768A}" srcOrd="2" destOrd="0" presId="urn:microsoft.com/office/officeart/2018/2/layout/IconVerticalSolidList"/>
    <dgm:cxn modelId="{2143910C-A872-4335-8187-9C78A454FCC9}" type="presParOf" srcId="{6090E430-7BA8-4490-9349-229B3AC470DB}" destId="{AD50B627-C47E-435E-9A50-A2D8B8DDB14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E534A-F050-4ACF-86A8-74B494DA8025}">
      <dsp:nvSpPr>
        <dsp:cNvPr id="0" name=""/>
        <dsp:cNvSpPr/>
      </dsp:nvSpPr>
      <dsp:spPr>
        <a:xfrm>
          <a:off x="0" y="0"/>
          <a:ext cx="10515600" cy="91556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976A64-82B8-46C8-9957-7752FD604D8A}">
      <dsp:nvSpPr>
        <dsp:cNvPr id="0" name=""/>
        <dsp:cNvSpPr/>
      </dsp:nvSpPr>
      <dsp:spPr>
        <a:xfrm>
          <a:off x="276958" y="207808"/>
          <a:ext cx="503560" cy="5035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2736483-60EE-47B0-B64D-6AFE6A62FEED}">
      <dsp:nvSpPr>
        <dsp:cNvPr id="0" name=""/>
        <dsp:cNvSpPr/>
      </dsp:nvSpPr>
      <dsp:spPr>
        <a:xfrm>
          <a:off x="1057476" y="0"/>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90000"/>
            </a:lnSpc>
            <a:spcBef>
              <a:spcPct val="0"/>
            </a:spcBef>
            <a:spcAft>
              <a:spcPct val="35000"/>
            </a:spcAft>
            <a:buNone/>
          </a:pPr>
          <a:r>
            <a:rPr lang="tr-TR" sz="2200" kern="1200" dirty="0"/>
            <a:t>Zihin haritaları elinizdeki problemin tüm öğelerini tek bir seferde görebilmenizi sağlar. </a:t>
          </a:r>
          <a:endParaRPr lang="en-US" sz="2200" kern="1200" dirty="0"/>
        </a:p>
      </dsp:txBody>
      <dsp:txXfrm>
        <a:off x="1057476" y="0"/>
        <a:ext cx="9458123" cy="915564"/>
      </dsp:txXfrm>
    </dsp:sp>
    <dsp:sp modelId="{14BE2995-837E-453D-BF4D-E3E8E65C1E2F}">
      <dsp:nvSpPr>
        <dsp:cNvPr id="0" name=""/>
        <dsp:cNvSpPr/>
      </dsp:nvSpPr>
      <dsp:spPr>
        <a:xfrm>
          <a:off x="0" y="1146262"/>
          <a:ext cx="10515600" cy="91556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986B2-B599-4425-859F-ED864BC735A5}">
      <dsp:nvSpPr>
        <dsp:cNvPr id="0" name=""/>
        <dsp:cNvSpPr/>
      </dsp:nvSpPr>
      <dsp:spPr>
        <a:xfrm>
          <a:off x="276958" y="1352264"/>
          <a:ext cx="503560" cy="5035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34C22E-7101-4393-87A2-EF7E5143F265}">
      <dsp:nvSpPr>
        <dsp:cNvPr id="0" name=""/>
        <dsp:cNvSpPr/>
      </dsp:nvSpPr>
      <dsp:spPr>
        <a:xfrm>
          <a:off x="1057476" y="1146262"/>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90000"/>
            </a:lnSpc>
            <a:spcBef>
              <a:spcPct val="0"/>
            </a:spcBef>
            <a:spcAft>
              <a:spcPct val="35000"/>
            </a:spcAft>
            <a:buNone/>
          </a:pPr>
          <a:r>
            <a:rPr lang="tr-TR" sz="2200" kern="1200" dirty="0"/>
            <a:t>Zihin Haritaları problemin en önemli yönlerini ortaya koyar ve odaklanmanızı sağlar.</a:t>
          </a:r>
          <a:endParaRPr lang="en-US" sz="2200" kern="1200" dirty="0"/>
        </a:p>
      </dsp:txBody>
      <dsp:txXfrm>
        <a:off x="1057476" y="1146262"/>
        <a:ext cx="9458123" cy="915564"/>
      </dsp:txXfrm>
    </dsp:sp>
    <dsp:sp modelId="{3D8CD5F3-2C42-40A2-A12C-EC55CDB9D461}">
      <dsp:nvSpPr>
        <dsp:cNvPr id="0" name=""/>
        <dsp:cNvSpPr/>
      </dsp:nvSpPr>
      <dsp:spPr>
        <a:xfrm>
          <a:off x="0" y="2290717"/>
          <a:ext cx="10515600" cy="91556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F14DD1-3387-49CA-9926-1E35B8C79266}">
      <dsp:nvSpPr>
        <dsp:cNvPr id="0" name=""/>
        <dsp:cNvSpPr/>
      </dsp:nvSpPr>
      <dsp:spPr>
        <a:xfrm>
          <a:off x="276958" y="2496719"/>
          <a:ext cx="503560" cy="5035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985AAB-4966-4FD2-A73D-F66A03989091}">
      <dsp:nvSpPr>
        <dsp:cNvPr id="0" name=""/>
        <dsp:cNvSpPr/>
      </dsp:nvSpPr>
      <dsp:spPr>
        <a:xfrm>
          <a:off x="1057476" y="2290717"/>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90000"/>
            </a:lnSpc>
            <a:spcBef>
              <a:spcPct val="0"/>
            </a:spcBef>
            <a:spcAft>
              <a:spcPct val="35000"/>
            </a:spcAft>
            <a:buNone/>
          </a:pPr>
          <a:r>
            <a:rPr lang="tr-TR" sz="2200" kern="1200" dirty="0"/>
            <a:t>Renkler ve şekillerin kullanımı beyni canlandırır. Böylece beynimiz problemi çözmek için hazır hale gelir.</a:t>
          </a:r>
          <a:endParaRPr lang="en-US" sz="2200" kern="1200" dirty="0"/>
        </a:p>
      </dsp:txBody>
      <dsp:txXfrm>
        <a:off x="1057476" y="2290717"/>
        <a:ext cx="9458123" cy="915564"/>
      </dsp:txXfrm>
    </dsp:sp>
    <dsp:sp modelId="{87DDB32E-DD24-4A5F-B736-41FCF1A44773}">
      <dsp:nvSpPr>
        <dsp:cNvPr id="0" name=""/>
        <dsp:cNvSpPr/>
      </dsp:nvSpPr>
      <dsp:spPr>
        <a:xfrm>
          <a:off x="0" y="3435173"/>
          <a:ext cx="10515600" cy="91556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640B02-B96C-4369-989E-87B6C7EC0582}">
      <dsp:nvSpPr>
        <dsp:cNvPr id="0" name=""/>
        <dsp:cNvSpPr/>
      </dsp:nvSpPr>
      <dsp:spPr>
        <a:xfrm>
          <a:off x="276958" y="3641175"/>
          <a:ext cx="503560" cy="5035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D50B627-C47E-435E-9A50-A2D8B8DDB143}">
      <dsp:nvSpPr>
        <dsp:cNvPr id="0" name=""/>
        <dsp:cNvSpPr/>
      </dsp:nvSpPr>
      <dsp:spPr>
        <a:xfrm>
          <a:off x="1057476" y="3435173"/>
          <a:ext cx="9458123" cy="915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897" tIns="96897" rIns="96897" bIns="96897" numCol="1" spcCol="1270" anchor="ctr" anchorCtr="0">
          <a:noAutofit/>
        </a:bodyPr>
        <a:lstStyle/>
        <a:p>
          <a:pPr marL="0" lvl="0" indent="0" algn="l" defTabSz="977900">
            <a:lnSpc>
              <a:spcPct val="90000"/>
            </a:lnSpc>
            <a:spcBef>
              <a:spcPct val="0"/>
            </a:spcBef>
            <a:spcAft>
              <a:spcPct val="35000"/>
            </a:spcAft>
            <a:buNone/>
          </a:pPr>
          <a:r>
            <a:rPr lang="tr-TR" sz="2200" kern="1200" dirty="0"/>
            <a:t>Problemi ve çözümleri merkezden etrafa yayılan dallandırılmış bir şemada görmek daha fazla fikir ve çağrışım üreterek çözüme daha hızlı ulaşmanızı sağlar.</a:t>
          </a:r>
          <a:endParaRPr lang="en-US" sz="2200" kern="1200" dirty="0"/>
        </a:p>
      </dsp:txBody>
      <dsp:txXfrm>
        <a:off x="1057476" y="3435173"/>
        <a:ext cx="9458123" cy="91556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4B3103-34FD-4D51-8592-175D8E154F6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5134133-2080-45E1-89FF-B12B107F13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48D1171-B553-4448-A05F-DEF26A77ACA3}"/>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F3383016-7E82-4160-93BD-F23CD37D51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8BD11C0-468C-4DAD-8044-EFD6A134D02F}"/>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846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6E7F0C-A5AB-455A-B87D-A4D3458BB32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9CF49AE-B507-4D87-A2E2-5E971A4C1A3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0070C48-786C-403B-B172-BC4086196132}"/>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1A4B8EEF-5090-45EF-A7CE-8D9FCEF47A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A36AD1-6A82-4EDD-885B-7DB236C88A16}"/>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59856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D26EE74-91FF-4A06-9733-5A41E5B71F0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1B03296-5903-4EF0-9D01-8CFA69A08F4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CBBAC7B-F3DB-4EED-8AE9-D75A9FBEFE0D}"/>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5C9D0123-7A45-4851-8452-C6BEA3DC87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B404A39-3B3B-423E-BFCD-D45B0EBF0B2C}"/>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270874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7334B4-F04B-485D-BDDC-62981D98703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8AAC5B6-486E-4E16-B51D-2ADF091D1D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81F70D1-DD75-4E33-BBA7-5A1023AE7C26}"/>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CD2AB83B-7659-4BA5-B5D6-DA5D47BCDD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6646D0-B01A-4CBF-BF96-7F2339D53A71}"/>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23046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BF49B0-B0E5-4FBD-86EF-8B5E41DEAE8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7C9CC16-75C8-400B-9783-89721216F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5AE77DB-87BD-4186-B460-1C9F55A69EAA}"/>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20FB0C94-8F6E-479B-9075-A4256C0555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9FE72F-9611-455F-A995-5E8F4B218F84}"/>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327960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452BC4-E779-47E7-9208-B5832ADAE4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FE5F4C3-1A33-432B-8351-BD81BA19A73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5AC4BF3-346E-4D74-8153-2797E9D088C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9C63E45-40FF-4520-A864-E6F7008FD8F7}"/>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6" name="Alt Bilgi Yer Tutucusu 5">
            <a:extLst>
              <a:ext uri="{FF2B5EF4-FFF2-40B4-BE49-F238E27FC236}">
                <a16:creationId xmlns:a16="http://schemas.microsoft.com/office/drawing/2014/main" id="{6548B918-5DB4-49E6-8D3E-71117565175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8EBEBEB-39F9-4833-A1F3-ADAFBE1C24FF}"/>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55360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764AD7-01F2-4167-B7D8-7F6DCED5CF6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7FCEE6F-24B7-497E-813E-A34F61D65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4BCFF86-AF1B-44C5-83DC-6F205DECEBA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80595435-1B99-4649-8524-AD062FCD26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F0D9105-C15E-4AF9-BB4E-4F36F85CF61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53CA12B-B9C6-4B32-8D59-2EFBFE3AECB2}"/>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8" name="Alt Bilgi Yer Tutucusu 7">
            <a:extLst>
              <a:ext uri="{FF2B5EF4-FFF2-40B4-BE49-F238E27FC236}">
                <a16:creationId xmlns:a16="http://schemas.microsoft.com/office/drawing/2014/main" id="{9E9E6157-70C3-4ACA-AEA4-3521BD9850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634125D-6B14-41EF-884E-3C0958F11FC8}"/>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44005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0868DF-4A81-4074-8394-AA95325D976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75D359F-4472-4E9F-A75A-74BB90FAF66A}"/>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4" name="Alt Bilgi Yer Tutucusu 3">
            <a:extLst>
              <a:ext uri="{FF2B5EF4-FFF2-40B4-BE49-F238E27FC236}">
                <a16:creationId xmlns:a16="http://schemas.microsoft.com/office/drawing/2014/main" id="{A2A9D738-B5E9-49FA-86BE-9D58F75E0DB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BD81F84-9644-4911-AC9E-D0E42E2E6093}"/>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37000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9BE6B18-078B-48FD-AE1A-17EE7781FD42}"/>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3" name="Alt Bilgi Yer Tutucusu 2">
            <a:extLst>
              <a:ext uri="{FF2B5EF4-FFF2-40B4-BE49-F238E27FC236}">
                <a16:creationId xmlns:a16="http://schemas.microsoft.com/office/drawing/2014/main" id="{51FBE090-7341-4A57-8D88-6AB052CA33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6D6D084-4AF3-44DE-8E76-57DC6D908070}"/>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333109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383C55-D79A-4838-96F8-37D3C7A4F8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679ACB7-1FFE-4958-912E-67F8F168D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C0BE127-C3C4-402D-8C3E-4CD9C58E2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1A71F96-5C5D-45CC-9013-73AE203A24FE}"/>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6" name="Alt Bilgi Yer Tutucusu 5">
            <a:extLst>
              <a:ext uri="{FF2B5EF4-FFF2-40B4-BE49-F238E27FC236}">
                <a16:creationId xmlns:a16="http://schemas.microsoft.com/office/drawing/2014/main" id="{7F9D6922-D9B0-4F1A-B65F-2C2E630C80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3ADCCF3-FA94-4E9E-80F0-AB5FEA53B6FB}"/>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222418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0C3328-C9CC-426A-9E04-53B53BAE4DC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B5FE365-D448-44E3-A37C-A526957FB9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6CA8CE3-0E45-45CD-A22B-E8980D777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C01ACE9-C21D-47D6-9FCC-91D5000AD4F1}"/>
              </a:ext>
            </a:extLst>
          </p:cNvPr>
          <p:cNvSpPr>
            <a:spLocks noGrp="1"/>
          </p:cNvSpPr>
          <p:nvPr>
            <p:ph type="dt" sz="half" idx="10"/>
          </p:nvPr>
        </p:nvSpPr>
        <p:spPr/>
        <p:txBody>
          <a:bodyPr/>
          <a:lstStyle/>
          <a:p>
            <a:fld id="{5142B47F-E662-4D5E-9FFF-8A598FE135E3}" type="datetimeFigureOut">
              <a:rPr lang="tr-TR" smtClean="0"/>
              <a:t>3.05.2020</a:t>
            </a:fld>
            <a:endParaRPr lang="tr-TR"/>
          </a:p>
        </p:txBody>
      </p:sp>
      <p:sp>
        <p:nvSpPr>
          <p:cNvPr id="6" name="Alt Bilgi Yer Tutucusu 5">
            <a:extLst>
              <a:ext uri="{FF2B5EF4-FFF2-40B4-BE49-F238E27FC236}">
                <a16:creationId xmlns:a16="http://schemas.microsoft.com/office/drawing/2014/main" id="{AD927485-A523-4ADE-8A51-590AFE4E18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141E48E-5331-4821-981A-D42107928133}"/>
              </a:ext>
            </a:extLst>
          </p:cNvPr>
          <p:cNvSpPr>
            <a:spLocks noGrp="1"/>
          </p:cNvSpPr>
          <p:nvPr>
            <p:ph type="sldNum" sz="quarter" idx="12"/>
          </p:nvPr>
        </p:nvSpPr>
        <p:spPr/>
        <p:txBody>
          <a:bodyPr/>
          <a:lstStyle/>
          <a:p>
            <a:fld id="{2D318E92-8A6E-497D-BD18-83B862BEA1D1}" type="slidenum">
              <a:rPr lang="tr-TR" smtClean="0"/>
              <a:t>‹#›</a:t>
            </a:fld>
            <a:endParaRPr lang="tr-TR"/>
          </a:p>
        </p:txBody>
      </p:sp>
    </p:spTree>
    <p:extLst>
      <p:ext uri="{BB962C8B-B14F-4D97-AF65-F5344CB8AC3E}">
        <p14:creationId xmlns:p14="http://schemas.microsoft.com/office/powerpoint/2010/main" val="35635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DFEF00F-0171-498D-AC27-78E3284E1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B1B0879-C1DD-4BD1-A390-957096CB17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FE9F49-CD07-44E0-93A3-308831EEF3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2B47F-E662-4D5E-9FFF-8A598FE135E3}" type="datetimeFigureOut">
              <a:rPr lang="tr-TR" smtClean="0"/>
              <a:t>3.05.2020</a:t>
            </a:fld>
            <a:endParaRPr lang="tr-TR"/>
          </a:p>
        </p:txBody>
      </p:sp>
      <p:sp>
        <p:nvSpPr>
          <p:cNvPr id="5" name="Alt Bilgi Yer Tutucusu 4">
            <a:extLst>
              <a:ext uri="{FF2B5EF4-FFF2-40B4-BE49-F238E27FC236}">
                <a16:creationId xmlns:a16="http://schemas.microsoft.com/office/drawing/2014/main" id="{7710B073-D181-4CC4-94A2-993E03C8C8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147D6A8-8DCE-4FF0-A2E4-EE623D13B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18E92-8A6E-497D-BD18-83B862BEA1D1}" type="slidenum">
              <a:rPr lang="tr-TR" smtClean="0"/>
              <a:t>‹#›</a:t>
            </a:fld>
            <a:endParaRPr lang="tr-TR"/>
          </a:p>
        </p:txBody>
      </p:sp>
      <p:pic>
        <p:nvPicPr>
          <p:cNvPr id="10" name="Resim 9" descr="yiyecek, çizim içeren bir resim&#10;&#10;Açıklama otomatik olarak oluşturuldu">
            <a:extLst>
              <a:ext uri="{FF2B5EF4-FFF2-40B4-BE49-F238E27FC236}">
                <a16:creationId xmlns:a16="http://schemas.microsoft.com/office/drawing/2014/main" id="{70EAFA21-CB02-446E-A306-A23E43A832C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048875" y="4724400"/>
            <a:ext cx="2143125" cy="2133600"/>
          </a:xfrm>
          <a:prstGeom prst="rect">
            <a:avLst/>
          </a:prstGeom>
        </p:spPr>
      </p:pic>
    </p:spTree>
    <p:extLst>
      <p:ext uri="{BB962C8B-B14F-4D97-AF65-F5344CB8AC3E}">
        <p14:creationId xmlns:p14="http://schemas.microsoft.com/office/powerpoint/2010/main" val="389923173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8"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9" name="Oval 8">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0"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2" name="Rectangle 11">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Başlık 1">
            <a:extLst>
              <a:ext uri="{FF2B5EF4-FFF2-40B4-BE49-F238E27FC236}">
                <a16:creationId xmlns:a16="http://schemas.microsoft.com/office/drawing/2014/main" id="{66FAC706-B1C2-49B2-927D-9F49E4DC5125}"/>
              </a:ext>
            </a:extLst>
          </p:cNvPr>
          <p:cNvSpPr>
            <a:spLocks noGrp="1"/>
          </p:cNvSpPr>
          <p:nvPr>
            <p:ph type="title"/>
          </p:nvPr>
        </p:nvSpPr>
        <p:spPr>
          <a:xfrm>
            <a:off x="1524000" y="2743200"/>
            <a:ext cx="9144000" cy="1719618"/>
          </a:xfrm>
        </p:spPr>
        <p:txBody>
          <a:bodyPr vert="horz" lIns="91440" tIns="45720" rIns="91440" bIns="45720" rtlCol="0" anchor="ctr">
            <a:noAutofit/>
          </a:bodyPr>
          <a:lstStyle/>
          <a:p>
            <a:pPr algn="ctr"/>
            <a:r>
              <a:rPr lang="en-US" sz="3200" kern="1200" dirty="0">
                <a:solidFill>
                  <a:schemeClr val="bg2"/>
                </a:solidFill>
                <a:latin typeface="+mj-lt"/>
                <a:ea typeface="+mj-ea"/>
                <a:cs typeface="+mj-cs"/>
              </a:rPr>
              <a:t>“</a:t>
            </a:r>
            <a:r>
              <a:rPr lang="en-US" sz="3200" kern="1200" dirty="0" err="1">
                <a:solidFill>
                  <a:schemeClr val="bg2"/>
                </a:solidFill>
                <a:latin typeface="+mj-lt"/>
                <a:ea typeface="+mj-ea"/>
                <a:cs typeface="+mj-cs"/>
              </a:rPr>
              <a:t>Başınızdan</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geçenler</a:t>
            </a:r>
            <a:r>
              <a:rPr lang="en-US" sz="3200" kern="1200" dirty="0">
                <a:solidFill>
                  <a:schemeClr val="bg2"/>
                </a:solidFill>
                <a:latin typeface="+mj-lt"/>
                <a:ea typeface="+mj-ea"/>
                <a:cs typeface="+mj-cs"/>
              </a:rPr>
              <a:t> hep </a:t>
            </a:r>
            <a:r>
              <a:rPr lang="en-US" sz="3200" kern="1200" dirty="0" err="1">
                <a:solidFill>
                  <a:schemeClr val="bg2"/>
                </a:solidFill>
                <a:latin typeface="+mj-lt"/>
                <a:ea typeface="+mj-ea"/>
                <a:cs typeface="+mj-cs"/>
              </a:rPr>
              <a:t>hoş</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şeyler</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olursa</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cesur</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bir</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insan</a:t>
            </a:r>
            <a:r>
              <a:rPr lang="en-US" sz="3200" kern="1200" dirty="0">
                <a:solidFill>
                  <a:schemeClr val="bg2"/>
                </a:solidFill>
                <a:latin typeface="+mj-lt"/>
                <a:ea typeface="+mj-ea"/>
                <a:cs typeface="+mj-cs"/>
              </a:rPr>
              <a:t> </a:t>
            </a:r>
            <a:r>
              <a:rPr lang="en-US" sz="3200" kern="1200" dirty="0" err="1">
                <a:solidFill>
                  <a:schemeClr val="bg2"/>
                </a:solidFill>
                <a:latin typeface="+mj-lt"/>
                <a:ea typeface="+mj-ea"/>
                <a:cs typeface="+mj-cs"/>
              </a:rPr>
              <a:t>olamazsınız</a:t>
            </a:r>
            <a:r>
              <a:rPr lang="en-US" sz="3200" kern="1200" dirty="0">
                <a:solidFill>
                  <a:schemeClr val="bg2"/>
                </a:solidFill>
                <a:latin typeface="+mj-lt"/>
                <a:ea typeface="+mj-ea"/>
                <a:cs typeface="+mj-cs"/>
              </a:rPr>
              <a:t>.”</a:t>
            </a:r>
            <a:br>
              <a:rPr lang="en-US" sz="3200" kern="1200" dirty="0">
                <a:solidFill>
                  <a:schemeClr val="bg2"/>
                </a:solidFill>
                <a:latin typeface="+mj-lt"/>
                <a:ea typeface="+mj-ea"/>
                <a:cs typeface="+mj-cs"/>
              </a:rPr>
            </a:br>
            <a:br>
              <a:rPr lang="en-US" sz="3200" kern="1200" dirty="0">
                <a:solidFill>
                  <a:schemeClr val="bg2"/>
                </a:solidFill>
                <a:latin typeface="+mj-lt"/>
                <a:ea typeface="+mj-ea"/>
                <a:cs typeface="+mj-cs"/>
              </a:rPr>
            </a:br>
            <a:r>
              <a:rPr lang="en-US" sz="3200" kern="1200" dirty="0">
                <a:solidFill>
                  <a:schemeClr val="bg2"/>
                </a:solidFill>
                <a:latin typeface="+mj-lt"/>
                <a:ea typeface="+mj-ea"/>
                <a:cs typeface="+mj-cs"/>
              </a:rPr>
              <a:t>                               Mary Tyler Moore</a:t>
            </a:r>
          </a:p>
        </p:txBody>
      </p:sp>
    </p:spTree>
    <p:extLst>
      <p:ext uri="{BB962C8B-B14F-4D97-AF65-F5344CB8AC3E}">
        <p14:creationId xmlns:p14="http://schemas.microsoft.com/office/powerpoint/2010/main" val="1563137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8CD852-8C24-455B-BB8A-EFEBD8EBD969}"/>
              </a:ext>
            </a:extLst>
          </p:cNvPr>
          <p:cNvSpPr>
            <a:spLocks noGrp="1"/>
          </p:cNvSpPr>
          <p:nvPr>
            <p:ph type="title"/>
          </p:nvPr>
        </p:nvSpPr>
        <p:spPr>
          <a:xfrm>
            <a:off x="1" y="621792"/>
            <a:ext cx="4006391" cy="6236208"/>
          </a:xfrm>
        </p:spPr>
        <p:txBody>
          <a:bodyPr>
            <a:normAutofit/>
          </a:bodyPr>
          <a:lstStyle/>
          <a:p>
            <a:r>
              <a:rPr lang="tr-TR" b="1" dirty="0"/>
              <a:t>Beyin Fırtınası Nasıl Uygulanır?</a:t>
            </a:r>
          </a:p>
        </p:txBody>
      </p:sp>
      <p:sp>
        <p:nvSpPr>
          <p:cNvPr id="3" name="İçerik Yer Tutucusu 2">
            <a:extLst>
              <a:ext uri="{FF2B5EF4-FFF2-40B4-BE49-F238E27FC236}">
                <a16:creationId xmlns:a16="http://schemas.microsoft.com/office/drawing/2014/main" id="{86961C7F-934E-42D0-970C-98E906A2ECBF}"/>
              </a:ext>
            </a:extLst>
          </p:cNvPr>
          <p:cNvSpPr>
            <a:spLocks noGrp="1"/>
          </p:cNvSpPr>
          <p:nvPr>
            <p:ph idx="1"/>
          </p:nvPr>
        </p:nvSpPr>
        <p:spPr>
          <a:xfrm>
            <a:off x="3742441" y="822961"/>
            <a:ext cx="8144759" cy="6035040"/>
          </a:xfrm>
        </p:spPr>
        <p:txBody>
          <a:bodyPr anchor="t">
            <a:noAutofit/>
          </a:bodyPr>
          <a:lstStyle/>
          <a:p>
            <a:pPr marL="514350" indent="-514350">
              <a:spcBef>
                <a:spcPts val="600"/>
              </a:spcBef>
              <a:buFont typeface="+mj-lt"/>
              <a:buAutoNum type="arabicPeriod"/>
            </a:pPr>
            <a:r>
              <a:rPr lang="tr-TR" dirty="0"/>
              <a:t>Maximum 12 kişiden oluşan grup toplanır. </a:t>
            </a:r>
          </a:p>
          <a:p>
            <a:pPr marL="514350" indent="-514350">
              <a:spcBef>
                <a:spcPts val="600"/>
              </a:spcBef>
              <a:buFont typeface="+mj-lt"/>
              <a:buAutoNum type="arabicPeriod"/>
            </a:pPr>
            <a:r>
              <a:rPr lang="tr-TR" dirty="0"/>
              <a:t>Problem tanımlanır.</a:t>
            </a:r>
          </a:p>
          <a:p>
            <a:pPr marL="514350" indent="-514350">
              <a:spcBef>
                <a:spcPts val="600"/>
              </a:spcBef>
              <a:buFont typeface="+mj-lt"/>
              <a:buAutoNum type="arabicPeriod"/>
            </a:pPr>
            <a:r>
              <a:rPr lang="tr-TR" dirty="0"/>
              <a:t>Çözüm  üretimi için </a:t>
            </a:r>
            <a:r>
              <a:rPr lang="tr-TR" dirty="0" err="1"/>
              <a:t>modaratör</a:t>
            </a:r>
            <a:r>
              <a:rPr lang="tr-TR" dirty="0"/>
              <a:t> atanır.</a:t>
            </a:r>
          </a:p>
          <a:p>
            <a:pPr marL="514350" indent="-514350">
              <a:spcBef>
                <a:spcPts val="600"/>
              </a:spcBef>
              <a:buFont typeface="+mj-lt"/>
              <a:buAutoNum type="arabicPeriod"/>
            </a:pPr>
            <a:r>
              <a:rPr lang="tr-TR" dirty="0"/>
              <a:t>Çözüm önerileri söylenir.</a:t>
            </a:r>
          </a:p>
          <a:p>
            <a:pPr marL="0" indent="0">
              <a:spcBef>
                <a:spcPts val="600"/>
              </a:spcBef>
              <a:buNone/>
            </a:pPr>
            <a:r>
              <a:rPr lang="tr-TR" dirty="0"/>
              <a:t>	Bu kısımda çözümlerin eleştirilmeden ve ortaya atılan her çözümün yazılması önemlidir.  </a:t>
            </a:r>
          </a:p>
          <a:p>
            <a:pPr marL="0" indent="0">
              <a:spcBef>
                <a:spcPts val="600"/>
              </a:spcBef>
              <a:buNone/>
            </a:pPr>
            <a:r>
              <a:rPr lang="tr-TR" dirty="0"/>
              <a:t>5.    Ortaya atılan çözümler sonrası en uygulanabilir çözümleri bulma.</a:t>
            </a:r>
          </a:p>
          <a:p>
            <a:pPr marL="0" indent="0">
              <a:spcBef>
                <a:spcPts val="600"/>
              </a:spcBef>
              <a:buNone/>
            </a:pPr>
            <a:r>
              <a:rPr lang="tr-TR" dirty="0"/>
              <a:t>	Son olarak çözümler 0-5 arası puanlanır. Grup tartışması sonucu üzerinde daha fazla düşünülecek fikirler belirlenir. Beyin fırtınası yaratıcı düşünme süreci burada son bulur.</a:t>
            </a:r>
          </a:p>
          <a:p>
            <a:pPr marL="514350" indent="-514350">
              <a:buFont typeface="+mj-lt"/>
              <a:buAutoNum type="arabicPeriod"/>
            </a:pPr>
            <a:endParaRPr lang="tr-TR" dirty="0"/>
          </a:p>
          <a:p>
            <a:pPr marL="0" indent="0">
              <a:buNone/>
            </a:pPr>
            <a:r>
              <a:rPr lang="tr-TR" dirty="0"/>
              <a:t>          </a:t>
            </a:r>
          </a:p>
          <a:p>
            <a:endParaRPr lang="tr-TR" dirty="0"/>
          </a:p>
          <a:p>
            <a:endParaRPr lang="tr-TR" dirty="0"/>
          </a:p>
          <a:p>
            <a:endParaRPr lang="tr-TR" dirty="0"/>
          </a:p>
        </p:txBody>
      </p:sp>
    </p:spTree>
    <p:extLst>
      <p:ext uri="{BB962C8B-B14F-4D97-AF65-F5344CB8AC3E}">
        <p14:creationId xmlns:p14="http://schemas.microsoft.com/office/powerpoint/2010/main" val="3025734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Resim 4" descr="metin, harita içeren bir resim&#10;&#10;Açıklama otomatik olarak oluşturuldu">
            <a:extLst>
              <a:ext uri="{FF2B5EF4-FFF2-40B4-BE49-F238E27FC236}">
                <a16:creationId xmlns:a16="http://schemas.microsoft.com/office/drawing/2014/main" id="{C18F88B9-1DD0-4ABB-AAD2-5566AFFBA2E9}"/>
              </a:ext>
            </a:extLst>
          </p:cNvPr>
          <p:cNvPicPr>
            <a:picLocks noChangeAspect="1"/>
          </p:cNvPicPr>
          <p:nvPr/>
        </p:nvPicPr>
        <p:blipFill rotWithShape="1">
          <a:blip r:embed="rId2">
            <a:extLst>
              <a:ext uri="{28A0092B-C50C-407E-A947-70E740481C1C}">
                <a14:useLocalDpi xmlns:a14="http://schemas.microsoft.com/office/drawing/2010/main" val="0"/>
              </a:ext>
            </a:extLst>
          </a:blip>
          <a:srcRect l="728" r="-2" b="-2"/>
          <a:stretch/>
        </p:blipFill>
        <p:spPr>
          <a:xfrm>
            <a:off x="4930142" y="1703285"/>
            <a:ext cx="7251192" cy="2775657"/>
          </a:xfrm>
          <a:prstGeom prst="rect">
            <a:avLst/>
          </a:prstGeom>
          <a:blipFill dpi="0" rotWithShape="1">
            <a:blip r:embed="rId2">
              <a:alphaModFix amt="72000"/>
            </a:blip>
            <a:srcRect/>
            <a:stretch>
              <a:fillRect l="70000" t="60000"/>
            </a:stretch>
          </a:blipFill>
        </p:spPr>
      </p:pic>
      <p:sp>
        <p:nvSpPr>
          <p:cNvPr id="2" name="Başlık 1">
            <a:extLst>
              <a:ext uri="{FF2B5EF4-FFF2-40B4-BE49-F238E27FC236}">
                <a16:creationId xmlns:a16="http://schemas.microsoft.com/office/drawing/2014/main" id="{5564CF87-281F-46E4-B7E1-F081DD7FC24A}"/>
              </a:ext>
            </a:extLst>
          </p:cNvPr>
          <p:cNvSpPr>
            <a:spLocks noGrp="1"/>
          </p:cNvSpPr>
          <p:nvPr>
            <p:ph type="title"/>
          </p:nvPr>
        </p:nvSpPr>
        <p:spPr>
          <a:xfrm>
            <a:off x="838200" y="640080"/>
            <a:ext cx="2798064" cy="1401091"/>
          </a:xfrm>
        </p:spPr>
        <p:txBody>
          <a:bodyPr anchor="b">
            <a:normAutofit/>
          </a:bodyPr>
          <a:lstStyle/>
          <a:p>
            <a:r>
              <a:rPr lang="tr-TR" sz="4000" b="1" dirty="0"/>
              <a:t>Zihin Haritası Oluşturma</a:t>
            </a:r>
          </a:p>
        </p:txBody>
      </p:sp>
      <p:sp>
        <p:nvSpPr>
          <p:cNvPr id="3" name="İçerik Yer Tutucusu 2">
            <a:extLst>
              <a:ext uri="{FF2B5EF4-FFF2-40B4-BE49-F238E27FC236}">
                <a16:creationId xmlns:a16="http://schemas.microsoft.com/office/drawing/2014/main" id="{967E8FF2-7728-46D2-9C4B-FD4D7E2A7B93}"/>
              </a:ext>
            </a:extLst>
          </p:cNvPr>
          <p:cNvSpPr>
            <a:spLocks noGrp="1"/>
          </p:cNvSpPr>
          <p:nvPr>
            <p:ph idx="1"/>
          </p:nvPr>
        </p:nvSpPr>
        <p:spPr>
          <a:xfrm>
            <a:off x="10666" y="2343770"/>
            <a:ext cx="5466307" cy="4514230"/>
          </a:xfrm>
        </p:spPr>
        <p:txBody>
          <a:bodyPr>
            <a:normAutofit/>
          </a:bodyPr>
          <a:lstStyle/>
          <a:p>
            <a:pPr marL="0" lvl="0" indent="0" eaLnBrk="0" fontAlgn="base" hangingPunct="0">
              <a:spcBef>
                <a:spcPct val="0"/>
              </a:spcBef>
              <a:spcAft>
                <a:spcPct val="0"/>
              </a:spcAft>
              <a:buNone/>
            </a:pPr>
            <a:r>
              <a:rPr lang="tr-TR" altLang="tr-TR" dirty="0"/>
              <a:t>Zihin haritası kullanmak, beynin bir problemle karşılaştığında içgüdüsel olarak verdiği panik tepkisini ortadan kaldırmaya yardımcı olur. Bir problemle karşılaştığımızda otomatik bir panik haline gireriz. Bu, problem çözmek için uygun bir zihin durumu değildir!</a:t>
            </a:r>
          </a:p>
          <a:p>
            <a:endParaRPr lang="tr-TR" dirty="0"/>
          </a:p>
        </p:txBody>
      </p:sp>
    </p:spTree>
    <p:extLst>
      <p:ext uri="{BB962C8B-B14F-4D97-AF65-F5344CB8AC3E}">
        <p14:creationId xmlns:p14="http://schemas.microsoft.com/office/powerpoint/2010/main" val="2611729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descr="çizim içeren bir resim&#10;&#10;Açıklama otomatik olarak oluşturuldu">
            <a:extLst>
              <a:ext uri="{FF2B5EF4-FFF2-40B4-BE49-F238E27FC236}">
                <a16:creationId xmlns:a16="http://schemas.microsoft.com/office/drawing/2014/main" id="{C01D3F37-F7F3-467A-AC1B-3286278BAAF0}"/>
              </a:ext>
            </a:extLst>
          </p:cNvPr>
          <p:cNvPicPr>
            <a:picLocks noChangeAspect="1"/>
          </p:cNvPicPr>
          <p:nvPr/>
        </p:nvPicPr>
        <p:blipFill rotWithShape="1">
          <a:blip r:embed="rId2">
            <a:extLst>
              <a:ext uri="{28A0092B-C50C-407E-A947-70E740481C1C}">
                <a14:useLocalDpi xmlns:a14="http://schemas.microsoft.com/office/drawing/2010/main" val="0"/>
              </a:ext>
            </a:extLst>
          </a:blip>
          <a:srcRect l="23417" r="23734" b="-2"/>
          <a:stretch/>
        </p:blipFill>
        <p:spPr>
          <a:xfrm>
            <a:off x="425399" y="1825625"/>
            <a:ext cx="3173564" cy="3448850"/>
          </a:xfrm>
          <a:prstGeom prst="rect">
            <a:avLst/>
          </a:prstGeom>
        </p:spPr>
      </p:pic>
      <p:sp>
        <p:nvSpPr>
          <p:cNvPr id="3" name="İçerik Yer Tutucusu 2">
            <a:extLst>
              <a:ext uri="{FF2B5EF4-FFF2-40B4-BE49-F238E27FC236}">
                <a16:creationId xmlns:a16="http://schemas.microsoft.com/office/drawing/2014/main" id="{BB8AC5F6-726F-430E-A157-05B86932F413}"/>
              </a:ext>
            </a:extLst>
          </p:cNvPr>
          <p:cNvSpPr>
            <a:spLocks noGrp="1"/>
          </p:cNvSpPr>
          <p:nvPr>
            <p:ph idx="1"/>
          </p:nvPr>
        </p:nvSpPr>
        <p:spPr>
          <a:xfrm>
            <a:off x="4110087" y="1432874"/>
            <a:ext cx="7852527" cy="4744089"/>
          </a:xfrm>
        </p:spPr>
        <p:txBody>
          <a:bodyPr>
            <a:normAutofit/>
          </a:bodyPr>
          <a:lstStyle/>
          <a:p>
            <a:r>
              <a:rPr lang="en-US" altLang="tr-TR" dirty="0"/>
              <a:t>Problem </a:t>
            </a:r>
            <a:r>
              <a:rPr lang="en-US" altLang="tr-TR" dirty="0" err="1"/>
              <a:t>çözmek</a:t>
            </a:r>
            <a:r>
              <a:rPr lang="en-US" altLang="tr-TR" dirty="0"/>
              <a:t> </a:t>
            </a:r>
            <a:r>
              <a:rPr lang="en-US" altLang="tr-TR" dirty="0" err="1"/>
              <a:t>için</a:t>
            </a:r>
            <a:r>
              <a:rPr lang="en-US" altLang="tr-TR" dirty="0"/>
              <a:t> </a:t>
            </a:r>
            <a:r>
              <a:rPr lang="en-US" altLang="tr-TR" dirty="0" err="1"/>
              <a:t>zihin</a:t>
            </a:r>
            <a:r>
              <a:rPr lang="en-US" altLang="tr-TR" dirty="0"/>
              <a:t> </a:t>
            </a:r>
            <a:r>
              <a:rPr lang="en-US" altLang="tr-TR" dirty="0" err="1"/>
              <a:t>haritası</a:t>
            </a:r>
            <a:r>
              <a:rPr lang="en-US" altLang="tr-TR" dirty="0"/>
              <a:t> </a:t>
            </a:r>
            <a:r>
              <a:rPr lang="en-US" altLang="tr-TR" dirty="0" err="1"/>
              <a:t>kullanmak</a:t>
            </a:r>
            <a:r>
              <a:rPr lang="en-US" altLang="tr-TR" dirty="0"/>
              <a:t>, </a:t>
            </a:r>
            <a:r>
              <a:rPr lang="en-US" altLang="tr-TR" dirty="0" err="1"/>
              <a:t>beyninizi</a:t>
            </a:r>
            <a:r>
              <a:rPr lang="en-US" altLang="tr-TR" dirty="0"/>
              <a:t> </a:t>
            </a:r>
            <a:r>
              <a:rPr lang="en-US" altLang="tr-TR" dirty="0" err="1"/>
              <a:t>bir</a:t>
            </a:r>
            <a:r>
              <a:rPr lang="en-US" altLang="tr-TR" dirty="0"/>
              <a:t> </a:t>
            </a:r>
            <a:r>
              <a:rPr lang="en-US" altLang="tr-TR" dirty="0" err="1"/>
              <a:t>çözüm</a:t>
            </a:r>
            <a:r>
              <a:rPr lang="en-US" altLang="tr-TR" dirty="0"/>
              <a:t> </a:t>
            </a:r>
            <a:r>
              <a:rPr lang="en-US" altLang="tr-TR" dirty="0" err="1"/>
              <a:t>bulması</a:t>
            </a:r>
            <a:r>
              <a:rPr lang="en-US" altLang="tr-TR" dirty="0"/>
              <a:t> </a:t>
            </a:r>
            <a:r>
              <a:rPr lang="en-US" altLang="tr-TR" dirty="0" err="1"/>
              <a:t>için</a:t>
            </a:r>
            <a:r>
              <a:rPr lang="en-US" altLang="tr-TR" dirty="0"/>
              <a:t> “</a:t>
            </a:r>
            <a:r>
              <a:rPr lang="en-US" altLang="tr-TR" dirty="0" err="1"/>
              <a:t>zorlamak</a:t>
            </a:r>
            <a:r>
              <a:rPr lang="en-US" altLang="tr-TR" dirty="0"/>
              <a:t>” </a:t>
            </a:r>
            <a:r>
              <a:rPr lang="en-US" altLang="tr-TR" dirty="0" err="1"/>
              <a:t>ve</a:t>
            </a:r>
            <a:r>
              <a:rPr lang="en-US" altLang="tr-TR" dirty="0"/>
              <a:t> </a:t>
            </a:r>
            <a:r>
              <a:rPr lang="en-US" altLang="tr-TR" dirty="0" err="1"/>
              <a:t>strese</a:t>
            </a:r>
            <a:r>
              <a:rPr lang="en-US" altLang="tr-TR" dirty="0"/>
              <a:t> </a:t>
            </a:r>
            <a:r>
              <a:rPr lang="en-US" altLang="tr-TR" dirty="0" err="1"/>
              <a:t>yol</a:t>
            </a:r>
            <a:r>
              <a:rPr lang="en-US" altLang="tr-TR" dirty="0"/>
              <a:t> </a:t>
            </a:r>
            <a:r>
              <a:rPr lang="en-US" altLang="tr-TR" dirty="0" err="1"/>
              <a:t>açmak</a:t>
            </a:r>
            <a:r>
              <a:rPr lang="en-US" altLang="tr-TR" dirty="0"/>
              <a:t> </a:t>
            </a:r>
            <a:r>
              <a:rPr lang="en-US" altLang="tr-TR" dirty="0" err="1"/>
              <a:t>yerine</a:t>
            </a:r>
            <a:r>
              <a:rPr lang="en-US" altLang="tr-TR" dirty="0"/>
              <a:t> </a:t>
            </a:r>
            <a:r>
              <a:rPr lang="en-US" altLang="tr-TR" dirty="0" err="1"/>
              <a:t>seçeneklerinizi</a:t>
            </a:r>
            <a:r>
              <a:rPr lang="en-US" altLang="tr-TR" dirty="0"/>
              <a:t> net </a:t>
            </a:r>
            <a:r>
              <a:rPr lang="en-US" altLang="tr-TR" dirty="0" err="1"/>
              <a:t>görmenizi</a:t>
            </a:r>
            <a:r>
              <a:rPr lang="en-US" altLang="tr-TR" dirty="0"/>
              <a:t> </a:t>
            </a:r>
            <a:r>
              <a:rPr lang="en-US" altLang="tr-TR" dirty="0" err="1"/>
              <a:t>ve</a:t>
            </a:r>
            <a:r>
              <a:rPr lang="en-US" altLang="tr-TR" dirty="0"/>
              <a:t> </a:t>
            </a:r>
            <a:r>
              <a:rPr lang="en-US" altLang="tr-TR" dirty="0" err="1"/>
              <a:t>sakinleşmenizi</a:t>
            </a:r>
            <a:r>
              <a:rPr lang="en-US" altLang="tr-TR" dirty="0"/>
              <a:t> </a:t>
            </a:r>
            <a:r>
              <a:rPr lang="en-US" altLang="tr-TR" dirty="0" err="1"/>
              <a:t>sağlar</a:t>
            </a:r>
            <a:r>
              <a:rPr lang="en-US" altLang="tr-TR" dirty="0"/>
              <a:t>. </a:t>
            </a:r>
            <a:r>
              <a:rPr lang="en-US" altLang="tr-TR" dirty="0" err="1"/>
              <a:t>Karşınızdaki</a:t>
            </a:r>
            <a:r>
              <a:rPr lang="en-US" altLang="tr-TR" dirty="0"/>
              <a:t> </a:t>
            </a:r>
            <a:r>
              <a:rPr lang="en-US" altLang="tr-TR" dirty="0" err="1"/>
              <a:t>problemi</a:t>
            </a:r>
            <a:r>
              <a:rPr lang="en-US" altLang="tr-TR" dirty="0"/>
              <a:t>, </a:t>
            </a:r>
            <a:r>
              <a:rPr lang="en-US" altLang="tr-TR" dirty="0" err="1"/>
              <a:t>olumlu</a:t>
            </a:r>
            <a:r>
              <a:rPr lang="en-US" altLang="tr-TR" dirty="0"/>
              <a:t> </a:t>
            </a:r>
            <a:r>
              <a:rPr lang="en-US" altLang="tr-TR" dirty="0" err="1"/>
              <a:t>bir</a:t>
            </a:r>
            <a:r>
              <a:rPr lang="en-US" altLang="tr-TR" dirty="0"/>
              <a:t> </a:t>
            </a:r>
            <a:r>
              <a:rPr lang="en-US" altLang="tr-TR" dirty="0" err="1"/>
              <a:t>görev</a:t>
            </a:r>
            <a:r>
              <a:rPr lang="en-US" altLang="tr-TR" dirty="0"/>
              <a:t> </a:t>
            </a:r>
            <a:r>
              <a:rPr lang="en-US" altLang="tr-TR" dirty="0" err="1"/>
              <a:t>olarak</a:t>
            </a:r>
            <a:r>
              <a:rPr lang="en-US" altLang="tr-TR" dirty="0"/>
              <a:t> </a:t>
            </a:r>
            <a:r>
              <a:rPr lang="en-US" altLang="tr-TR" dirty="0" err="1"/>
              <a:t>algılamaya</a:t>
            </a:r>
            <a:r>
              <a:rPr lang="en-US" altLang="tr-TR" dirty="0"/>
              <a:t> </a:t>
            </a:r>
            <a:r>
              <a:rPr lang="en-US" altLang="tr-TR" dirty="0" err="1"/>
              <a:t>ve</a:t>
            </a:r>
            <a:r>
              <a:rPr lang="en-US" altLang="tr-TR" dirty="0"/>
              <a:t> </a:t>
            </a:r>
            <a:r>
              <a:rPr lang="en-US" altLang="tr-TR" dirty="0" err="1"/>
              <a:t>yeteneklerinizi</a:t>
            </a:r>
            <a:r>
              <a:rPr lang="en-US" altLang="tr-TR" dirty="0"/>
              <a:t> </a:t>
            </a:r>
            <a:r>
              <a:rPr lang="en-US" altLang="tr-TR" dirty="0" err="1"/>
              <a:t>ortaya</a:t>
            </a:r>
            <a:r>
              <a:rPr lang="en-US" altLang="tr-TR" dirty="0"/>
              <a:t> </a:t>
            </a:r>
            <a:r>
              <a:rPr lang="en-US" altLang="tr-TR" dirty="0" err="1"/>
              <a:t>koymak</a:t>
            </a:r>
            <a:r>
              <a:rPr lang="en-US" altLang="tr-TR" dirty="0"/>
              <a:t> </a:t>
            </a:r>
            <a:r>
              <a:rPr lang="en-US" altLang="tr-TR" dirty="0" err="1"/>
              <a:t>için</a:t>
            </a:r>
            <a:r>
              <a:rPr lang="en-US" altLang="tr-TR" dirty="0"/>
              <a:t> </a:t>
            </a:r>
            <a:r>
              <a:rPr lang="en-US" altLang="tr-TR" dirty="0" err="1"/>
              <a:t>bir</a:t>
            </a:r>
            <a:r>
              <a:rPr lang="en-US" altLang="tr-TR" dirty="0"/>
              <a:t> </a:t>
            </a:r>
            <a:r>
              <a:rPr lang="en-US" altLang="tr-TR" dirty="0" err="1"/>
              <a:t>fırsat</a:t>
            </a:r>
            <a:r>
              <a:rPr lang="en-US" altLang="tr-TR" dirty="0"/>
              <a:t> </a:t>
            </a:r>
            <a:r>
              <a:rPr lang="en-US" altLang="tr-TR" dirty="0" err="1"/>
              <a:t>olarak</a:t>
            </a:r>
            <a:r>
              <a:rPr lang="en-US" altLang="tr-TR" dirty="0"/>
              <a:t> </a:t>
            </a:r>
            <a:r>
              <a:rPr lang="en-US" altLang="tr-TR" dirty="0" err="1"/>
              <a:t>görmeye</a:t>
            </a:r>
            <a:r>
              <a:rPr lang="en-US" altLang="tr-TR" dirty="0"/>
              <a:t> </a:t>
            </a:r>
            <a:r>
              <a:rPr lang="en-US" altLang="tr-TR" dirty="0" err="1"/>
              <a:t>başlarsınız</a:t>
            </a:r>
            <a:r>
              <a:rPr lang="en-US" altLang="tr-TR" dirty="0"/>
              <a:t>.</a:t>
            </a:r>
            <a:br>
              <a:rPr lang="en-US" altLang="tr-TR" dirty="0"/>
            </a:br>
            <a:endParaRPr lang="tr-TR" dirty="0"/>
          </a:p>
        </p:txBody>
      </p:sp>
    </p:spTree>
    <p:extLst>
      <p:ext uri="{BB962C8B-B14F-4D97-AF65-F5344CB8AC3E}">
        <p14:creationId xmlns:p14="http://schemas.microsoft.com/office/powerpoint/2010/main" val="3123510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DD6227-34EE-471F-809B-B280DE2C921D}"/>
              </a:ext>
            </a:extLst>
          </p:cNvPr>
          <p:cNvSpPr>
            <a:spLocks noGrp="1"/>
          </p:cNvSpPr>
          <p:nvPr>
            <p:ph type="title"/>
          </p:nvPr>
        </p:nvSpPr>
        <p:spPr/>
        <p:txBody>
          <a:bodyPr>
            <a:normAutofit/>
          </a:bodyPr>
          <a:lstStyle/>
          <a:p>
            <a:pPr algn="ctr"/>
            <a:r>
              <a:rPr lang="tr-TR" sz="3400" b="1"/>
              <a:t>Problem çözmede zihin haritalarının kazandırdıkları nelerdir?</a:t>
            </a:r>
            <a:br>
              <a:rPr lang="tr-TR" sz="3400" b="1"/>
            </a:br>
            <a:endParaRPr lang="tr-TR" sz="3400"/>
          </a:p>
        </p:txBody>
      </p:sp>
      <p:graphicFrame>
        <p:nvGraphicFramePr>
          <p:cNvPr id="5" name="İçerik Yer Tutucusu 2">
            <a:extLst>
              <a:ext uri="{FF2B5EF4-FFF2-40B4-BE49-F238E27FC236}">
                <a16:creationId xmlns:a16="http://schemas.microsoft.com/office/drawing/2014/main" id="{2BC38DCA-90AB-4FF1-9F0C-9F2299904767}"/>
              </a:ext>
            </a:extLst>
          </p:cNvPr>
          <p:cNvGraphicFramePr>
            <a:graphicFrameLocks noGrp="1"/>
          </p:cNvGraphicFramePr>
          <p:nvPr>
            <p:ph idx="1"/>
            <p:extLst>
              <p:ext uri="{D42A27DB-BD31-4B8C-83A1-F6EECF244321}">
                <p14:modId xmlns:p14="http://schemas.microsoft.com/office/powerpoint/2010/main" val="307832357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46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E4C60B-A7AE-4324-81C4-1F7B352C291F}"/>
              </a:ext>
            </a:extLst>
          </p:cNvPr>
          <p:cNvSpPr>
            <a:spLocks noGrp="1"/>
          </p:cNvSpPr>
          <p:nvPr>
            <p:ph type="title"/>
          </p:nvPr>
        </p:nvSpPr>
        <p:spPr>
          <a:xfrm>
            <a:off x="0" y="624568"/>
            <a:ext cx="3714161" cy="5412920"/>
          </a:xfrm>
        </p:spPr>
        <p:txBody>
          <a:bodyPr>
            <a:normAutofit/>
          </a:bodyPr>
          <a:lstStyle/>
          <a:p>
            <a:r>
              <a:rPr lang="tr-TR" b="1" dirty="0"/>
              <a:t>Problem Çözmede Zihin Haritasını Nasıl Kullanalım?</a:t>
            </a:r>
          </a:p>
        </p:txBody>
      </p:sp>
      <p:sp>
        <p:nvSpPr>
          <p:cNvPr id="3" name="İçerik Yer Tutucusu 2">
            <a:extLst>
              <a:ext uri="{FF2B5EF4-FFF2-40B4-BE49-F238E27FC236}">
                <a16:creationId xmlns:a16="http://schemas.microsoft.com/office/drawing/2014/main" id="{21060DCF-5F54-4F8F-A200-6CAD31CE24CD}"/>
              </a:ext>
            </a:extLst>
          </p:cNvPr>
          <p:cNvSpPr>
            <a:spLocks noGrp="1"/>
          </p:cNvSpPr>
          <p:nvPr>
            <p:ph idx="1"/>
          </p:nvPr>
        </p:nvSpPr>
        <p:spPr>
          <a:xfrm>
            <a:off x="3582186" y="471340"/>
            <a:ext cx="8210746" cy="5566148"/>
          </a:xfrm>
        </p:spPr>
        <p:txBody>
          <a:bodyPr anchor="ctr">
            <a:normAutofit/>
          </a:bodyPr>
          <a:lstStyle/>
          <a:p>
            <a:pPr fontAlgn="base"/>
            <a:r>
              <a:rPr lang="tr-TR" dirty="0"/>
              <a:t>İki ayrı zihin haritası yaratın. Biri problemin kendisiyle ilgili, diğeri ise olası çözümler için olsun.</a:t>
            </a:r>
          </a:p>
          <a:p>
            <a:pPr fontAlgn="base"/>
            <a:r>
              <a:rPr lang="tr-TR" dirty="0"/>
              <a:t>İlk olarak problemin haritasını çıkartın.</a:t>
            </a:r>
          </a:p>
          <a:p>
            <a:pPr fontAlgn="base"/>
            <a:r>
              <a:rPr lang="tr-TR" dirty="0"/>
              <a:t>Problemi zihin haritanızın merkezine koyun. Problemi oluşturan tüm yönleri ve sebeplerini ana dallara yerleştirin. Yavru dallarda her sebebin detaylarını sıralayın.</a:t>
            </a:r>
          </a:p>
          <a:p>
            <a:pPr fontAlgn="base"/>
            <a:r>
              <a:rPr lang="tr-TR" dirty="0"/>
              <a:t>Problemi bu şekilde inceleyerek, problemin nereden kaynaklandığını neden ortaya çıktığını net bir şekilde görmeye başlayacaksınız. Bu sayede durumu iyileştirmek için neler yapabileceğinizi göreceksiniz.</a:t>
            </a:r>
          </a:p>
          <a:p>
            <a:endParaRPr lang="tr-TR" sz="2400" dirty="0"/>
          </a:p>
        </p:txBody>
      </p:sp>
    </p:spTree>
    <p:extLst>
      <p:ext uri="{BB962C8B-B14F-4D97-AF65-F5344CB8AC3E}">
        <p14:creationId xmlns:p14="http://schemas.microsoft.com/office/powerpoint/2010/main" val="2881660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BB2293-E44E-4770-8873-635437223331}"/>
              </a:ext>
            </a:extLst>
          </p:cNvPr>
          <p:cNvSpPr>
            <a:spLocks noGrp="1"/>
          </p:cNvSpPr>
          <p:nvPr>
            <p:ph idx="1"/>
          </p:nvPr>
        </p:nvSpPr>
        <p:spPr>
          <a:xfrm>
            <a:off x="235672" y="443061"/>
            <a:ext cx="10369484" cy="5733902"/>
          </a:xfrm>
        </p:spPr>
        <p:txBody>
          <a:bodyPr>
            <a:noAutofit/>
          </a:bodyPr>
          <a:lstStyle/>
          <a:p>
            <a:pPr marL="0" indent="0" fontAlgn="base">
              <a:lnSpc>
                <a:spcPct val="70000"/>
              </a:lnSpc>
              <a:spcBef>
                <a:spcPts val="500"/>
              </a:spcBef>
              <a:buNone/>
            </a:pPr>
            <a:r>
              <a:rPr lang="tr-TR" sz="3200" b="1" dirty="0"/>
              <a:t>Şimdi çözümler için ikinci bir Zihin Haritası yapın.</a:t>
            </a:r>
          </a:p>
          <a:p>
            <a:pPr marL="0" indent="0" fontAlgn="base">
              <a:lnSpc>
                <a:spcPct val="70000"/>
              </a:lnSpc>
              <a:spcBef>
                <a:spcPts val="500"/>
              </a:spcBef>
              <a:buNone/>
            </a:pPr>
            <a:endParaRPr lang="tr-TR" sz="3200" b="1" dirty="0"/>
          </a:p>
          <a:p>
            <a:pPr fontAlgn="base">
              <a:lnSpc>
                <a:spcPct val="70000"/>
              </a:lnSpc>
              <a:spcBef>
                <a:spcPts val="500"/>
              </a:spcBef>
            </a:pPr>
            <a:r>
              <a:rPr lang="tr-TR" sz="3200" dirty="0"/>
              <a:t>Haritanızın merkezine </a:t>
            </a:r>
            <a:r>
              <a:rPr lang="tr-TR" sz="3200" b="1" dirty="0"/>
              <a:t>“çözümler”</a:t>
            </a:r>
            <a:r>
              <a:rPr lang="tr-TR" sz="3200" dirty="0"/>
              <a:t> yazın ve ana dallara sizi çözüme götürecek unsurları ekleyin. Size yardımcı olabilecek iş arkadaşlarınızı, şirketleri, teknikleri ve kaynakları da yazın ve yavru dalları bu kaynakların detaylarına inmek için kullanın.</a:t>
            </a:r>
          </a:p>
          <a:p>
            <a:pPr fontAlgn="base">
              <a:lnSpc>
                <a:spcPct val="70000"/>
              </a:lnSpc>
              <a:spcBef>
                <a:spcPts val="500"/>
              </a:spcBef>
            </a:pPr>
            <a:r>
              <a:rPr lang="tr-TR" sz="3200" dirty="0"/>
              <a:t>Bir problemi çözmek için Zihin Haritalarından faydalandığınızda bir engelin </a:t>
            </a:r>
            <a:r>
              <a:rPr lang="tr-TR" sz="3200" b="1" dirty="0"/>
              <a:t>birden fazla çözümü</a:t>
            </a:r>
            <a:r>
              <a:rPr lang="tr-TR" sz="3200" dirty="0"/>
              <a:t> olabileceğini göreceksiniz. Hangi çözümün </a:t>
            </a:r>
            <a:r>
              <a:rPr lang="tr-TR" sz="3200" b="1" dirty="0"/>
              <a:t>daha ekonomik, pratik veya zaman kazandırıcı</a:t>
            </a:r>
            <a:r>
              <a:rPr lang="tr-TR" sz="3200" dirty="0"/>
              <a:t> olacağını görebileceksiniz.</a:t>
            </a:r>
          </a:p>
          <a:p>
            <a:pPr fontAlgn="base">
              <a:lnSpc>
                <a:spcPct val="70000"/>
              </a:lnSpc>
              <a:spcBef>
                <a:spcPts val="500"/>
              </a:spcBef>
            </a:pPr>
            <a:r>
              <a:rPr lang="tr-TR" sz="3200" dirty="0"/>
              <a:t>Son olarak en uygun çözüm veya çözüm kombinasyonu için bir dal çizin ve yavru dallara bu çözüm planını nasıl uygulamayı düşündüğünüzle ilgili detayları yerleştirin.</a:t>
            </a:r>
          </a:p>
          <a:p>
            <a:endParaRPr lang="tr-TR" sz="3200" dirty="0"/>
          </a:p>
        </p:txBody>
      </p:sp>
    </p:spTree>
    <p:extLst>
      <p:ext uri="{BB962C8B-B14F-4D97-AF65-F5344CB8AC3E}">
        <p14:creationId xmlns:p14="http://schemas.microsoft.com/office/powerpoint/2010/main" val="385756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3156FD-47E1-477E-A7EF-207EE68CF2FA}"/>
              </a:ext>
            </a:extLst>
          </p:cNvPr>
          <p:cNvSpPr>
            <a:spLocks noGrp="1"/>
          </p:cNvSpPr>
          <p:nvPr>
            <p:ph type="title"/>
          </p:nvPr>
        </p:nvSpPr>
        <p:spPr>
          <a:xfrm>
            <a:off x="5941770" y="21259"/>
            <a:ext cx="3920340" cy="2304288"/>
          </a:xfrm>
        </p:spPr>
        <p:txBody>
          <a:bodyPr anchor="b">
            <a:normAutofit/>
          </a:bodyPr>
          <a:lstStyle/>
          <a:p>
            <a:r>
              <a:rPr lang="tr-TR" sz="3100" b="1" dirty="0"/>
              <a:t>Sebep – Sonuç Diyagramı (Balık Kılçığı Tekniği) </a:t>
            </a:r>
            <a:br>
              <a:rPr lang="tr-TR" sz="3100" b="1" kern="0" dirty="0"/>
            </a:br>
            <a:endParaRPr lang="tr-TR" sz="3100" b="1" dirty="0"/>
          </a:p>
        </p:txBody>
      </p:sp>
      <p:sp>
        <p:nvSpPr>
          <p:cNvPr id="3" name="İçerik Yer Tutucusu 2">
            <a:extLst>
              <a:ext uri="{FF2B5EF4-FFF2-40B4-BE49-F238E27FC236}">
                <a16:creationId xmlns:a16="http://schemas.microsoft.com/office/drawing/2014/main" id="{AA18967D-3594-41E4-B5F5-0EA832FBE0D7}"/>
              </a:ext>
            </a:extLst>
          </p:cNvPr>
          <p:cNvSpPr>
            <a:spLocks noGrp="1"/>
          </p:cNvSpPr>
          <p:nvPr>
            <p:ph idx="1"/>
          </p:nvPr>
        </p:nvSpPr>
        <p:spPr>
          <a:xfrm>
            <a:off x="160256" y="509047"/>
            <a:ext cx="4116088" cy="6061435"/>
          </a:xfrm>
        </p:spPr>
        <p:txBody>
          <a:bodyPr>
            <a:noAutofit/>
          </a:bodyPr>
          <a:lstStyle/>
          <a:p>
            <a:pPr marL="0" indent="0">
              <a:buNone/>
            </a:pPr>
            <a:r>
              <a:rPr lang="tr-TR" dirty="0"/>
              <a:t>Bir kağıdın üzerine yönü sağa doğru olan bir ok çizilmeli ve açıklanacak konunun başlığı, ‘’balığın omurgası’’ temsil eden okun üzerine yazılmalıdır. Daha sonra balığın omurgasına 45 derecelik açıyla oklar çizilir ve okların üzerine ana nedenler yazılır ve ana nedene de oklar çizilerek bu nedenlerin detayları kısaca açıklanır.</a:t>
            </a:r>
          </a:p>
        </p:txBody>
      </p:sp>
      <p:pic>
        <p:nvPicPr>
          <p:cNvPr id="4" name="Resim 3">
            <a:extLst>
              <a:ext uri="{FF2B5EF4-FFF2-40B4-BE49-F238E27FC236}">
                <a16:creationId xmlns:a16="http://schemas.microsoft.com/office/drawing/2014/main" id="{4A959794-4C3E-48FD-A5C1-95912B48CCBA}"/>
              </a:ext>
            </a:extLst>
          </p:cNvPr>
          <p:cNvPicPr>
            <a:picLocks noChangeAspect="1"/>
          </p:cNvPicPr>
          <p:nvPr/>
        </p:nvPicPr>
        <p:blipFill rotWithShape="1">
          <a:blip r:embed="rId2"/>
          <a:srcRect t="2835" b="12032"/>
          <a:stretch/>
        </p:blipFill>
        <p:spPr>
          <a:xfrm>
            <a:off x="4662843" y="2325549"/>
            <a:ext cx="7251192" cy="2206905"/>
          </a:xfrm>
          <a:prstGeom prst="rect">
            <a:avLst/>
          </a:prstGeom>
        </p:spPr>
      </p:pic>
    </p:spTree>
    <p:extLst>
      <p:ext uri="{BB962C8B-B14F-4D97-AF65-F5344CB8AC3E}">
        <p14:creationId xmlns:p14="http://schemas.microsoft.com/office/powerpoint/2010/main" val="213720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F99BC5-98BC-4095-8688-2A51F55E74D9}"/>
              </a:ext>
            </a:extLst>
          </p:cNvPr>
          <p:cNvSpPr>
            <a:spLocks noGrp="1"/>
          </p:cNvSpPr>
          <p:nvPr>
            <p:ph type="title"/>
          </p:nvPr>
        </p:nvSpPr>
        <p:spPr>
          <a:xfrm>
            <a:off x="838200" y="365125"/>
            <a:ext cx="10515600" cy="1325563"/>
          </a:xfrm>
        </p:spPr>
        <p:txBody>
          <a:bodyPr>
            <a:normAutofit/>
          </a:bodyPr>
          <a:lstStyle/>
          <a:p>
            <a:pPr algn="ctr"/>
            <a:r>
              <a:rPr lang="tr-TR" sz="3400" b="1" dirty="0"/>
              <a:t>Sebep – Sonuç Diyagramı (Balık Kılçığı Tekniği) Aşamaları </a:t>
            </a:r>
            <a:br>
              <a:rPr lang="tr-TR" sz="3400" kern="0" dirty="0"/>
            </a:br>
            <a:endParaRPr lang="tr-TR" sz="3400" dirty="0"/>
          </a:p>
        </p:txBody>
      </p:sp>
      <p:sp>
        <p:nvSpPr>
          <p:cNvPr id="3" name="İçerik Yer Tutucusu 2">
            <a:extLst>
              <a:ext uri="{FF2B5EF4-FFF2-40B4-BE49-F238E27FC236}">
                <a16:creationId xmlns:a16="http://schemas.microsoft.com/office/drawing/2014/main" id="{8B502FCF-ABE6-476E-8878-8B2ADB015266}"/>
              </a:ext>
            </a:extLst>
          </p:cNvPr>
          <p:cNvSpPr>
            <a:spLocks noGrp="1"/>
          </p:cNvSpPr>
          <p:nvPr>
            <p:ph idx="1"/>
          </p:nvPr>
        </p:nvSpPr>
        <p:spPr>
          <a:xfrm>
            <a:off x="273377" y="1329179"/>
            <a:ext cx="9756743" cy="4847783"/>
          </a:xfrm>
        </p:spPr>
        <p:txBody>
          <a:bodyPr>
            <a:noAutofit/>
          </a:bodyPr>
          <a:lstStyle/>
          <a:p>
            <a:r>
              <a:rPr lang="tr-TR" dirty="0"/>
              <a:t>Problemi tanımlama: Ele alınacak problem hakkında kısa bir bilgi verilir.</a:t>
            </a:r>
          </a:p>
          <a:p>
            <a:r>
              <a:rPr lang="tr-TR" dirty="0"/>
              <a:t>Problemin ana nedenleri hakkında beyin fırtınası yapılır.</a:t>
            </a:r>
          </a:p>
          <a:p>
            <a:r>
              <a:rPr lang="tr-TR" dirty="0"/>
              <a:t>Sebep kategorileri ana ok çevresinde alt dallara ayrılarak yazılır.</a:t>
            </a:r>
          </a:p>
          <a:p>
            <a:r>
              <a:rPr lang="tr-TR" dirty="0"/>
              <a:t> Sorunun tüm olası nedenleri için beyin fırtınası yapılır. “Neden böyle bir durum ortaya çıktı?” diye sorulur. Her fikir ortaya çıktığında uygun kategoriye yazılır. Bazı sebepler birden fazla kategori ile ilişkiliyse tekrar yazılabilir.  “Neden?” diye sorulmaya devam edilir ve daha derin seviyelerde sebepler üretilir. Dalların katmanları ise </a:t>
            </a:r>
            <a:r>
              <a:rPr lang="tr-TR" dirty="0" err="1"/>
              <a:t>nedensel</a:t>
            </a:r>
            <a:r>
              <a:rPr lang="tr-TR" dirty="0"/>
              <a:t> ilişkileri işaret etmektedir. Grup fikirleri sona erdirdiği zaman, fikirlerin az olduğu yerlere konsantre olunur. Yeni fikir üretilmeye çalışılır.</a:t>
            </a:r>
            <a:br>
              <a:rPr lang="tr-TR" dirty="0"/>
            </a:br>
            <a:endParaRPr lang="tr-TR" dirty="0"/>
          </a:p>
        </p:txBody>
      </p:sp>
    </p:spTree>
    <p:extLst>
      <p:ext uri="{BB962C8B-B14F-4D97-AF65-F5344CB8AC3E}">
        <p14:creationId xmlns:p14="http://schemas.microsoft.com/office/powerpoint/2010/main" val="106505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7ACA31-C2EF-4B05-9F7E-6FEC691176DB}"/>
              </a:ext>
            </a:extLst>
          </p:cNvPr>
          <p:cNvSpPr>
            <a:spLocks noGrp="1"/>
          </p:cNvSpPr>
          <p:nvPr>
            <p:ph type="title"/>
          </p:nvPr>
        </p:nvSpPr>
        <p:spPr>
          <a:xfrm>
            <a:off x="1156088" y="606001"/>
            <a:ext cx="9637776" cy="1430696"/>
          </a:xfrm>
        </p:spPr>
        <p:txBody>
          <a:bodyPr>
            <a:normAutofit/>
          </a:bodyPr>
          <a:lstStyle/>
          <a:p>
            <a:r>
              <a:rPr lang="tr-TR" b="1" dirty="0"/>
              <a:t>Kök Neden Analizi</a:t>
            </a:r>
          </a:p>
        </p:txBody>
      </p:sp>
      <p:sp>
        <p:nvSpPr>
          <p:cNvPr id="3" name="İçerik Yer Tutucusu 2">
            <a:extLst>
              <a:ext uri="{FF2B5EF4-FFF2-40B4-BE49-F238E27FC236}">
                <a16:creationId xmlns:a16="http://schemas.microsoft.com/office/drawing/2014/main" id="{C4908AAD-BC02-47E7-ADA4-5E7671F832B0}"/>
              </a:ext>
            </a:extLst>
          </p:cNvPr>
          <p:cNvSpPr>
            <a:spLocks noGrp="1"/>
          </p:cNvSpPr>
          <p:nvPr>
            <p:ph idx="1"/>
          </p:nvPr>
        </p:nvSpPr>
        <p:spPr>
          <a:xfrm>
            <a:off x="188536" y="1677970"/>
            <a:ext cx="10020693" cy="4949073"/>
          </a:xfrm>
        </p:spPr>
        <p:txBody>
          <a:bodyPr>
            <a:noAutofit/>
          </a:bodyPr>
          <a:lstStyle/>
          <a:p>
            <a:pPr>
              <a:lnSpc>
                <a:spcPct val="70000"/>
              </a:lnSpc>
            </a:pPr>
            <a:r>
              <a:rPr lang="tr-TR" sz="3200" dirty="0"/>
              <a:t>Kök neden; herhangi bir problemin arkasında yatan temel sebep olarak tanımlanabilir. Kök neden tespit edilip ortadan kaldırıldığı durumda, kök nedenin yol açtığı problemin tekrar etmesi de önlenmiş olacaktır. Problemlerin altında yatan kök nedenleri tespit etmek üzere gerçekleştirilen süreç ise “Kök Neden Analizi (</a:t>
            </a:r>
            <a:r>
              <a:rPr lang="tr-TR" sz="3200" dirty="0" err="1"/>
              <a:t>Root</a:t>
            </a:r>
            <a:r>
              <a:rPr lang="tr-TR" sz="3200" dirty="0"/>
              <a:t> </a:t>
            </a:r>
            <a:r>
              <a:rPr lang="tr-TR" sz="3200" dirty="0" err="1"/>
              <a:t>Cause</a:t>
            </a:r>
            <a:r>
              <a:rPr lang="tr-TR" sz="3200" dirty="0"/>
              <a:t> Analysis)” olarak isimlendirilmektedir. Kök neden analizi sonucunda, problemin ne olduğu ve nasıl oluştuğunun yanı sıra, neden oluştuğu sorusunun da cevabı ortaya konulmaktadır. Problemin neden oluştuğunun anlaşılması, ileride problemin tekrarını önlemeye yönelik öneriler sunulabilmesi için gereklidir.</a:t>
            </a:r>
          </a:p>
        </p:txBody>
      </p:sp>
    </p:spTree>
    <p:extLst>
      <p:ext uri="{BB962C8B-B14F-4D97-AF65-F5344CB8AC3E}">
        <p14:creationId xmlns:p14="http://schemas.microsoft.com/office/powerpoint/2010/main" val="411165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8F4046-8652-4FD3-A310-FCE7B2C4709E}"/>
              </a:ext>
            </a:extLst>
          </p:cNvPr>
          <p:cNvSpPr>
            <a:spLocks noGrp="1"/>
          </p:cNvSpPr>
          <p:nvPr>
            <p:ph type="title"/>
          </p:nvPr>
        </p:nvSpPr>
        <p:spPr>
          <a:xfrm>
            <a:off x="5994401" y="165370"/>
            <a:ext cx="5593076" cy="1438398"/>
          </a:xfrm>
        </p:spPr>
        <p:txBody>
          <a:bodyPr anchor="b">
            <a:normAutofit/>
          </a:bodyPr>
          <a:lstStyle/>
          <a:p>
            <a:r>
              <a:rPr lang="tr-TR" sz="4000" b="1" dirty="0"/>
              <a:t>Kök Neden Analizi</a:t>
            </a:r>
          </a:p>
        </p:txBody>
      </p:sp>
      <p:sp>
        <p:nvSpPr>
          <p:cNvPr id="3" name="İçerik Yer Tutucusu 2">
            <a:extLst>
              <a:ext uri="{FF2B5EF4-FFF2-40B4-BE49-F238E27FC236}">
                <a16:creationId xmlns:a16="http://schemas.microsoft.com/office/drawing/2014/main" id="{9C84E084-E349-4F97-ACD3-C0179C9535E8}"/>
              </a:ext>
            </a:extLst>
          </p:cNvPr>
          <p:cNvSpPr>
            <a:spLocks noGrp="1"/>
          </p:cNvSpPr>
          <p:nvPr>
            <p:ph idx="1"/>
          </p:nvPr>
        </p:nvSpPr>
        <p:spPr>
          <a:xfrm>
            <a:off x="5842000" y="1603768"/>
            <a:ext cx="5867397" cy="5088862"/>
          </a:xfrm>
        </p:spPr>
        <p:txBody>
          <a:bodyPr>
            <a:normAutofit/>
          </a:bodyPr>
          <a:lstStyle/>
          <a:p>
            <a:pPr fontAlgn="base"/>
            <a:r>
              <a:rPr lang="tr-TR" sz="3200" dirty="0"/>
              <a:t>Kök neden analizi çalışmaları genelde dört ana adımdan oluşmaktadır:</a:t>
            </a:r>
          </a:p>
          <a:p>
            <a:pPr fontAlgn="base"/>
            <a:r>
              <a:rPr lang="tr-TR" sz="3200" dirty="0"/>
              <a:t>1. Probleme ilişkin verilerin toplanması</a:t>
            </a:r>
            <a:br>
              <a:rPr lang="tr-TR" sz="3200" dirty="0"/>
            </a:br>
            <a:r>
              <a:rPr lang="tr-TR" sz="3200" dirty="0"/>
              <a:t>2. Problemin görünür nedenlerinin ortaya konulması</a:t>
            </a:r>
            <a:br>
              <a:rPr lang="tr-TR" sz="3200" dirty="0"/>
            </a:br>
            <a:r>
              <a:rPr lang="tr-TR" sz="3200" dirty="0"/>
              <a:t>3. Kök nedenin belirlenmesi</a:t>
            </a:r>
            <a:br>
              <a:rPr lang="tr-TR" sz="3200" dirty="0"/>
            </a:br>
            <a:r>
              <a:rPr lang="tr-TR" sz="3200" dirty="0"/>
              <a:t>4. Kök nedeni ortadan kaldırmaya yönelik önerilerin sunulması</a:t>
            </a:r>
          </a:p>
          <a:p>
            <a:endParaRPr lang="tr-TR" sz="1800" dirty="0"/>
          </a:p>
        </p:txBody>
      </p:sp>
      <p:pic>
        <p:nvPicPr>
          <p:cNvPr id="5" name="Resim 4" descr="ekran görüntüsü içeren bir resim&#10;&#10;Açıklama otomatik olarak oluşturuldu">
            <a:extLst>
              <a:ext uri="{FF2B5EF4-FFF2-40B4-BE49-F238E27FC236}">
                <a16:creationId xmlns:a16="http://schemas.microsoft.com/office/drawing/2014/main" id="{39BC1266-F760-47D3-BA45-5B2419065A37}"/>
              </a:ext>
            </a:extLst>
          </p:cNvPr>
          <p:cNvPicPr>
            <a:picLocks noChangeAspect="1"/>
          </p:cNvPicPr>
          <p:nvPr/>
        </p:nvPicPr>
        <p:blipFill rotWithShape="1">
          <a:blip r:embed="rId2">
            <a:extLst>
              <a:ext uri="{28A0092B-C50C-407E-A947-70E740481C1C}">
                <a14:useLocalDpi xmlns:a14="http://schemas.microsoft.com/office/drawing/2010/main" val="0"/>
              </a:ext>
            </a:extLst>
          </a:blip>
          <a:srcRect l="7904" r="5853" b="-1"/>
          <a:stretch/>
        </p:blipFill>
        <p:spPr>
          <a:xfrm>
            <a:off x="2" y="1587"/>
            <a:ext cx="6095999" cy="6856413"/>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a:effectLst>
            <a:softEdge rad="635000"/>
          </a:effectLst>
        </p:spPr>
      </p:pic>
    </p:spTree>
    <p:extLst>
      <p:ext uri="{BB962C8B-B14F-4D97-AF65-F5344CB8AC3E}">
        <p14:creationId xmlns:p14="http://schemas.microsoft.com/office/powerpoint/2010/main" val="243985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reeform: Shape 14">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Resim 4" descr="metin içeren bir resim&#10;&#10;Açıklama otomatik olarak oluşturuldu">
            <a:extLst>
              <a:ext uri="{FF2B5EF4-FFF2-40B4-BE49-F238E27FC236}">
                <a16:creationId xmlns:a16="http://schemas.microsoft.com/office/drawing/2014/main" id="{1BF12DDB-A6FF-4086-A4E7-AEA72CD7B817}"/>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t="18119" b="7907"/>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2" name="Başlık 1">
            <a:extLst>
              <a:ext uri="{FF2B5EF4-FFF2-40B4-BE49-F238E27FC236}">
                <a16:creationId xmlns:a16="http://schemas.microsoft.com/office/drawing/2014/main" id="{9EBD9EA9-1BB8-4E99-8A53-E7B4132B1753}"/>
              </a:ext>
            </a:extLst>
          </p:cNvPr>
          <p:cNvSpPr>
            <a:spLocks noGrp="1"/>
          </p:cNvSpPr>
          <p:nvPr>
            <p:ph type="title" idx="4294967295"/>
          </p:nvPr>
        </p:nvSpPr>
        <p:spPr>
          <a:xfrm>
            <a:off x="4722035" y="803275"/>
            <a:ext cx="3019465" cy="1454150"/>
          </a:xfrm>
        </p:spPr>
        <p:txBody>
          <a:bodyPr>
            <a:normAutofit/>
          </a:bodyPr>
          <a:lstStyle/>
          <a:p>
            <a:r>
              <a:rPr lang="tr-TR" sz="4000" b="1" dirty="0">
                <a:solidFill>
                  <a:srgbClr val="000000"/>
                </a:solidFill>
              </a:rPr>
              <a:t>PROBLEM</a:t>
            </a:r>
          </a:p>
        </p:txBody>
      </p:sp>
      <p:sp>
        <p:nvSpPr>
          <p:cNvPr id="3" name="İçerik Yer Tutucusu 2">
            <a:extLst>
              <a:ext uri="{FF2B5EF4-FFF2-40B4-BE49-F238E27FC236}">
                <a16:creationId xmlns:a16="http://schemas.microsoft.com/office/drawing/2014/main" id="{AF036D7D-4FA0-4C8A-A29C-FEC97CFEDB2E}"/>
              </a:ext>
            </a:extLst>
          </p:cNvPr>
          <p:cNvSpPr>
            <a:spLocks noGrp="1"/>
          </p:cNvSpPr>
          <p:nvPr>
            <p:ph idx="4294967295"/>
          </p:nvPr>
        </p:nvSpPr>
        <p:spPr>
          <a:xfrm>
            <a:off x="4722035" y="2257425"/>
            <a:ext cx="4765675" cy="3924300"/>
          </a:xfrm>
        </p:spPr>
        <p:txBody>
          <a:bodyPr anchor="t">
            <a:normAutofit/>
          </a:bodyPr>
          <a:lstStyle/>
          <a:p>
            <a:pPr marL="0" indent="0" algn="just">
              <a:buNone/>
            </a:pPr>
            <a:r>
              <a:rPr lang="tr-TR" sz="3600" dirty="0">
                <a:solidFill>
                  <a:srgbClr val="000000"/>
                </a:solidFill>
              </a:rPr>
              <a:t>Mevcut durum ile olması gereken durum arasındaki farktır.</a:t>
            </a:r>
          </a:p>
          <a:p>
            <a:pPr marL="0" indent="0">
              <a:buNone/>
            </a:pPr>
            <a:r>
              <a:rPr lang="tr-TR" sz="3600" b="1" dirty="0">
                <a:solidFill>
                  <a:srgbClr val="000000"/>
                </a:solidFill>
              </a:rPr>
              <a:t>Peki problemsiz bir dünya düşünün, nasıl olurdu?</a:t>
            </a:r>
          </a:p>
        </p:txBody>
      </p:sp>
    </p:spTree>
    <p:extLst>
      <p:ext uri="{BB962C8B-B14F-4D97-AF65-F5344CB8AC3E}">
        <p14:creationId xmlns:p14="http://schemas.microsoft.com/office/powerpoint/2010/main" val="2532768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F355B1-D425-4CDC-96C5-904F26E5D331}"/>
              </a:ext>
            </a:extLst>
          </p:cNvPr>
          <p:cNvSpPr>
            <a:spLocks noGrp="1"/>
          </p:cNvSpPr>
          <p:nvPr>
            <p:ph type="title"/>
          </p:nvPr>
        </p:nvSpPr>
        <p:spPr>
          <a:xfrm>
            <a:off x="0" y="624568"/>
            <a:ext cx="3431357" cy="5412920"/>
          </a:xfrm>
        </p:spPr>
        <p:txBody>
          <a:bodyPr>
            <a:normAutofit/>
          </a:bodyPr>
          <a:lstStyle/>
          <a:p>
            <a:r>
              <a:rPr lang="tr-TR" b="1" dirty="0"/>
              <a:t>«Kök Neden Analizi» Nasıl Yapılır?</a:t>
            </a:r>
          </a:p>
        </p:txBody>
      </p:sp>
      <p:sp>
        <p:nvSpPr>
          <p:cNvPr id="3" name="İçerik Yer Tutucusu 2">
            <a:extLst>
              <a:ext uri="{FF2B5EF4-FFF2-40B4-BE49-F238E27FC236}">
                <a16:creationId xmlns:a16="http://schemas.microsoft.com/office/drawing/2014/main" id="{7DBB4827-2F37-4B47-B731-56989EBB2923}"/>
              </a:ext>
            </a:extLst>
          </p:cNvPr>
          <p:cNvSpPr>
            <a:spLocks noGrp="1"/>
          </p:cNvSpPr>
          <p:nvPr>
            <p:ph idx="1"/>
          </p:nvPr>
        </p:nvSpPr>
        <p:spPr>
          <a:xfrm>
            <a:off x="3054285" y="254524"/>
            <a:ext cx="7211505" cy="6603476"/>
          </a:xfrm>
        </p:spPr>
        <p:txBody>
          <a:bodyPr anchor="ctr">
            <a:noAutofit/>
          </a:bodyPr>
          <a:lstStyle/>
          <a:p>
            <a:r>
              <a:rPr lang="tr-TR" b="1" dirty="0"/>
              <a:t>1.Aşama:“Probleme ilişkin verilerin toplanması” </a:t>
            </a:r>
            <a:r>
              <a:rPr lang="tr-TR" dirty="0"/>
              <a:t>Problemi anlamak amacıyla konuyla ilgili tüm veriler toplanır.</a:t>
            </a:r>
          </a:p>
          <a:p>
            <a:r>
              <a:rPr lang="tr-TR" dirty="0"/>
              <a:t> </a:t>
            </a:r>
            <a:r>
              <a:rPr lang="tr-TR" b="1" dirty="0"/>
              <a:t>2. Aşama: “Problemin görünür nedenlerinin ortaya konulması” </a:t>
            </a:r>
            <a:r>
              <a:rPr lang="tr-TR" dirty="0"/>
              <a:t>Problemin ortaya çıkışında meydana gelen olaylar zinciri diyagramlar aracılığıyla belirlenir. Görünür nedenler ortaya çıkar.</a:t>
            </a:r>
          </a:p>
          <a:p>
            <a:r>
              <a:rPr lang="tr-TR" b="1" dirty="0"/>
              <a:t>3.Aşama: </a:t>
            </a:r>
            <a:r>
              <a:rPr lang="tr-TR" dirty="0"/>
              <a:t>2. aşamada ortaya çıkmış her bir görünür nedenin altında yatan kök nedenler tespit edilir. Böylece problemin kök nedeni ortaya konmuş olur.</a:t>
            </a:r>
          </a:p>
          <a:p>
            <a:r>
              <a:rPr lang="tr-TR" b="1" dirty="0"/>
              <a:t>4.Aşama:</a:t>
            </a:r>
            <a:r>
              <a:rPr lang="tr-TR" dirty="0"/>
              <a:t>Tespit edilen kök nedenleri önlemeye yönelik öneriler sunulur. Böylece kök nedeni ve çözüm yolları olan bir tablo elde etmiş oluruz.</a:t>
            </a:r>
          </a:p>
        </p:txBody>
      </p:sp>
    </p:spTree>
    <p:extLst>
      <p:ext uri="{BB962C8B-B14F-4D97-AF65-F5344CB8AC3E}">
        <p14:creationId xmlns:p14="http://schemas.microsoft.com/office/powerpoint/2010/main" val="328345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4FCAA8-5E5F-4920-8208-661F44CFDA1C}"/>
              </a:ext>
            </a:extLst>
          </p:cNvPr>
          <p:cNvSpPr>
            <a:spLocks noGrp="1"/>
          </p:cNvSpPr>
          <p:nvPr>
            <p:ph type="title"/>
          </p:nvPr>
        </p:nvSpPr>
        <p:spPr>
          <a:xfrm>
            <a:off x="838200" y="365125"/>
            <a:ext cx="10515600" cy="1325563"/>
          </a:xfrm>
        </p:spPr>
        <p:txBody>
          <a:bodyPr>
            <a:normAutofit/>
          </a:bodyPr>
          <a:lstStyle/>
          <a:p>
            <a:r>
              <a:rPr lang="tr-TR" b="1" err="1"/>
              <a:t>Pareto</a:t>
            </a:r>
            <a:r>
              <a:rPr lang="tr-TR" b="1"/>
              <a:t> Analizi</a:t>
            </a:r>
          </a:p>
        </p:txBody>
      </p:sp>
      <p:pic>
        <p:nvPicPr>
          <p:cNvPr id="4" name="Resim 3">
            <a:extLst>
              <a:ext uri="{FF2B5EF4-FFF2-40B4-BE49-F238E27FC236}">
                <a16:creationId xmlns:a16="http://schemas.microsoft.com/office/drawing/2014/main" id="{9BC9CF99-D2DA-4D0C-9968-0300F301ED36}"/>
              </a:ext>
            </a:extLst>
          </p:cNvPr>
          <p:cNvPicPr>
            <a:picLocks noChangeAspect="1"/>
          </p:cNvPicPr>
          <p:nvPr/>
        </p:nvPicPr>
        <p:blipFill rotWithShape="1">
          <a:blip r:embed="rId2"/>
          <a:srcRect t="10111" r="-1" b="-1"/>
          <a:stretch/>
        </p:blipFill>
        <p:spPr>
          <a:xfrm>
            <a:off x="124811" y="1776134"/>
            <a:ext cx="3374810" cy="4272681"/>
          </a:xfrm>
          <a:prstGeom prst="rect">
            <a:avLst/>
          </a:prstGeom>
        </p:spPr>
      </p:pic>
      <p:sp>
        <p:nvSpPr>
          <p:cNvPr id="3" name="İçerik Yer Tutucusu 2">
            <a:extLst>
              <a:ext uri="{FF2B5EF4-FFF2-40B4-BE49-F238E27FC236}">
                <a16:creationId xmlns:a16="http://schemas.microsoft.com/office/drawing/2014/main" id="{EA663A2D-F162-4265-9F35-02091218D860}"/>
              </a:ext>
            </a:extLst>
          </p:cNvPr>
          <p:cNvSpPr>
            <a:spLocks noGrp="1"/>
          </p:cNvSpPr>
          <p:nvPr>
            <p:ph idx="1"/>
          </p:nvPr>
        </p:nvSpPr>
        <p:spPr>
          <a:xfrm>
            <a:off x="3499621" y="1690688"/>
            <a:ext cx="7030119" cy="4802187"/>
          </a:xfrm>
        </p:spPr>
        <p:txBody>
          <a:bodyPr>
            <a:normAutofit fontScale="92500" lnSpcReduction="10000"/>
          </a:bodyPr>
          <a:lstStyle/>
          <a:p>
            <a:r>
              <a:rPr lang="tr-TR" sz="3200" dirty="0"/>
              <a:t>Bir problemi oluşturan nedenleri ortaya koyarak önemlileri önemsizlerden ayırmaya yarar.</a:t>
            </a:r>
          </a:p>
          <a:p>
            <a:r>
              <a:rPr lang="tr-TR" sz="3200" dirty="0"/>
              <a:t>Bu yöntem, problemi çözmekten daha çok hangi sorunların daha önce çözülmesi gerektiğini teşhis etmeye yardımcı olmaktadır. </a:t>
            </a:r>
          </a:p>
          <a:p>
            <a:r>
              <a:rPr lang="tr-TR" sz="3200" dirty="0" err="1"/>
              <a:t>Pareto</a:t>
            </a:r>
            <a:r>
              <a:rPr lang="tr-TR" sz="3200" dirty="0"/>
              <a:t> analizinin temel vurgusu problemlerin %80’i sebeplerin %20’si tarafından meydan gelir şeklindedir.  (80/20 Kuralı)</a:t>
            </a:r>
          </a:p>
          <a:p>
            <a:endParaRPr lang="tr-TR" sz="2400" dirty="0"/>
          </a:p>
        </p:txBody>
      </p:sp>
    </p:spTree>
    <p:extLst>
      <p:ext uri="{BB962C8B-B14F-4D97-AF65-F5344CB8AC3E}">
        <p14:creationId xmlns:p14="http://schemas.microsoft.com/office/powerpoint/2010/main" val="107263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17D9D5-48BE-4A5B-8DC1-84B5F40A965C}"/>
              </a:ext>
            </a:extLst>
          </p:cNvPr>
          <p:cNvSpPr>
            <a:spLocks noGrp="1"/>
          </p:cNvSpPr>
          <p:nvPr>
            <p:ph type="title" idx="4294967295"/>
          </p:nvPr>
        </p:nvSpPr>
        <p:spPr>
          <a:xfrm>
            <a:off x="838200" y="365125"/>
            <a:ext cx="10515600" cy="1325563"/>
          </a:xfrm>
        </p:spPr>
        <p:txBody>
          <a:bodyPr vert="horz" lIns="91440" tIns="45720" rIns="91440" bIns="45720" rtlCol="0" anchor="ctr">
            <a:normAutofit/>
          </a:bodyPr>
          <a:lstStyle/>
          <a:p>
            <a:r>
              <a:rPr lang="en-US" b="1"/>
              <a:t>Problemler;</a:t>
            </a:r>
            <a:br>
              <a:rPr lang="en-US"/>
            </a:br>
            <a:endParaRPr lang="en-US"/>
          </a:p>
        </p:txBody>
      </p:sp>
      <p:pic>
        <p:nvPicPr>
          <p:cNvPr id="5" name="Resim 4" descr="çizim içeren bir resim&#10;&#10;Açıklama otomatik olarak oluşturuldu">
            <a:extLst>
              <a:ext uri="{FF2B5EF4-FFF2-40B4-BE49-F238E27FC236}">
                <a16:creationId xmlns:a16="http://schemas.microsoft.com/office/drawing/2014/main" id="{37727B67-1797-4517-BBC7-65677F770AA1}"/>
              </a:ext>
            </a:extLst>
          </p:cNvPr>
          <p:cNvPicPr>
            <a:picLocks noChangeAspect="1"/>
          </p:cNvPicPr>
          <p:nvPr/>
        </p:nvPicPr>
        <p:blipFill rotWithShape="1">
          <a:blip r:embed="rId2">
            <a:extLst>
              <a:ext uri="{28A0092B-C50C-407E-A947-70E740481C1C}">
                <a14:useLocalDpi xmlns:a14="http://schemas.microsoft.com/office/drawing/2010/main" val="0"/>
              </a:ext>
            </a:extLst>
          </a:blip>
          <a:srcRect l="19046" r="12251" b="1"/>
          <a:stretch/>
        </p:blipFill>
        <p:spPr>
          <a:xfrm>
            <a:off x="838200" y="1904281"/>
            <a:ext cx="6233160" cy="4272681"/>
          </a:xfrm>
          <a:prstGeom prst="rect">
            <a:avLst/>
          </a:prstGeom>
        </p:spPr>
      </p:pic>
      <p:sp>
        <p:nvSpPr>
          <p:cNvPr id="3" name="İçerik Yer Tutucusu 2">
            <a:extLst>
              <a:ext uri="{FF2B5EF4-FFF2-40B4-BE49-F238E27FC236}">
                <a16:creationId xmlns:a16="http://schemas.microsoft.com/office/drawing/2014/main" id="{6ACECE8F-2FEE-4EF3-A382-391C0CA70E84}"/>
              </a:ext>
            </a:extLst>
          </p:cNvPr>
          <p:cNvSpPr>
            <a:spLocks noGrp="1"/>
          </p:cNvSpPr>
          <p:nvPr>
            <p:ph idx="4294967295"/>
          </p:nvPr>
        </p:nvSpPr>
        <p:spPr>
          <a:xfrm>
            <a:off x="7071360" y="544749"/>
            <a:ext cx="4282440" cy="5632214"/>
          </a:xfrm>
        </p:spPr>
        <p:txBody>
          <a:bodyPr vert="horz" lIns="91440" tIns="45720" rIns="91440" bIns="45720" rtlCol="0">
            <a:normAutofit/>
          </a:bodyPr>
          <a:lstStyle/>
          <a:p>
            <a:r>
              <a:rPr lang="en-US" sz="3200" dirty="0" err="1"/>
              <a:t>Hayatın</a:t>
            </a:r>
            <a:r>
              <a:rPr lang="en-US" sz="3200" dirty="0"/>
              <a:t> </a:t>
            </a:r>
            <a:r>
              <a:rPr lang="en-US" sz="3200" dirty="0" err="1"/>
              <a:t>kaçınılmaz</a:t>
            </a:r>
            <a:r>
              <a:rPr lang="en-US" sz="3200" dirty="0"/>
              <a:t> </a:t>
            </a:r>
            <a:r>
              <a:rPr lang="en-US" sz="3200" dirty="0" err="1"/>
              <a:t>gerçekleridir</a:t>
            </a:r>
            <a:r>
              <a:rPr lang="en-US" sz="3200" dirty="0"/>
              <a:t>.</a:t>
            </a:r>
          </a:p>
          <a:p>
            <a:r>
              <a:rPr lang="en-US" sz="3200" dirty="0" err="1"/>
              <a:t>Aynı</a:t>
            </a:r>
            <a:r>
              <a:rPr lang="en-US" sz="3200" dirty="0"/>
              <a:t> </a:t>
            </a:r>
            <a:r>
              <a:rPr lang="en-US" sz="3200" dirty="0" err="1"/>
              <a:t>zamanda</a:t>
            </a:r>
            <a:r>
              <a:rPr lang="en-US" sz="3200" dirty="0"/>
              <a:t> </a:t>
            </a:r>
            <a:r>
              <a:rPr lang="en-US" sz="3200" dirty="0" err="1"/>
              <a:t>enerji</a:t>
            </a:r>
            <a:r>
              <a:rPr lang="en-US" sz="3200" dirty="0"/>
              <a:t> </a:t>
            </a:r>
            <a:r>
              <a:rPr lang="en-US" sz="3200" dirty="0" err="1"/>
              <a:t>kaynağıdır</a:t>
            </a:r>
            <a:r>
              <a:rPr lang="en-US" sz="3200" dirty="0"/>
              <a:t>. Problem </a:t>
            </a:r>
            <a:r>
              <a:rPr lang="en-US" sz="3200" dirty="0" err="1"/>
              <a:t>karşısında</a:t>
            </a:r>
            <a:r>
              <a:rPr lang="en-US" sz="3200" dirty="0"/>
              <a:t> </a:t>
            </a:r>
            <a:r>
              <a:rPr lang="en-US" sz="3200" dirty="0" err="1"/>
              <a:t>gerilim</a:t>
            </a:r>
            <a:r>
              <a:rPr lang="en-US" sz="3200" dirty="0"/>
              <a:t> </a:t>
            </a:r>
            <a:r>
              <a:rPr lang="en-US" sz="3200" dirty="0" err="1"/>
              <a:t>yaşarız</a:t>
            </a:r>
            <a:r>
              <a:rPr lang="en-US" sz="3200" dirty="0"/>
              <a:t> </a:t>
            </a:r>
            <a:r>
              <a:rPr lang="en-US" sz="3200" dirty="0" err="1"/>
              <a:t>ve</a:t>
            </a:r>
            <a:r>
              <a:rPr lang="en-US" sz="3200" dirty="0"/>
              <a:t> </a:t>
            </a:r>
            <a:r>
              <a:rPr lang="en-US" sz="3200" dirty="0" err="1"/>
              <a:t>bu</a:t>
            </a:r>
            <a:r>
              <a:rPr lang="en-US" sz="3200" dirty="0"/>
              <a:t> </a:t>
            </a:r>
            <a:r>
              <a:rPr lang="en-US" sz="3200" dirty="0" err="1"/>
              <a:t>gerilim</a:t>
            </a:r>
            <a:r>
              <a:rPr lang="en-US" sz="3200" dirty="0"/>
              <a:t> de </a:t>
            </a:r>
            <a:r>
              <a:rPr lang="en-US" sz="3200" dirty="0" err="1"/>
              <a:t>enerji</a:t>
            </a:r>
            <a:r>
              <a:rPr lang="en-US" sz="3200" dirty="0"/>
              <a:t> </a:t>
            </a:r>
            <a:r>
              <a:rPr lang="en-US" sz="3200" dirty="0" err="1"/>
              <a:t>yükler</a:t>
            </a:r>
            <a:r>
              <a:rPr lang="en-US" sz="3200" dirty="0"/>
              <a:t>. </a:t>
            </a:r>
            <a:r>
              <a:rPr lang="en-US" sz="3200" dirty="0" err="1"/>
              <a:t>Yani</a:t>
            </a:r>
            <a:r>
              <a:rPr lang="en-US" sz="3200" dirty="0"/>
              <a:t> </a:t>
            </a:r>
            <a:r>
              <a:rPr lang="en-US" sz="3200" dirty="0" err="1"/>
              <a:t>bizi</a:t>
            </a:r>
            <a:r>
              <a:rPr lang="en-US" sz="3200" dirty="0"/>
              <a:t> </a:t>
            </a:r>
            <a:r>
              <a:rPr lang="en-US" sz="3200" dirty="0" err="1"/>
              <a:t>geliştirir</a:t>
            </a:r>
            <a:r>
              <a:rPr lang="en-US" sz="3200" dirty="0"/>
              <a:t>.</a:t>
            </a:r>
          </a:p>
        </p:txBody>
      </p:sp>
    </p:spTree>
    <p:extLst>
      <p:ext uri="{BB962C8B-B14F-4D97-AF65-F5344CB8AC3E}">
        <p14:creationId xmlns:p14="http://schemas.microsoft.com/office/powerpoint/2010/main" val="80780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1C9F6D-8892-4D60-B325-9D8262DC46A9}"/>
              </a:ext>
            </a:extLst>
          </p:cNvPr>
          <p:cNvSpPr>
            <a:spLocks noGrp="1"/>
          </p:cNvSpPr>
          <p:nvPr>
            <p:ph type="title" idx="4294967295"/>
          </p:nvPr>
        </p:nvSpPr>
        <p:spPr>
          <a:xfrm>
            <a:off x="7464425" y="1324714"/>
            <a:ext cx="3660775" cy="2820988"/>
          </a:xfrm>
        </p:spPr>
        <p:txBody>
          <a:bodyPr>
            <a:normAutofit/>
          </a:bodyPr>
          <a:lstStyle/>
          <a:p>
            <a:r>
              <a:rPr lang="tr-TR" sz="4000" b="1" dirty="0"/>
              <a:t>Problem çözme becerisi neden önemlidir?</a:t>
            </a:r>
            <a:br>
              <a:rPr lang="tr-TR" sz="4000" b="1" dirty="0"/>
            </a:br>
            <a:endParaRPr lang="tr-TR" sz="4000" dirty="0"/>
          </a:p>
        </p:txBody>
      </p:sp>
      <p:grpSp>
        <p:nvGrpSpPr>
          <p:cNvPr id="4" name="Grup 3">
            <a:extLst>
              <a:ext uri="{FF2B5EF4-FFF2-40B4-BE49-F238E27FC236}">
                <a16:creationId xmlns:a16="http://schemas.microsoft.com/office/drawing/2014/main" id="{D8E1E151-6C54-4C18-B8D0-EA06590638A9}"/>
              </a:ext>
            </a:extLst>
          </p:cNvPr>
          <p:cNvGrpSpPr/>
          <p:nvPr/>
        </p:nvGrpSpPr>
        <p:grpSpPr>
          <a:xfrm>
            <a:off x="0" y="108622"/>
            <a:ext cx="6750996" cy="6707166"/>
            <a:chOff x="5340486" y="956536"/>
            <a:chExt cx="6750996" cy="5767769"/>
          </a:xfrm>
        </p:grpSpPr>
        <p:sp>
          <p:nvSpPr>
            <p:cNvPr id="6" name="Serbest Form: Şekil 5">
              <a:extLst>
                <a:ext uri="{FF2B5EF4-FFF2-40B4-BE49-F238E27FC236}">
                  <a16:creationId xmlns:a16="http://schemas.microsoft.com/office/drawing/2014/main" id="{F01B0E3A-B358-4618-B1A5-8CEE7B31E67C}"/>
                </a:ext>
              </a:extLst>
            </p:cNvPr>
            <p:cNvSpPr/>
            <p:nvPr/>
          </p:nvSpPr>
          <p:spPr>
            <a:xfrm>
              <a:off x="5340486" y="956536"/>
              <a:ext cx="6750996" cy="3471652"/>
            </a:xfrm>
            <a:custGeom>
              <a:avLst/>
              <a:gdLst>
                <a:gd name="connsiteX0" fmla="*/ 0 w 5115491"/>
                <a:gd name="connsiteY0" fmla="*/ 410986 h 2465866"/>
                <a:gd name="connsiteX1" fmla="*/ 410986 w 5115491"/>
                <a:gd name="connsiteY1" fmla="*/ 0 h 2465866"/>
                <a:gd name="connsiteX2" fmla="*/ 4704505 w 5115491"/>
                <a:gd name="connsiteY2" fmla="*/ 0 h 2465866"/>
                <a:gd name="connsiteX3" fmla="*/ 5115491 w 5115491"/>
                <a:gd name="connsiteY3" fmla="*/ 410986 h 2465866"/>
                <a:gd name="connsiteX4" fmla="*/ 5115491 w 5115491"/>
                <a:gd name="connsiteY4" fmla="*/ 2054880 h 2465866"/>
                <a:gd name="connsiteX5" fmla="*/ 4704505 w 5115491"/>
                <a:gd name="connsiteY5" fmla="*/ 2465866 h 2465866"/>
                <a:gd name="connsiteX6" fmla="*/ 410986 w 5115491"/>
                <a:gd name="connsiteY6" fmla="*/ 2465866 h 2465866"/>
                <a:gd name="connsiteX7" fmla="*/ 0 w 5115491"/>
                <a:gd name="connsiteY7" fmla="*/ 2054880 h 2465866"/>
                <a:gd name="connsiteX8" fmla="*/ 0 w 5115491"/>
                <a:gd name="connsiteY8" fmla="*/ 410986 h 246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2465866">
                  <a:moveTo>
                    <a:pt x="0" y="410986"/>
                  </a:moveTo>
                  <a:cubicBezTo>
                    <a:pt x="0" y="184005"/>
                    <a:pt x="184005" y="0"/>
                    <a:pt x="410986" y="0"/>
                  </a:cubicBezTo>
                  <a:lnTo>
                    <a:pt x="4704505" y="0"/>
                  </a:lnTo>
                  <a:cubicBezTo>
                    <a:pt x="4931486" y="0"/>
                    <a:pt x="5115491" y="184005"/>
                    <a:pt x="5115491" y="410986"/>
                  </a:cubicBezTo>
                  <a:lnTo>
                    <a:pt x="5115491" y="2054880"/>
                  </a:lnTo>
                  <a:cubicBezTo>
                    <a:pt x="5115491" y="2281861"/>
                    <a:pt x="4931486" y="2465866"/>
                    <a:pt x="4704505" y="2465866"/>
                  </a:cubicBezTo>
                  <a:lnTo>
                    <a:pt x="410986" y="2465866"/>
                  </a:lnTo>
                  <a:cubicBezTo>
                    <a:pt x="184005" y="2465866"/>
                    <a:pt x="0" y="2281861"/>
                    <a:pt x="0" y="2054880"/>
                  </a:cubicBezTo>
                  <a:lnTo>
                    <a:pt x="0" y="410986"/>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27054" tIns="227054" rIns="227054" bIns="227054" numCol="1" spcCol="1270" anchor="ctr" anchorCtr="0">
              <a:noAutofit/>
            </a:bodyPr>
            <a:lstStyle/>
            <a:p>
              <a:pPr marL="0" lvl="0" indent="0" algn="l" defTabSz="1244600">
                <a:lnSpc>
                  <a:spcPct val="90000"/>
                </a:lnSpc>
                <a:spcBef>
                  <a:spcPct val="0"/>
                </a:spcBef>
                <a:spcAft>
                  <a:spcPct val="35000"/>
                </a:spcAft>
                <a:buNone/>
              </a:pPr>
              <a:r>
                <a:rPr lang="tr-TR" sz="2400" kern="1200" dirty="0"/>
                <a:t>Problem çözme becerilerini içeren birçok yöntem vardır ve birçok kişi bu yöntemi çeşitli nedenler ile öğrenmek ve uygulamak istiyor. Problem çözme becerilerinin geliştirilmesi için öncelikle problemin ne olduğunun tam olarak bilinmesi gerekiyor. Problemin baş göstermesi gerçek sonuçların elde edilmesini engellemesine neden oluyor. Bu durum da kişilerin hedeflerinin gerçekleşmemesine neden olduğu gibi problemlerin ortaya çıkardığı psikolojik etkenlerden de olumsuz etkilenmelerine neden oluyor.</a:t>
              </a:r>
              <a:endParaRPr lang="en-US" sz="2400" kern="1200" dirty="0"/>
            </a:p>
          </p:txBody>
        </p:sp>
        <p:sp>
          <p:nvSpPr>
            <p:cNvPr id="7" name="Serbest Form: Şekil 6">
              <a:extLst>
                <a:ext uri="{FF2B5EF4-FFF2-40B4-BE49-F238E27FC236}">
                  <a16:creationId xmlns:a16="http://schemas.microsoft.com/office/drawing/2014/main" id="{88838504-A99C-4E20-A931-0CD88BAF76F5}"/>
                </a:ext>
              </a:extLst>
            </p:cNvPr>
            <p:cNvSpPr/>
            <p:nvPr/>
          </p:nvSpPr>
          <p:spPr>
            <a:xfrm>
              <a:off x="5340486" y="4428193"/>
              <a:ext cx="6750996" cy="2296112"/>
            </a:xfrm>
            <a:custGeom>
              <a:avLst/>
              <a:gdLst>
                <a:gd name="connsiteX0" fmla="*/ 0 w 5115491"/>
                <a:gd name="connsiteY0" fmla="*/ 410986 h 2465866"/>
                <a:gd name="connsiteX1" fmla="*/ 410986 w 5115491"/>
                <a:gd name="connsiteY1" fmla="*/ 0 h 2465866"/>
                <a:gd name="connsiteX2" fmla="*/ 4704505 w 5115491"/>
                <a:gd name="connsiteY2" fmla="*/ 0 h 2465866"/>
                <a:gd name="connsiteX3" fmla="*/ 5115491 w 5115491"/>
                <a:gd name="connsiteY3" fmla="*/ 410986 h 2465866"/>
                <a:gd name="connsiteX4" fmla="*/ 5115491 w 5115491"/>
                <a:gd name="connsiteY4" fmla="*/ 2054880 h 2465866"/>
                <a:gd name="connsiteX5" fmla="*/ 4704505 w 5115491"/>
                <a:gd name="connsiteY5" fmla="*/ 2465866 h 2465866"/>
                <a:gd name="connsiteX6" fmla="*/ 410986 w 5115491"/>
                <a:gd name="connsiteY6" fmla="*/ 2465866 h 2465866"/>
                <a:gd name="connsiteX7" fmla="*/ 0 w 5115491"/>
                <a:gd name="connsiteY7" fmla="*/ 2054880 h 2465866"/>
                <a:gd name="connsiteX8" fmla="*/ 0 w 5115491"/>
                <a:gd name="connsiteY8" fmla="*/ 410986 h 246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2465866">
                  <a:moveTo>
                    <a:pt x="0" y="410986"/>
                  </a:moveTo>
                  <a:cubicBezTo>
                    <a:pt x="0" y="184005"/>
                    <a:pt x="184005" y="0"/>
                    <a:pt x="410986" y="0"/>
                  </a:cubicBezTo>
                  <a:lnTo>
                    <a:pt x="4704505" y="0"/>
                  </a:lnTo>
                  <a:cubicBezTo>
                    <a:pt x="4931486" y="0"/>
                    <a:pt x="5115491" y="184005"/>
                    <a:pt x="5115491" y="410986"/>
                  </a:cubicBezTo>
                  <a:lnTo>
                    <a:pt x="5115491" y="2054880"/>
                  </a:lnTo>
                  <a:cubicBezTo>
                    <a:pt x="5115491" y="2281861"/>
                    <a:pt x="4931486" y="2465866"/>
                    <a:pt x="4704505" y="2465866"/>
                  </a:cubicBezTo>
                  <a:lnTo>
                    <a:pt x="410986" y="2465866"/>
                  </a:lnTo>
                  <a:cubicBezTo>
                    <a:pt x="184005" y="2465866"/>
                    <a:pt x="0" y="2281861"/>
                    <a:pt x="0" y="2054880"/>
                  </a:cubicBezTo>
                  <a:lnTo>
                    <a:pt x="0" y="410986"/>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227054" tIns="227054" rIns="227054" bIns="227054" numCol="1" spcCol="1270" anchor="ctr" anchorCtr="0">
              <a:noAutofit/>
            </a:bodyPr>
            <a:lstStyle/>
            <a:p>
              <a:pPr marL="0" lvl="0" indent="0" algn="l" defTabSz="1244600">
                <a:lnSpc>
                  <a:spcPct val="90000"/>
                </a:lnSpc>
                <a:spcBef>
                  <a:spcPct val="0"/>
                </a:spcBef>
                <a:spcAft>
                  <a:spcPct val="35000"/>
                </a:spcAft>
                <a:buNone/>
              </a:pPr>
              <a:r>
                <a:rPr lang="tr-TR" sz="2400" kern="1200" dirty="0"/>
                <a:t>Genellikle problemin ortaya çıkmasının nedeni uygulanan yöntemlerin teorik ile pratik aşamasındaki uyumsuzluk olabiliyor. Bu nedenle problemlerin ortadan kaldırılması ve hedeflenen noktaya ulaşmak için problem çözme becerileri kazanılmalıdır.</a:t>
              </a:r>
              <a:endParaRPr lang="en-US" sz="2400" kern="1200" dirty="0"/>
            </a:p>
          </p:txBody>
        </p:sp>
      </p:grpSp>
    </p:spTree>
    <p:extLst>
      <p:ext uri="{BB962C8B-B14F-4D97-AF65-F5344CB8AC3E}">
        <p14:creationId xmlns:p14="http://schemas.microsoft.com/office/powerpoint/2010/main" val="69577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DB9358-6B04-4863-BEC2-F495B92E8BA8}"/>
              </a:ext>
            </a:extLst>
          </p:cNvPr>
          <p:cNvSpPr>
            <a:spLocks noGrp="1"/>
          </p:cNvSpPr>
          <p:nvPr>
            <p:ph type="ctrTitle"/>
          </p:nvPr>
        </p:nvSpPr>
        <p:spPr>
          <a:xfrm>
            <a:off x="1524000" y="464025"/>
            <a:ext cx="9144000" cy="1910686"/>
          </a:xfrm>
        </p:spPr>
        <p:txBody>
          <a:bodyPr>
            <a:normAutofit/>
          </a:bodyPr>
          <a:lstStyle/>
          <a:p>
            <a:r>
              <a:rPr lang="tr-TR" sz="3600" b="1" dirty="0"/>
              <a:t>Problem çözme becerisi neden önemlidir?</a:t>
            </a:r>
            <a:br>
              <a:rPr lang="tr-TR" sz="3600" b="1" dirty="0"/>
            </a:br>
            <a:endParaRPr lang="tr-TR" sz="3600" b="1" dirty="0"/>
          </a:p>
        </p:txBody>
      </p:sp>
      <p:sp>
        <p:nvSpPr>
          <p:cNvPr id="3" name="İçerik Yer Tutucusu 2">
            <a:extLst>
              <a:ext uri="{FF2B5EF4-FFF2-40B4-BE49-F238E27FC236}">
                <a16:creationId xmlns:a16="http://schemas.microsoft.com/office/drawing/2014/main" id="{6FA14FEE-3CC5-41FE-99FB-6A20DABF6EC4}"/>
              </a:ext>
            </a:extLst>
          </p:cNvPr>
          <p:cNvSpPr>
            <a:spLocks noGrp="1"/>
          </p:cNvSpPr>
          <p:nvPr>
            <p:ph type="subTitle" idx="1"/>
          </p:nvPr>
        </p:nvSpPr>
        <p:spPr>
          <a:xfrm>
            <a:off x="0" y="2486471"/>
            <a:ext cx="10922000" cy="3507473"/>
          </a:xfrm>
        </p:spPr>
        <p:txBody>
          <a:bodyPr>
            <a:normAutofit/>
          </a:bodyPr>
          <a:lstStyle/>
          <a:p>
            <a:pPr algn="l" fontAlgn="base"/>
            <a:r>
              <a:rPr lang="tr-TR" sz="3200" dirty="0"/>
              <a:t>Problem çözme başarılı olmanızda size yardımcı olacak anahtar bir beceridir. Engeller ve problemler sürekli olarak karşımıza çıkar ve bizim bunlara hem yaratıcı hem de hızlı çözümler üretebilmemiz önemlidir. Problemleri çözebilmek üniversitelerde ve iş yerlerinde aranan en önemli özelliklerden biridir. Bunun nedeni, problem çözebilme becerinizin hem mantıklı hem de yaratıcı düşünebildiğinizin bir göstergesi olmasıdır.</a:t>
            </a:r>
          </a:p>
          <a:p>
            <a:endParaRPr lang="tr-TR" sz="1700" dirty="0"/>
          </a:p>
        </p:txBody>
      </p:sp>
    </p:spTree>
    <p:extLst>
      <p:ext uri="{BB962C8B-B14F-4D97-AF65-F5344CB8AC3E}">
        <p14:creationId xmlns:p14="http://schemas.microsoft.com/office/powerpoint/2010/main" val="345810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A105B1-68CB-4ED1-AA91-5F64EE97B17B}"/>
              </a:ext>
            </a:extLst>
          </p:cNvPr>
          <p:cNvSpPr>
            <a:spLocks noGrp="1"/>
          </p:cNvSpPr>
          <p:nvPr>
            <p:ph type="title" idx="4294967295"/>
          </p:nvPr>
        </p:nvSpPr>
        <p:spPr>
          <a:xfrm>
            <a:off x="838200" y="365125"/>
            <a:ext cx="10515600" cy="1325563"/>
          </a:xfrm>
        </p:spPr>
        <p:txBody>
          <a:bodyPr vert="horz" lIns="91440" tIns="45720" rIns="91440" bIns="45720" rtlCol="0" anchor="ctr">
            <a:normAutofit/>
          </a:bodyPr>
          <a:lstStyle/>
          <a:p>
            <a:r>
              <a:rPr lang="en-US" b="1" dirty="0"/>
              <a:t>Problem </a:t>
            </a:r>
            <a:r>
              <a:rPr lang="en-US" b="1" dirty="0" err="1"/>
              <a:t>Çözme</a:t>
            </a:r>
            <a:r>
              <a:rPr lang="en-US" b="1" dirty="0"/>
              <a:t> </a:t>
            </a:r>
            <a:r>
              <a:rPr lang="en-US" b="1" dirty="0" err="1"/>
              <a:t>Becerileri</a:t>
            </a:r>
            <a:endParaRPr lang="en-US" b="1" dirty="0"/>
          </a:p>
        </p:txBody>
      </p:sp>
      <p:pic>
        <p:nvPicPr>
          <p:cNvPr id="5" name="İçerik Yer Tutucusu 4" descr="tabak, çizim, işaret içeren bir resim&#10;&#10;Açıklama otomatik olarak oluşturuldu">
            <a:extLst>
              <a:ext uri="{FF2B5EF4-FFF2-40B4-BE49-F238E27FC236}">
                <a16:creationId xmlns:a16="http://schemas.microsoft.com/office/drawing/2014/main" id="{3C3ABD7A-9661-494E-BF31-480F0826D247}"/>
              </a:ext>
            </a:extLst>
          </p:cNvPr>
          <p:cNvPicPr>
            <a:picLocks noChangeAspect="1"/>
          </p:cNvPicPr>
          <p:nvPr/>
        </p:nvPicPr>
        <p:blipFill rotWithShape="1">
          <a:blip r:embed="rId2">
            <a:extLst>
              <a:ext uri="{28A0092B-C50C-407E-A947-70E740481C1C}">
                <a14:useLocalDpi xmlns:a14="http://schemas.microsoft.com/office/drawing/2010/main" val="0"/>
              </a:ext>
            </a:extLst>
          </a:blip>
          <a:srcRect l="11499" r="7154" b="2"/>
          <a:stretch/>
        </p:blipFill>
        <p:spPr>
          <a:xfrm>
            <a:off x="187750" y="1797485"/>
            <a:ext cx="5074070" cy="4272681"/>
          </a:xfrm>
          <a:prstGeom prst="rect">
            <a:avLst/>
          </a:prstGeom>
        </p:spPr>
      </p:pic>
      <p:sp>
        <p:nvSpPr>
          <p:cNvPr id="9" name="Content Placeholder 8">
            <a:extLst>
              <a:ext uri="{FF2B5EF4-FFF2-40B4-BE49-F238E27FC236}">
                <a16:creationId xmlns:a16="http://schemas.microsoft.com/office/drawing/2014/main" id="{87152C7A-4CF3-463A-9261-BA9C930C8026}"/>
              </a:ext>
            </a:extLst>
          </p:cNvPr>
          <p:cNvSpPr>
            <a:spLocks noGrp="1"/>
          </p:cNvSpPr>
          <p:nvPr>
            <p:ph type="body" idx="4294967295"/>
          </p:nvPr>
        </p:nvSpPr>
        <p:spPr>
          <a:xfrm>
            <a:off x="5261821" y="1545996"/>
            <a:ext cx="6191746" cy="4826524"/>
          </a:xfrm>
        </p:spPr>
        <p:txBody>
          <a:bodyPr vert="horz" lIns="91440" tIns="45720" rIns="91440" bIns="45720" rtlCol="0">
            <a:normAutofit/>
          </a:bodyPr>
          <a:lstStyle/>
          <a:p>
            <a:pPr marL="0">
              <a:lnSpc>
                <a:spcPct val="100000"/>
              </a:lnSpc>
            </a:pPr>
            <a:r>
              <a:rPr lang="en-US" sz="2400" dirty="0"/>
              <a:t>NE …………………… </a:t>
            </a:r>
            <a:r>
              <a:rPr lang="tr-TR" sz="2400" dirty="0"/>
              <a:t>S</a:t>
            </a:r>
            <a:r>
              <a:rPr lang="en-US" sz="2400" dirty="0" err="1"/>
              <a:t>orunu</a:t>
            </a:r>
            <a:r>
              <a:rPr lang="en-US" sz="2400" dirty="0"/>
              <a:t> </a:t>
            </a:r>
            <a:r>
              <a:rPr lang="en-US" sz="2400" dirty="0" err="1"/>
              <a:t>belirtir</a:t>
            </a:r>
            <a:endParaRPr lang="tr-TR" sz="2400" dirty="0"/>
          </a:p>
          <a:p>
            <a:pPr marL="0">
              <a:lnSpc>
                <a:spcPct val="100000"/>
              </a:lnSpc>
            </a:pPr>
            <a:r>
              <a:rPr lang="en-US" sz="2400" dirty="0"/>
              <a:t>NEDEN ……………. </a:t>
            </a:r>
            <a:r>
              <a:rPr lang="en-US" sz="2400" dirty="0" err="1"/>
              <a:t>Amacı</a:t>
            </a:r>
            <a:r>
              <a:rPr lang="en-US" sz="2400" dirty="0"/>
              <a:t> </a:t>
            </a:r>
            <a:r>
              <a:rPr lang="en-US" sz="2400" dirty="0" err="1"/>
              <a:t>verir</a:t>
            </a:r>
            <a:br>
              <a:rPr lang="en-US" sz="2400" dirty="0"/>
            </a:br>
            <a:endParaRPr lang="tr-TR" sz="2400" dirty="0"/>
          </a:p>
          <a:p>
            <a:pPr marL="0">
              <a:lnSpc>
                <a:spcPct val="100000"/>
              </a:lnSpc>
            </a:pPr>
            <a:r>
              <a:rPr lang="en-US" sz="2400" dirty="0"/>
              <a:t>NASIL …………….. </a:t>
            </a:r>
            <a:r>
              <a:rPr lang="en-US" sz="2400" dirty="0" err="1"/>
              <a:t>Yöntemi</a:t>
            </a:r>
            <a:r>
              <a:rPr lang="en-US" sz="2400" dirty="0"/>
              <a:t> </a:t>
            </a:r>
            <a:r>
              <a:rPr lang="en-US" sz="2400" dirty="0" err="1"/>
              <a:t>belirler</a:t>
            </a:r>
            <a:br>
              <a:rPr lang="en-US" sz="2400" dirty="0"/>
            </a:br>
            <a:endParaRPr lang="tr-TR" sz="2400" dirty="0"/>
          </a:p>
          <a:p>
            <a:pPr marL="0">
              <a:lnSpc>
                <a:spcPct val="100000"/>
              </a:lnSpc>
            </a:pPr>
            <a:r>
              <a:rPr lang="en-US" sz="2400" dirty="0"/>
              <a:t>NEREDE ………….. </a:t>
            </a:r>
            <a:r>
              <a:rPr lang="en-US" sz="2400" dirty="0" err="1"/>
              <a:t>Mekan</a:t>
            </a:r>
            <a:r>
              <a:rPr lang="en-US" sz="2400" dirty="0"/>
              <a:t> </a:t>
            </a:r>
            <a:r>
              <a:rPr lang="en-US" sz="2400" dirty="0" err="1"/>
              <a:t>ve</a:t>
            </a:r>
            <a:r>
              <a:rPr lang="en-US" sz="2400" dirty="0"/>
              <a:t> </a:t>
            </a:r>
            <a:r>
              <a:rPr lang="en-US" sz="2400" dirty="0" err="1"/>
              <a:t>yer</a:t>
            </a:r>
            <a:r>
              <a:rPr lang="en-US" sz="2400" dirty="0"/>
              <a:t> </a:t>
            </a:r>
            <a:r>
              <a:rPr lang="en-US" sz="2400" dirty="0" err="1"/>
              <a:t>kavramları</a:t>
            </a:r>
            <a:br>
              <a:rPr lang="en-US" sz="2400" dirty="0"/>
            </a:br>
            <a:endParaRPr lang="tr-TR" sz="2400" dirty="0"/>
          </a:p>
          <a:p>
            <a:pPr marL="0">
              <a:lnSpc>
                <a:spcPct val="100000"/>
              </a:lnSpc>
            </a:pPr>
            <a:r>
              <a:rPr lang="en-US" sz="2400" dirty="0"/>
              <a:t>NE ZAMAN ……… </a:t>
            </a:r>
            <a:r>
              <a:rPr lang="en-US" sz="2400" dirty="0" err="1"/>
              <a:t>Süre</a:t>
            </a:r>
            <a:r>
              <a:rPr lang="en-US" sz="2400" dirty="0"/>
              <a:t> </a:t>
            </a:r>
            <a:r>
              <a:rPr lang="tr-TR" sz="2400" dirty="0"/>
              <a:t>-</a:t>
            </a:r>
            <a:r>
              <a:rPr lang="en-US" sz="2400" dirty="0"/>
              <a:t> </a:t>
            </a:r>
            <a:r>
              <a:rPr lang="en-US" sz="2400" dirty="0" err="1"/>
              <a:t>süreç</a:t>
            </a:r>
            <a:r>
              <a:rPr lang="en-US" sz="2400" dirty="0"/>
              <a:t> </a:t>
            </a:r>
            <a:r>
              <a:rPr lang="en-US" sz="2400" dirty="0" err="1"/>
              <a:t>kavramları</a:t>
            </a:r>
            <a:br>
              <a:rPr lang="en-US" sz="2400" dirty="0"/>
            </a:br>
            <a:endParaRPr lang="tr-TR" sz="2400" dirty="0"/>
          </a:p>
          <a:p>
            <a:pPr marL="0">
              <a:lnSpc>
                <a:spcPct val="100000"/>
              </a:lnSpc>
            </a:pPr>
            <a:r>
              <a:rPr lang="en-US" sz="2400" dirty="0"/>
              <a:t>KİM ………………… </a:t>
            </a:r>
            <a:r>
              <a:rPr lang="en-US" sz="2400" dirty="0" err="1"/>
              <a:t>İlgili</a:t>
            </a:r>
            <a:r>
              <a:rPr lang="en-US" sz="2400" dirty="0"/>
              <a:t> </a:t>
            </a:r>
            <a:r>
              <a:rPr lang="en-US" sz="2400" dirty="0" err="1"/>
              <a:t>ve</a:t>
            </a:r>
            <a:r>
              <a:rPr lang="en-US" sz="2400" dirty="0"/>
              <a:t> </a:t>
            </a:r>
            <a:r>
              <a:rPr lang="en-US" sz="2400" dirty="0" err="1"/>
              <a:t>sorumlu</a:t>
            </a:r>
            <a:r>
              <a:rPr lang="en-US" sz="2400" dirty="0"/>
              <a:t> </a:t>
            </a:r>
            <a:r>
              <a:rPr lang="en-US" sz="2400" dirty="0" err="1"/>
              <a:t>kişileri</a:t>
            </a:r>
            <a:r>
              <a:rPr lang="en-US" sz="2400" dirty="0"/>
              <a:t> </a:t>
            </a:r>
            <a:r>
              <a:rPr lang="en-US" sz="2400" dirty="0" err="1"/>
              <a:t>belirler</a:t>
            </a:r>
            <a:endParaRPr lang="en-US" sz="2400" dirty="0"/>
          </a:p>
        </p:txBody>
      </p:sp>
    </p:spTree>
    <p:extLst>
      <p:ext uri="{BB962C8B-B14F-4D97-AF65-F5344CB8AC3E}">
        <p14:creationId xmlns:p14="http://schemas.microsoft.com/office/powerpoint/2010/main" val="139776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65C646-7B20-4D54-916C-89A2AAD1C9B4}"/>
              </a:ext>
            </a:extLst>
          </p:cNvPr>
          <p:cNvSpPr>
            <a:spLocks noGrp="1"/>
          </p:cNvSpPr>
          <p:nvPr>
            <p:ph type="title" idx="4294967295"/>
          </p:nvPr>
        </p:nvSpPr>
        <p:spPr>
          <a:xfrm>
            <a:off x="1288064" y="1284731"/>
            <a:ext cx="9637776" cy="1430696"/>
          </a:xfrm>
        </p:spPr>
        <p:txBody>
          <a:bodyPr vert="horz" lIns="91440" tIns="45720" rIns="91440" bIns="45720" rtlCol="0" anchor="ctr">
            <a:normAutofit/>
          </a:bodyPr>
          <a:lstStyle/>
          <a:p>
            <a:r>
              <a:rPr lang="en-US" b="1" kern="1200">
                <a:solidFill>
                  <a:schemeClr val="tx1"/>
                </a:solidFill>
                <a:latin typeface="+mj-lt"/>
                <a:ea typeface="+mj-ea"/>
                <a:cs typeface="+mj-cs"/>
              </a:rPr>
              <a:t>5 N 1 K Amacı Nedir?</a:t>
            </a:r>
          </a:p>
        </p:txBody>
      </p:sp>
      <p:sp>
        <p:nvSpPr>
          <p:cNvPr id="3" name="İçerik Yer Tutucusu 2">
            <a:extLst>
              <a:ext uri="{FF2B5EF4-FFF2-40B4-BE49-F238E27FC236}">
                <a16:creationId xmlns:a16="http://schemas.microsoft.com/office/drawing/2014/main" id="{EB15CE25-7A05-4690-BA65-5BD0A27B3052}"/>
              </a:ext>
            </a:extLst>
          </p:cNvPr>
          <p:cNvSpPr>
            <a:spLocks noGrp="1"/>
          </p:cNvSpPr>
          <p:nvPr>
            <p:ph idx="4294967295"/>
          </p:nvPr>
        </p:nvSpPr>
        <p:spPr>
          <a:xfrm>
            <a:off x="688157" y="2853879"/>
            <a:ext cx="10237683" cy="2934600"/>
          </a:xfrm>
        </p:spPr>
        <p:txBody>
          <a:bodyPr vert="horz" lIns="91440" tIns="45720" rIns="91440" bIns="45720" rtlCol="0">
            <a:normAutofit/>
          </a:bodyPr>
          <a:lstStyle/>
          <a:p>
            <a:pPr marL="0" indent="0">
              <a:buNone/>
            </a:pPr>
            <a:r>
              <a:rPr lang="en-US" sz="3200" dirty="0" err="1"/>
              <a:t>Problemi</a:t>
            </a:r>
            <a:r>
              <a:rPr lang="en-US" sz="3200" dirty="0"/>
              <a:t> </a:t>
            </a:r>
            <a:r>
              <a:rPr lang="en-US" sz="3200" dirty="0" err="1"/>
              <a:t>daha</a:t>
            </a:r>
            <a:r>
              <a:rPr lang="en-US" sz="3200" dirty="0"/>
              <a:t> </a:t>
            </a:r>
            <a:r>
              <a:rPr lang="en-US" sz="3200" dirty="0" err="1"/>
              <a:t>iyi</a:t>
            </a:r>
            <a:r>
              <a:rPr lang="en-US" sz="3200" dirty="0"/>
              <a:t> </a:t>
            </a:r>
            <a:r>
              <a:rPr lang="en-US" sz="3200" dirty="0" err="1"/>
              <a:t>anlamaya</a:t>
            </a:r>
            <a:r>
              <a:rPr lang="en-US" sz="3200" dirty="0"/>
              <a:t> </a:t>
            </a:r>
            <a:r>
              <a:rPr lang="en-US" sz="3200" dirty="0" err="1"/>
              <a:t>ve</a:t>
            </a:r>
            <a:r>
              <a:rPr lang="en-US" sz="3200" dirty="0"/>
              <a:t> </a:t>
            </a:r>
            <a:r>
              <a:rPr lang="en-US" sz="3200" dirty="0" err="1"/>
              <a:t>betimlemeye</a:t>
            </a:r>
            <a:r>
              <a:rPr lang="en-US" sz="3200" dirty="0"/>
              <a:t> </a:t>
            </a:r>
            <a:r>
              <a:rPr lang="en-US" sz="3200" dirty="0" err="1"/>
              <a:t>yardımcı</a:t>
            </a:r>
            <a:r>
              <a:rPr lang="en-US" sz="3200" dirty="0"/>
              <a:t> </a:t>
            </a:r>
            <a:r>
              <a:rPr lang="en-US" sz="3200" dirty="0" err="1"/>
              <a:t>olur</a:t>
            </a:r>
            <a:r>
              <a:rPr lang="en-US" sz="3200" dirty="0"/>
              <a:t>.</a:t>
            </a:r>
          </a:p>
          <a:p>
            <a:endParaRPr lang="en-US" sz="3200" dirty="0"/>
          </a:p>
          <a:p>
            <a:endParaRPr lang="en-US" sz="2400" dirty="0"/>
          </a:p>
          <a:p>
            <a:pPr marL="0" indent="0">
              <a:buNone/>
            </a:pPr>
            <a:r>
              <a:rPr lang="en-US" sz="2400" b="1" dirty="0"/>
              <a:t> </a:t>
            </a:r>
            <a:r>
              <a:rPr lang="en-US" sz="3200" b="1" dirty="0"/>
              <a:t>‘ </a:t>
            </a:r>
            <a:r>
              <a:rPr lang="en-US" sz="3200" b="1" dirty="0" err="1"/>
              <a:t>İnsan</a:t>
            </a:r>
            <a:r>
              <a:rPr lang="en-US" sz="3200" b="1" dirty="0"/>
              <a:t>, </a:t>
            </a:r>
            <a:r>
              <a:rPr lang="en-US" sz="3200" b="1" dirty="0" err="1"/>
              <a:t>anlamadığı</a:t>
            </a:r>
            <a:r>
              <a:rPr lang="en-US" sz="3200" b="1" dirty="0"/>
              <a:t> </a:t>
            </a:r>
            <a:r>
              <a:rPr lang="en-US" sz="3200" b="1" dirty="0" err="1"/>
              <a:t>şeye</a:t>
            </a:r>
            <a:r>
              <a:rPr lang="en-US" sz="3200" b="1" dirty="0"/>
              <a:t> </a:t>
            </a:r>
            <a:r>
              <a:rPr lang="en-US" sz="3200" b="1" dirty="0" err="1"/>
              <a:t>sahip</a:t>
            </a:r>
            <a:r>
              <a:rPr lang="en-US" sz="3200" b="1" dirty="0"/>
              <a:t> </a:t>
            </a:r>
            <a:r>
              <a:rPr lang="en-US" sz="3200" b="1" dirty="0" err="1"/>
              <a:t>olamaz</a:t>
            </a:r>
            <a:r>
              <a:rPr lang="en-US" sz="3200" b="1" dirty="0"/>
              <a:t>.’</a:t>
            </a:r>
            <a:r>
              <a:rPr lang="tr-TR" sz="3200" b="1" dirty="0"/>
              <a:t> </a:t>
            </a:r>
          </a:p>
          <a:p>
            <a:pPr marL="0" indent="0">
              <a:buNone/>
            </a:pPr>
            <a:r>
              <a:rPr lang="en-US" sz="3200" b="1" dirty="0"/>
              <a:t>                                                                      Goethe</a:t>
            </a:r>
          </a:p>
        </p:txBody>
      </p:sp>
    </p:spTree>
    <p:extLst>
      <p:ext uri="{BB962C8B-B14F-4D97-AF65-F5344CB8AC3E}">
        <p14:creationId xmlns:p14="http://schemas.microsoft.com/office/powerpoint/2010/main" val="822703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264460-0481-477D-B471-E02BBE3C409F}"/>
              </a:ext>
            </a:extLst>
          </p:cNvPr>
          <p:cNvSpPr>
            <a:spLocks noGrp="1"/>
          </p:cNvSpPr>
          <p:nvPr>
            <p:ph type="title" idx="4294967295"/>
          </p:nvPr>
        </p:nvSpPr>
        <p:spPr>
          <a:xfrm>
            <a:off x="838200" y="365125"/>
            <a:ext cx="10515600" cy="1325563"/>
          </a:xfrm>
        </p:spPr>
        <p:txBody>
          <a:bodyPr vert="horz" lIns="91440" tIns="45720" rIns="91440" bIns="45720" rtlCol="0" anchor="ctr">
            <a:normAutofit/>
          </a:bodyPr>
          <a:lstStyle/>
          <a:p>
            <a:r>
              <a:rPr lang="en-US" b="1"/>
              <a:t>Beyin Fırtınası</a:t>
            </a:r>
          </a:p>
        </p:txBody>
      </p:sp>
      <p:pic>
        <p:nvPicPr>
          <p:cNvPr id="5" name="Picture 4">
            <a:extLst>
              <a:ext uri="{FF2B5EF4-FFF2-40B4-BE49-F238E27FC236}">
                <a16:creationId xmlns:a16="http://schemas.microsoft.com/office/drawing/2014/main" id="{1F073B7D-C43D-4C06-854C-00AC82875692}"/>
              </a:ext>
            </a:extLst>
          </p:cNvPr>
          <p:cNvPicPr>
            <a:picLocks noChangeAspect="1"/>
          </p:cNvPicPr>
          <p:nvPr/>
        </p:nvPicPr>
        <p:blipFill rotWithShape="1">
          <a:blip r:embed="rId2"/>
          <a:srcRect l="2622" r="3" b="3"/>
          <a:stretch/>
        </p:blipFill>
        <p:spPr>
          <a:xfrm>
            <a:off x="838200" y="1904281"/>
            <a:ext cx="6233160" cy="4272681"/>
          </a:xfrm>
          <a:prstGeom prst="rect">
            <a:avLst/>
          </a:prstGeom>
        </p:spPr>
      </p:pic>
      <p:sp>
        <p:nvSpPr>
          <p:cNvPr id="3" name="İçerik Yer Tutucusu 2">
            <a:extLst>
              <a:ext uri="{FF2B5EF4-FFF2-40B4-BE49-F238E27FC236}">
                <a16:creationId xmlns:a16="http://schemas.microsoft.com/office/drawing/2014/main" id="{7A66A233-FCD3-4E03-B6BA-0F2852CA07D1}"/>
              </a:ext>
            </a:extLst>
          </p:cNvPr>
          <p:cNvSpPr>
            <a:spLocks noGrp="1"/>
          </p:cNvSpPr>
          <p:nvPr>
            <p:ph idx="4294967295"/>
          </p:nvPr>
        </p:nvSpPr>
        <p:spPr>
          <a:xfrm>
            <a:off x="7071360" y="728239"/>
            <a:ext cx="5062194" cy="4351338"/>
          </a:xfrm>
        </p:spPr>
        <p:txBody>
          <a:bodyPr vert="horz" lIns="91440" tIns="45720" rIns="91440" bIns="45720" rtlCol="0">
            <a:normAutofit/>
          </a:bodyPr>
          <a:lstStyle/>
          <a:p>
            <a:pPr marL="0"/>
            <a:endParaRPr lang="en-US" sz="2000" b="1" dirty="0"/>
          </a:p>
          <a:p>
            <a:pPr marL="0"/>
            <a:endParaRPr lang="en-US" sz="2000" b="1" dirty="0"/>
          </a:p>
          <a:p>
            <a:pPr marL="0"/>
            <a:endParaRPr lang="en-US" sz="2000" b="1" dirty="0"/>
          </a:p>
          <a:p>
            <a:pPr marL="0"/>
            <a:endParaRPr lang="en-US" sz="2000" b="1" dirty="0"/>
          </a:p>
          <a:p>
            <a:pPr marL="0"/>
            <a:r>
              <a:rPr lang="en-US" sz="3200" dirty="0" err="1"/>
              <a:t>Bireylerin</a:t>
            </a:r>
            <a:r>
              <a:rPr lang="en-US" sz="3200" dirty="0"/>
              <a:t> </a:t>
            </a:r>
            <a:r>
              <a:rPr lang="en-US" sz="3200" dirty="0" err="1"/>
              <a:t>eleştirilme</a:t>
            </a:r>
            <a:r>
              <a:rPr lang="en-US" sz="3200" dirty="0"/>
              <a:t> </a:t>
            </a:r>
            <a:r>
              <a:rPr lang="en-US" sz="3200" dirty="0" err="1"/>
              <a:t>endişesi</a:t>
            </a:r>
            <a:r>
              <a:rPr lang="en-US" sz="3200" dirty="0"/>
              <a:t> </a:t>
            </a:r>
            <a:r>
              <a:rPr lang="en-US" sz="3200" dirty="0" err="1"/>
              <a:t>olmadan</a:t>
            </a:r>
            <a:r>
              <a:rPr lang="en-US" sz="3200" dirty="0"/>
              <a:t> </a:t>
            </a:r>
            <a:r>
              <a:rPr lang="en-US" sz="3200" dirty="0" err="1"/>
              <a:t>fikirlerini</a:t>
            </a:r>
            <a:r>
              <a:rPr lang="en-US" sz="3200" dirty="0"/>
              <a:t> </a:t>
            </a:r>
            <a:r>
              <a:rPr lang="en-US" sz="3200" dirty="0" err="1"/>
              <a:t>rahatlıkla</a:t>
            </a:r>
            <a:r>
              <a:rPr lang="en-US" sz="3200" dirty="0"/>
              <a:t> </a:t>
            </a:r>
            <a:r>
              <a:rPr lang="en-US" sz="3200" dirty="0" err="1"/>
              <a:t>ifade</a:t>
            </a:r>
            <a:r>
              <a:rPr lang="en-US" sz="3200" dirty="0"/>
              <a:t> </a:t>
            </a:r>
            <a:r>
              <a:rPr lang="en-US" sz="3200" dirty="0" err="1"/>
              <a:t>ettikleri</a:t>
            </a:r>
            <a:r>
              <a:rPr lang="en-US" sz="3200" dirty="0"/>
              <a:t> </a:t>
            </a:r>
            <a:r>
              <a:rPr lang="en-US" sz="3200" dirty="0" err="1"/>
              <a:t>grup</a:t>
            </a:r>
            <a:r>
              <a:rPr lang="en-US" sz="3200" dirty="0"/>
              <a:t> </a:t>
            </a:r>
            <a:r>
              <a:rPr lang="en-US" sz="3200" dirty="0" err="1"/>
              <a:t>tartışma</a:t>
            </a:r>
            <a:r>
              <a:rPr lang="en-US" sz="3200" dirty="0"/>
              <a:t> </a:t>
            </a:r>
            <a:r>
              <a:rPr lang="en-US" sz="3200" dirty="0" err="1"/>
              <a:t>tekniğidir</a:t>
            </a:r>
            <a:r>
              <a:rPr lang="en-US" sz="3200" dirty="0"/>
              <a:t>. </a:t>
            </a:r>
          </a:p>
          <a:p>
            <a:endParaRPr lang="en-US" sz="2000" dirty="0"/>
          </a:p>
          <a:p>
            <a:endParaRPr lang="en-US" sz="2000" dirty="0"/>
          </a:p>
        </p:txBody>
      </p:sp>
    </p:spTree>
    <p:extLst>
      <p:ext uri="{BB962C8B-B14F-4D97-AF65-F5344CB8AC3E}">
        <p14:creationId xmlns:p14="http://schemas.microsoft.com/office/powerpoint/2010/main" val="111781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E98069-C4D5-46F4-B0E7-98B79CCBD61D}"/>
              </a:ext>
            </a:extLst>
          </p:cNvPr>
          <p:cNvSpPr>
            <a:spLocks noGrp="1"/>
          </p:cNvSpPr>
          <p:nvPr>
            <p:ph type="title" idx="4294967295"/>
          </p:nvPr>
        </p:nvSpPr>
        <p:spPr>
          <a:xfrm>
            <a:off x="838200" y="624568"/>
            <a:ext cx="3766457" cy="5412920"/>
          </a:xfrm>
        </p:spPr>
        <p:txBody>
          <a:bodyPr vert="horz" lIns="91440" tIns="45720" rIns="91440" bIns="45720" rtlCol="0" anchor="ctr">
            <a:normAutofit/>
          </a:bodyPr>
          <a:lstStyle/>
          <a:p>
            <a:r>
              <a:rPr lang="en-US" sz="4100" b="1" kern="1200" dirty="0">
                <a:solidFill>
                  <a:schemeClr val="tx1"/>
                </a:solidFill>
                <a:latin typeface="+mj-lt"/>
                <a:ea typeface="+mj-ea"/>
                <a:cs typeface="+mj-cs"/>
              </a:rPr>
              <a:t>BEYİN FIRTINASINI NE ZAMAN KULLANABİLİRİZ?</a:t>
            </a:r>
            <a:endParaRPr lang="en-US" sz="4100" kern="1200" dirty="0">
              <a:solidFill>
                <a:schemeClr val="tx1"/>
              </a:solidFill>
              <a:latin typeface="+mj-lt"/>
              <a:ea typeface="+mj-ea"/>
              <a:cs typeface="+mj-cs"/>
            </a:endParaRPr>
          </a:p>
        </p:txBody>
      </p:sp>
      <p:sp>
        <p:nvSpPr>
          <p:cNvPr id="3" name="İçerik Yer Tutucusu 2">
            <a:extLst>
              <a:ext uri="{FF2B5EF4-FFF2-40B4-BE49-F238E27FC236}">
                <a16:creationId xmlns:a16="http://schemas.microsoft.com/office/drawing/2014/main" id="{5B7DA3D8-1934-41A6-AFFA-71F1141FB95D}"/>
              </a:ext>
            </a:extLst>
          </p:cNvPr>
          <p:cNvSpPr>
            <a:spLocks noGrp="1"/>
          </p:cNvSpPr>
          <p:nvPr>
            <p:ph idx="4294967295"/>
          </p:nvPr>
        </p:nvSpPr>
        <p:spPr>
          <a:xfrm>
            <a:off x="5029200" y="624568"/>
            <a:ext cx="6324598" cy="5412920"/>
          </a:xfrm>
        </p:spPr>
        <p:txBody>
          <a:bodyPr vert="horz" lIns="91440" tIns="45720" rIns="91440" bIns="45720" rtlCol="0" anchor="ctr">
            <a:normAutofit/>
          </a:bodyPr>
          <a:lstStyle/>
          <a:p>
            <a:pPr>
              <a:spcBef>
                <a:spcPct val="50000"/>
              </a:spcBef>
            </a:pPr>
            <a:r>
              <a:rPr lang="en-US" sz="3200" dirty="0" err="1"/>
              <a:t>Amaçlar</a:t>
            </a:r>
            <a:r>
              <a:rPr lang="en-US" sz="3200" dirty="0"/>
              <a:t> </a:t>
            </a:r>
            <a:r>
              <a:rPr lang="en-US" sz="3200" dirty="0" err="1"/>
              <a:t>belirlenirken</a:t>
            </a:r>
            <a:endParaRPr lang="en-US" sz="3200" dirty="0"/>
          </a:p>
          <a:p>
            <a:pPr>
              <a:spcBef>
                <a:spcPct val="50000"/>
              </a:spcBef>
            </a:pPr>
            <a:r>
              <a:rPr lang="en-US" sz="3200" dirty="0"/>
              <a:t> </a:t>
            </a:r>
            <a:r>
              <a:rPr lang="en-US" sz="3200" dirty="0" err="1"/>
              <a:t>Büyük</a:t>
            </a:r>
            <a:r>
              <a:rPr lang="en-US" sz="3200" dirty="0"/>
              <a:t> </a:t>
            </a:r>
            <a:r>
              <a:rPr lang="en-US" sz="3200" dirty="0" err="1"/>
              <a:t>değişim</a:t>
            </a:r>
            <a:r>
              <a:rPr lang="en-US" sz="3200" dirty="0"/>
              <a:t> </a:t>
            </a:r>
            <a:r>
              <a:rPr lang="en-US" sz="3200" dirty="0" err="1"/>
              <a:t>yaratacak</a:t>
            </a:r>
            <a:r>
              <a:rPr lang="en-US" sz="3200" dirty="0"/>
              <a:t> </a:t>
            </a:r>
            <a:r>
              <a:rPr lang="en-US" sz="3200" dirty="0" err="1"/>
              <a:t>fikirleri</a:t>
            </a:r>
            <a:r>
              <a:rPr lang="en-US" sz="3200" dirty="0"/>
              <a:t> </a:t>
            </a:r>
            <a:r>
              <a:rPr lang="en-US" sz="3200" dirty="0" err="1"/>
              <a:t>ortaya</a:t>
            </a:r>
            <a:r>
              <a:rPr lang="en-US" sz="3200" dirty="0"/>
              <a:t> </a:t>
            </a:r>
            <a:r>
              <a:rPr lang="en-US" sz="3200" dirty="0" err="1"/>
              <a:t>çıkarmada</a:t>
            </a:r>
            <a:endParaRPr lang="en-US" sz="3200" dirty="0"/>
          </a:p>
          <a:p>
            <a:pPr>
              <a:spcBef>
                <a:spcPct val="50000"/>
              </a:spcBef>
            </a:pPr>
            <a:r>
              <a:rPr lang="en-US" sz="3200" dirty="0"/>
              <a:t> </a:t>
            </a:r>
            <a:r>
              <a:rPr lang="en-US" sz="3200" dirty="0" err="1"/>
              <a:t>Görüş</a:t>
            </a:r>
            <a:r>
              <a:rPr lang="en-US" sz="3200" dirty="0"/>
              <a:t> </a:t>
            </a:r>
            <a:r>
              <a:rPr lang="en-US" sz="3200" dirty="0" err="1"/>
              <a:t>birliğine</a:t>
            </a:r>
            <a:r>
              <a:rPr lang="en-US" sz="3200" dirty="0"/>
              <a:t> </a:t>
            </a:r>
            <a:r>
              <a:rPr lang="en-US" sz="3200" dirty="0" err="1"/>
              <a:t>ulaşmada</a:t>
            </a:r>
            <a:endParaRPr lang="en-US" sz="3200" dirty="0"/>
          </a:p>
          <a:p>
            <a:pPr>
              <a:spcBef>
                <a:spcPct val="50000"/>
              </a:spcBef>
            </a:pPr>
            <a:r>
              <a:rPr lang="en-US" sz="3200" dirty="0"/>
              <a:t> </a:t>
            </a:r>
            <a:r>
              <a:rPr lang="en-US" sz="3200" dirty="0" err="1"/>
              <a:t>Yaratıcı</a:t>
            </a:r>
            <a:r>
              <a:rPr lang="en-US" sz="3200" dirty="0"/>
              <a:t> </a:t>
            </a:r>
            <a:r>
              <a:rPr lang="en-US" sz="3200" dirty="0" err="1"/>
              <a:t>fikirler</a:t>
            </a:r>
            <a:r>
              <a:rPr lang="en-US" sz="3200" dirty="0"/>
              <a:t> </a:t>
            </a:r>
            <a:r>
              <a:rPr lang="en-US" sz="3200" dirty="0" err="1"/>
              <a:t>üretmede</a:t>
            </a:r>
            <a:endParaRPr lang="en-US" sz="3200" dirty="0"/>
          </a:p>
          <a:p>
            <a:pPr>
              <a:spcBef>
                <a:spcPct val="50000"/>
              </a:spcBef>
            </a:pPr>
            <a:r>
              <a:rPr lang="en-US" sz="3200" dirty="0"/>
              <a:t> Problem </a:t>
            </a:r>
            <a:r>
              <a:rPr lang="en-US" sz="3200" dirty="0" err="1"/>
              <a:t>çözümünde</a:t>
            </a:r>
            <a:endParaRPr lang="en-US" sz="3200" dirty="0"/>
          </a:p>
        </p:txBody>
      </p:sp>
    </p:spTree>
    <p:extLst>
      <p:ext uri="{BB962C8B-B14F-4D97-AF65-F5344CB8AC3E}">
        <p14:creationId xmlns:p14="http://schemas.microsoft.com/office/powerpoint/2010/main" val="2247011925"/>
      </p:ext>
    </p:extLst>
  </p:cSld>
  <p:clrMapOvr>
    <a:masterClrMapping/>
  </p:clrMapOvr>
</p:sld>
</file>

<file path=ppt/theme/theme1.xml><?xml version="1.0" encoding="utf-8"?>
<a:theme xmlns:a="http://schemas.openxmlformats.org/drawingml/2006/main" name="Office Teması">
  <a:themeElements>
    <a:clrScheme name="Turuncu">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1231</Words>
  <Application>Microsoft Office PowerPoint</Application>
  <PresentationFormat>Geniş ekran</PresentationFormat>
  <Paragraphs>87</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“Başınızdan geçenler hep hoş şeyler olursa, cesur bir insan olamazsınız.”                                 Mary Tyler Moore</vt:lpstr>
      <vt:lpstr>PROBLEM</vt:lpstr>
      <vt:lpstr>Problemler; </vt:lpstr>
      <vt:lpstr>Problem çözme becerisi neden önemlidir? </vt:lpstr>
      <vt:lpstr>Problem çözme becerisi neden önemlidir? </vt:lpstr>
      <vt:lpstr>Problem Çözme Becerileri</vt:lpstr>
      <vt:lpstr>5 N 1 K Amacı Nedir?</vt:lpstr>
      <vt:lpstr>Beyin Fırtınası</vt:lpstr>
      <vt:lpstr>BEYİN FIRTINASINI NE ZAMAN KULLANABİLİRİZ?</vt:lpstr>
      <vt:lpstr>Beyin Fırtınası Nasıl Uygulanır?</vt:lpstr>
      <vt:lpstr>Zihin Haritası Oluşturma</vt:lpstr>
      <vt:lpstr>PowerPoint Sunusu</vt:lpstr>
      <vt:lpstr>Problem çözmede zihin haritalarının kazandırdıkları nelerdir? </vt:lpstr>
      <vt:lpstr>Problem Çözmede Zihin Haritasını Nasıl Kullanalım?</vt:lpstr>
      <vt:lpstr>PowerPoint Sunusu</vt:lpstr>
      <vt:lpstr>Sebep – Sonuç Diyagramı (Balık Kılçığı Tekniği)  </vt:lpstr>
      <vt:lpstr>Sebep – Sonuç Diyagramı (Balık Kılçığı Tekniği) Aşamaları  </vt:lpstr>
      <vt:lpstr>Kök Neden Analizi</vt:lpstr>
      <vt:lpstr>Kök Neden Analizi</vt:lpstr>
      <vt:lpstr>«Kök Neden Analizi» Nasıl Yapılır?</vt:lpstr>
      <vt:lpstr>Pareto Analizi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“Başınızdan geçenler hep hoş şeyler olursa, cesur bir insan olamazsınız.”                                 Mary Tyler Moore</dc:title>
  <dc:creator>Aysel KAYMAZ</dc:creator>
  <cp:lastModifiedBy>Aysel KAYMAZ</cp:lastModifiedBy>
  <cp:revision>4</cp:revision>
  <dcterms:created xsi:type="dcterms:W3CDTF">2020-05-03T14:00:56Z</dcterms:created>
  <dcterms:modified xsi:type="dcterms:W3CDTF">2020-05-03T14:31:15Z</dcterms:modified>
</cp:coreProperties>
</file>