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8" r:id="rId7"/>
    <p:sldId id="272" r:id="rId8"/>
    <p:sldId id="262" r:id="rId9"/>
    <p:sldId id="269" r:id="rId10"/>
    <p:sldId id="261" r:id="rId11"/>
    <p:sldId id="270" r:id="rId12"/>
    <p:sldId id="263" r:id="rId13"/>
    <p:sldId id="264" r:id="rId14"/>
    <p:sldId id="265" r:id="rId15"/>
    <p:sldId id="266" r:id="rId16"/>
    <p:sldId id="267" r:id="rId17"/>
    <p:sldId id="27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2000"/>
            <a:lum/>
          </a:blip>
          <a:srcRect/>
          <a:stretch>
            <a:fillRect l="70000" t="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01.10.2019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80020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2019 LİSELERE YERLEŞTİRME BİLGİLENDİRMESİ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xmlns="" val="752554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Yerel Tercih: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az 1, en  fazla 5 okul tercih edilebilir. </a:t>
            </a:r>
          </a:p>
          <a:p>
            <a:r>
              <a:rPr lang="tr-TR" dirty="0" smtClean="0"/>
              <a:t>Öğrencinin 4. ve 5. tercihi yapabilmesi için ilk üç okul tercihini kendi </a:t>
            </a:r>
            <a:r>
              <a:rPr lang="tr-TR" b="1" u="sng" dirty="0" smtClean="0">
                <a:solidFill>
                  <a:schemeClr val="accent3">
                    <a:lumMod val="75000"/>
                  </a:schemeClr>
                </a:solidFill>
              </a:rPr>
              <a:t>KAYIT ALANINDAN </a:t>
            </a:r>
            <a:r>
              <a:rPr lang="tr-TR" dirty="0" smtClean="0"/>
              <a:t>seçmesi gerekir. </a:t>
            </a:r>
          </a:p>
          <a:p>
            <a:r>
              <a:rPr lang="tr-TR" dirty="0" smtClean="0"/>
              <a:t>Öğrenci yerel yerleştirmede bir okul türünü toplamda en fazla 3 adet seçebilir (Anadolu, Meslek ya da İmam-Hatip)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687938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Pansiyonlu Okul Tercihi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Yerel Yerleştirmede yerleştirilen aday, pansiyonlu okul tercihinden çıkartılacaktır.</a:t>
            </a:r>
          </a:p>
          <a:p>
            <a:r>
              <a:rPr lang="tr-TR" dirty="0" smtClean="0"/>
              <a:t>Yerel yerleştirmede yerleşemeyen adaylar, pansiyonların kız erkek kontenjanlarına göre ilgili yönetmeliklere göre yerleştirilir.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971082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tr-TR" sz="3400" b="1" dirty="0" smtClean="0"/>
              <a:t>2 Nakil Dönemi Yapılacaktır. </a:t>
            </a:r>
            <a:br>
              <a:rPr lang="tr-TR" sz="3400" b="1" dirty="0" smtClean="0"/>
            </a:br>
            <a:r>
              <a:rPr lang="tr-TR" sz="3400" b="1" dirty="0" smtClean="0"/>
              <a:t>1. nakil  </a:t>
            </a:r>
            <a:r>
              <a:rPr lang="pt-BR" sz="3400" b="1" dirty="0" smtClean="0"/>
              <a:t>29 </a:t>
            </a:r>
            <a:r>
              <a:rPr lang="pt-BR" sz="3400" b="1" dirty="0"/>
              <a:t>Temmuz - 02 Ağustos 2019 </a:t>
            </a:r>
            <a:r>
              <a:rPr lang="tr-TR" sz="3400" b="1" dirty="0"/>
              <a:t/>
            </a:r>
            <a:br>
              <a:rPr lang="tr-TR" sz="3400" b="1" dirty="0"/>
            </a:br>
            <a:r>
              <a:rPr lang="tr-TR" sz="3400" b="1" dirty="0" smtClean="0"/>
              <a:t>2. nakil 05-08 </a:t>
            </a:r>
            <a:r>
              <a:rPr lang="tr-TR" sz="3400" b="1" dirty="0"/>
              <a:t>Ağustos 2019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r>
              <a:rPr lang="tr-TR" dirty="0" smtClean="0"/>
              <a:t>Öğrenci en fazla üç tercih türünde üçer tercihte bulunabilir. </a:t>
            </a:r>
          </a:p>
          <a:p>
            <a:r>
              <a:rPr lang="tr-TR" dirty="0" smtClean="0"/>
              <a:t>Öğrenci yerel yerleştirmede yerleşmiş ise nakillerde istediği tercih bölgesinden seçim yapabilir.</a:t>
            </a:r>
          </a:p>
          <a:p>
            <a:r>
              <a:rPr lang="tr-TR" dirty="0" smtClean="0"/>
              <a:t>Öğrenci yerel tercihte yerleşmemiş ise o zaman ilk 2 tercihi kendi bölgesinden olmak şartıyla 3 okul tercih edebilir.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31265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Nakillerde: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Nakillerde aynı okul türünden en fazla 2 okul tercih edilebilir. </a:t>
            </a:r>
          </a:p>
          <a:p>
            <a:endParaRPr lang="tr-TR" dirty="0" smtClean="0"/>
          </a:p>
          <a:p>
            <a:r>
              <a:rPr lang="tr-TR" dirty="0" smtClean="0"/>
              <a:t>Öğrenciler</a:t>
            </a:r>
            <a:r>
              <a:rPr lang="tr-TR" dirty="0"/>
              <a:t>, ayrıca istemeleri hâlinde yerleştirmeye esas 2’nci nakil başvuru döneminde “Meslekî Eğitim </a:t>
            </a:r>
            <a:r>
              <a:rPr lang="tr-TR" dirty="0" err="1"/>
              <a:t>Merkezleri”ni</a:t>
            </a:r>
            <a:r>
              <a:rPr lang="tr-TR" dirty="0"/>
              <a:t> de tercih edebileceklerdir. </a:t>
            </a:r>
          </a:p>
        </p:txBody>
      </p:sp>
    </p:spTree>
    <p:extLst>
      <p:ext uri="{BB962C8B-B14F-4D97-AF65-F5344CB8AC3E}">
        <p14:creationId xmlns:p14="http://schemas.microsoft.com/office/powerpoint/2010/main" xmlns="" val="800903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EK-1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dirty="0"/>
              <a:t>Elektronik ortamda tercih işlemlerini </a:t>
            </a:r>
            <a:r>
              <a:rPr lang="tr-TR" b="1" u="sng" dirty="0"/>
              <a:t>yapamayanlar</a:t>
            </a:r>
            <a:r>
              <a:rPr lang="tr-TR" dirty="0"/>
              <a:t> için okul müdürlükleri, tercih işlemlerini öğrenci velisinin talebi üzerine, velinin doldurup imzalayarak verdiği “Yerleştirme Tercihleri İçin Ön Çalışma Formu EK-1”e bağlı kalarak veli adına yapacaktır (12 Temmuz 2019 saat 17.00’ye kadar</a:t>
            </a:r>
            <a:r>
              <a:rPr lang="tr-TR" dirty="0" smtClean="0"/>
              <a:t>).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Ek-1 ile girilen tercihlerin 1 nüshası çıkartılıp veliye onaylatılacaktır.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574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Nakillerde: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</a:t>
            </a:r>
            <a:r>
              <a:rPr lang="tr-TR" dirty="0"/>
              <a:t>Yerleştirmeye esas nakil başvuruları, tercih edilecek okulun boş kontenjanına bakılmaksızın herhangi bir ortaokul veya imam hatip ortaokulu müdürlüğüne başvurarak yapılabilecektir. </a:t>
            </a:r>
            <a:endParaRPr lang="tr-TR" dirty="0" smtClean="0"/>
          </a:p>
          <a:p>
            <a:r>
              <a:rPr lang="tr-TR" dirty="0"/>
              <a:t>Tercihler okul müdürlüğü tarafından elektronik ortamda </a:t>
            </a:r>
            <a:r>
              <a:rPr lang="tr-TR" dirty="0" smtClean="0"/>
              <a:t>onaylanacaktır.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Onaylanan tercihlerde değişiklik ve iptal hakkı bulunmaktadır (okul müdürlüğüne başvurularak)</a:t>
            </a:r>
            <a:endParaRPr lang="tr-T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3831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Hatırlatma: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Tercih yapmayan veya tercihleri doğrultusunda hiçbir tercihine yerleşemeyen öğrenciler, açık öğretim kurumlarına yönlendirilecektir. </a:t>
            </a:r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***Okul müdürlükleri: Tercih </a:t>
            </a:r>
            <a:r>
              <a:rPr lang="tr-TR" b="1" dirty="0">
                <a:solidFill>
                  <a:srgbClr val="FF0000"/>
                </a:solidFill>
              </a:rPr>
              <a:t>yapması gereken tüm öğrencileri bilgilendirmek, yapılan tercih başvurularını kontrol etmek, tercih yapmayanları uyararak tüm öğrencilerin tercih yapmasını </a:t>
            </a:r>
            <a:r>
              <a:rPr lang="tr-TR" b="1" dirty="0" smtClean="0">
                <a:solidFill>
                  <a:srgbClr val="FF0000"/>
                </a:solidFill>
              </a:rPr>
              <a:t>sağlamak.*** 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05695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Hatırlatma: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Öğrenciler, T.C. kimlik numarası ve doğum tarihiyle sonuç bilgilerini sorgulayabilecektir. Öğrencilere sonuç belgesi gönderilmeyecektir. </a:t>
            </a:r>
          </a:p>
        </p:txBody>
      </p:sp>
    </p:spTree>
    <p:extLst>
      <p:ext uri="{BB962C8B-B14F-4D97-AF65-F5344CB8AC3E}">
        <p14:creationId xmlns:p14="http://schemas.microsoft.com/office/powerpoint/2010/main" xmlns="" val="247939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YERLEŞTİRME TÜRLERİ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Merkezi Yerleştirme</a:t>
            </a:r>
          </a:p>
          <a:p>
            <a:r>
              <a:rPr lang="tr-TR" dirty="0" smtClean="0"/>
              <a:t>Yerel Yerleştirme</a:t>
            </a:r>
          </a:p>
          <a:p>
            <a:r>
              <a:rPr lang="tr-TR" dirty="0" smtClean="0"/>
              <a:t>Özel Programlara Yerleştirme</a:t>
            </a:r>
          </a:p>
          <a:p>
            <a:r>
              <a:rPr lang="tr-TR" dirty="0" smtClean="0"/>
              <a:t>Açık Öğretim Ortaokulu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774998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Özel okul ve Özel program uygulayan okulların tercihi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060849"/>
            <a:ext cx="8229600" cy="3600400"/>
          </a:xfrm>
        </p:spPr>
        <p:txBody>
          <a:bodyPr>
            <a:normAutofit/>
          </a:bodyPr>
          <a:lstStyle/>
          <a:p>
            <a:r>
              <a:rPr lang="tr-TR" dirty="0" smtClean="0"/>
              <a:t>27 Haziran- 12 Temmuz arası bu okulların tercih işlemleri içindir. </a:t>
            </a:r>
          </a:p>
          <a:p>
            <a:endParaRPr lang="tr-TR" dirty="0"/>
          </a:p>
          <a:p>
            <a:r>
              <a:rPr lang="tr-TR" dirty="0" smtClean="0"/>
              <a:t>Bu okulların öğrenci seçme ve tercih işlemleri ilgili okul müdürlüğü tarafından yapılacaktır.</a:t>
            </a:r>
          </a:p>
          <a:p>
            <a:pPr marL="0" indent="0">
              <a:buNone/>
            </a:pPr>
            <a:endParaRPr lang="tr-TR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smtClean="0">
                <a:solidFill>
                  <a:srgbClr val="FF0000"/>
                </a:solidFill>
              </a:rPr>
              <a:t> Not: Bu okullara kesin kaydı yapılan öğrencilere   tercih ekranı açılmayacaktır. 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4089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rgbClr val="0070C0"/>
                </a:solidFill>
              </a:rPr>
              <a:t>https://e­okul.meb.gov.tr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1-12 temmuz arası tercihler alınacaktır.</a:t>
            </a:r>
          </a:p>
          <a:p>
            <a:r>
              <a:rPr lang="tr-TR" dirty="0" smtClean="0"/>
              <a:t>Öğrenci ve veli okul müdürlüklerinden yardım alabilirler. </a:t>
            </a:r>
          </a:p>
          <a:p>
            <a:r>
              <a:rPr lang="tr-TR" dirty="0" smtClean="0"/>
              <a:t>Tercihlerin mutlaka ilgili okul idaresine onaylatılması gerekmektedir. 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Tercih sonuçları 22 temmuzda açıklanacaktır. </a:t>
            </a:r>
            <a:endParaRPr lang="tr-T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057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Tercihte İşlemi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tr-TR" dirty="0" smtClean="0"/>
              <a:t>1. Zorunlu adım: Tüm öğrencilerin öncelikle yerel tercihte bulunmak zorundadır. </a:t>
            </a:r>
          </a:p>
          <a:p>
            <a:pPr marL="0" indent="0">
              <a:buNone/>
            </a:pPr>
            <a:r>
              <a:rPr lang="tr-TR" dirty="0" smtClean="0"/>
              <a:t>2. İsteğe bağlı adım: Yerel Tercihi yapan aday istiyorsa Merkezi Puanla öğrenci alan okulları tercih edebilecektir.</a:t>
            </a:r>
          </a:p>
          <a:p>
            <a:pPr marL="0" indent="0">
              <a:buNone/>
            </a:pPr>
            <a:r>
              <a:rPr lang="tr-TR" dirty="0" smtClean="0"/>
              <a:t>3. İsteğe bağlı adım: Pansiyonlu okul tercihi.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0459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0" indent="-571500"/>
            <a:r>
              <a:rPr lang="tr-TR" b="1" dirty="0" smtClean="0"/>
              <a:t>Merkezi tercih kriterleri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Önce Sınav puanının üstünlüğüne bakılır.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smtClean="0"/>
              <a:t>Puan </a:t>
            </a:r>
            <a:r>
              <a:rPr lang="tr-TR" dirty="0"/>
              <a:t>eşit </a:t>
            </a:r>
            <a:r>
              <a:rPr lang="tr-TR" dirty="0" smtClean="0"/>
              <a:t>olursa;  </a:t>
            </a:r>
            <a:r>
              <a:rPr lang="tr-TR" dirty="0"/>
              <a:t>OBP’na bakılır. 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OBP eşitse; 8., 7. ve 6. sınıf YBP’na bakılır. </a:t>
            </a:r>
          </a:p>
          <a:p>
            <a:endParaRPr lang="tr-TR" dirty="0"/>
          </a:p>
          <a:p>
            <a:r>
              <a:rPr lang="tr-TR" dirty="0" smtClean="0"/>
              <a:t>YBP eşitse; 8. sınıf devamsızlığına</a:t>
            </a:r>
          </a:p>
          <a:p>
            <a:endParaRPr lang="tr-TR" dirty="0"/>
          </a:p>
          <a:p>
            <a:r>
              <a:rPr lang="tr-TR" dirty="0" smtClean="0"/>
              <a:t>Devamsızlık eşitse; Yaşı küçük olana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663846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b="1" dirty="0" smtClean="0"/>
              <a:t>SINAVLA ÖĞRENCİ ALAN OKUL KONT.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Fen Lisesi:                                       34.590</a:t>
            </a:r>
          </a:p>
          <a:p>
            <a:r>
              <a:rPr lang="tr-TR" dirty="0" smtClean="0"/>
              <a:t>Sosyal Bilimler Lisesi:                      9.420</a:t>
            </a:r>
          </a:p>
          <a:p>
            <a:r>
              <a:rPr lang="tr-TR" dirty="0" smtClean="0"/>
              <a:t>Anadolu Lisesi:                               42.460</a:t>
            </a:r>
          </a:p>
          <a:p>
            <a:r>
              <a:rPr lang="tr-TR" dirty="0" smtClean="0"/>
              <a:t>Anadolu İmam Hatip L:                 28.770</a:t>
            </a:r>
          </a:p>
          <a:p>
            <a:r>
              <a:rPr lang="tr-TR" dirty="0" smtClean="0"/>
              <a:t>Anadolu Teknik Lisesi:                   18.420</a:t>
            </a:r>
          </a:p>
          <a:p>
            <a:r>
              <a:rPr lang="tr-TR" dirty="0" smtClean="0"/>
              <a:t>Anadolu Meslek Lisesi:                    5.940 </a:t>
            </a:r>
          </a:p>
          <a:p>
            <a:pPr marL="0" indent="0">
              <a:buNone/>
            </a:pPr>
            <a:r>
              <a:rPr lang="tr-TR" dirty="0" smtClean="0"/>
              <a:t>           Toplam Kontenjan:                139.600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4946200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Yerel Tercihte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chemeClr val="accent5"/>
                </a:solidFill>
              </a:rPr>
              <a:t>Yeşil renk, </a:t>
            </a:r>
            <a:r>
              <a:rPr lang="tr-TR" dirty="0"/>
              <a:t>“Kayıt Alanında” öğrenci için ikamet adresinin bulunduğu Kayıt Alanında yer alan okulları belirtir</a:t>
            </a:r>
            <a:r>
              <a:rPr lang="tr-TR" dirty="0" smtClean="0"/>
              <a:t>.</a:t>
            </a:r>
          </a:p>
          <a:p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>
                <a:solidFill>
                  <a:srgbClr val="002060"/>
                </a:solidFill>
              </a:rPr>
              <a:t>Mavi renk, </a:t>
            </a:r>
            <a:r>
              <a:rPr lang="tr-TR" dirty="0">
                <a:solidFill>
                  <a:srgbClr val="0070C0"/>
                </a:solidFill>
              </a:rPr>
              <a:t>“</a:t>
            </a:r>
            <a:r>
              <a:rPr lang="tr-TR" dirty="0"/>
              <a:t>Komşu Kayıt Alanında” öğrenci için ikamet adresine göre Komşu Kayıt Alanında yer alan okulları belirtir. </a:t>
            </a:r>
            <a:endParaRPr lang="tr-TR" dirty="0" smtClean="0"/>
          </a:p>
          <a:p>
            <a:r>
              <a:rPr lang="tr-TR" dirty="0" smtClean="0">
                <a:solidFill>
                  <a:srgbClr val="C00000"/>
                </a:solidFill>
              </a:rPr>
              <a:t>Kırmızı </a:t>
            </a:r>
            <a:r>
              <a:rPr lang="tr-TR" dirty="0">
                <a:solidFill>
                  <a:srgbClr val="C00000"/>
                </a:solidFill>
              </a:rPr>
              <a:t>renk, </a:t>
            </a:r>
            <a:r>
              <a:rPr lang="tr-TR" dirty="0"/>
              <a:t>“Diğer” ise öğrenci için ikamet adresine göre bulunduğu Kayıt Alanında ve Komşu Kayıt Alanında olmayan il içindeki diğer kayıt alanları ile il dışındaki kayıt alanlarında bulunan okulları belirtir. </a:t>
            </a:r>
          </a:p>
        </p:txBody>
      </p:sp>
    </p:spTree>
    <p:extLst>
      <p:ext uri="{BB962C8B-B14F-4D97-AF65-F5344CB8AC3E}">
        <p14:creationId xmlns:p14="http://schemas.microsoft.com/office/powerpoint/2010/main" xmlns="" val="3582357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70C0"/>
                </a:solidFill>
              </a:rPr>
              <a:t>Yerel Yerleştirme Tercih Kriterleri: 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İkametgah adresleri (Kendi, Komşu, Diğer Kayıt alanı)</a:t>
            </a:r>
          </a:p>
          <a:p>
            <a:endParaRPr lang="tr-TR" dirty="0" smtClean="0"/>
          </a:p>
          <a:p>
            <a:r>
              <a:rPr lang="tr-TR" dirty="0" smtClean="0"/>
              <a:t>Okul başarı puanının üstünlüğü </a:t>
            </a:r>
          </a:p>
          <a:p>
            <a:endParaRPr lang="tr-TR" dirty="0" smtClean="0"/>
          </a:p>
          <a:p>
            <a:r>
              <a:rPr lang="tr-TR" dirty="0" smtClean="0"/>
              <a:t>Özürsüz devamsızlık gün sayısı</a:t>
            </a:r>
          </a:p>
          <a:p>
            <a:endParaRPr lang="tr-TR" dirty="0" smtClean="0"/>
          </a:p>
          <a:p>
            <a:r>
              <a:rPr lang="tr-TR" dirty="0"/>
              <a:t>8., 7. ve 6. sınıf YBP’na bakılır. </a:t>
            </a:r>
          </a:p>
          <a:p>
            <a:endParaRPr lang="tr-TR" b="1" dirty="0" smtClean="0"/>
          </a:p>
          <a:p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588742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651</Words>
  <Application>Microsoft Office PowerPoint</Application>
  <PresentationFormat>Ekran Gösterisi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18" baseType="lpstr">
      <vt:lpstr>Akış</vt:lpstr>
      <vt:lpstr>2019 LİSELERE YERLEŞTİRME BİLGİLENDİRMESİ</vt:lpstr>
      <vt:lpstr>YERLEŞTİRME TÜRLERİ</vt:lpstr>
      <vt:lpstr>Özel okul ve Özel program uygulayan okulların tercihi </vt:lpstr>
      <vt:lpstr>https://e­okul.meb.gov.tr </vt:lpstr>
      <vt:lpstr>Tercihte İşlemi</vt:lpstr>
      <vt:lpstr>Merkezi tercih kriterleri </vt:lpstr>
      <vt:lpstr>SINAVLA ÖĞRENCİ ALAN OKUL KONT.</vt:lpstr>
      <vt:lpstr>Yerel Tercihte</vt:lpstr>
      <vt:lpstr>Yerel Yerleştirme Tercih Kriterleri: </vt:lpstr>
      <vt:lpstr>Yerel Tercih:</vt:lpstr>
      <vt:lpstr>Pansiyonlu Okul Tercihi</vt:lpstr>
      <vt:lpstr>2 Nakil Dönemi Yapılacaktır.  1. nakil  29 Temmuz - 02 Ağustos 2019  2. nakil 05-08 Ağustos 2019 </vt:lpstr>
      <vt:lpstr>Nakillerde: </vt:lpstr>
      <vt:lpstr>EK-1</vt:lpstr>
      <vt:lpstr>Nakillerde: </vt:lpstr>
      <vt:lpstr>Hatırlatma:</vt:lpstr>
      <vt:lpstr>Hatırlatma: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LİSELERE YERLEŞTİRME BİLGİLENDİRMESİ</dc:title>
  <dc:creator>Senay</dc:creator>
  <cp:lastModifiedBy>lp</cp:lastModifiedBy>
  <cp:revision>19</cp:revision>
  <dcterms:created xsi:type="dcterms:W3CDTF">2019-06-25T18:20:36Z</dcterms:created>
  <dcterms:modified xsi:type="dcterms:W3CDTF">2019-10-01T08:17:02Z</dcterms:modified>
</cp:coreProperties>
</file>