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8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9" r:id="rId12"/>
    <p:sldId id="290" r:id="rId13"/>
    <p:sldId id="291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6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</p:sldIdLst>
  <p:sldSz cx="10907713" cy="77755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D9685-D4AF-483C-B166-56F49AB2E4D6}" type="datetimeFigureOut">
              <a:rPr lang="tr-TR" smtClean="0"/>
              <a:t>17.06.2019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CD90-FF5F-4397-856E-9D588834A6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24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0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5"/>
          <p:cNvSpPr txBox="1"/>
          <p:nvPr/>
        </p:nvSpPr>
        <p:spPr>
          <a:xfrm>
            <a:off x="2232699" y="2506550"/>
            <a:ext cx="6455395" cy="4932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57675">
              <a:lnSpc>
                <a:spcPct val="100000"/>
              </a:lnSpc>
            </a:pPr>
            <a:r>
              <a:rPr lang="en-US" altLang="zh-CN" sz="5000" spc="164" dirty="0">
                <a:solidFill>
                  <a:srgbClr val="D01E26"/>
                </a:solidFill>
                <a:latin typeface="Times New Roman"/>
                <a:ea typeface="Times New Roman"/>
              </a:rPr>
              <a:t>ÇOC</a:t>
            </a:r>
            <a:r>
              <a:rPr lang="en-US" altLang="zh-CN" sz="5000" spc="160" dirty="0">
                <a:solidFill>
                  <a:srgbClr val="D01E26"/>
                </a:solidFill>
                <a:latin typeface="Times New Roman"/>
                <a:ea typeface="Times New Roman"/>
              </a:rPr>
              <a:t>UK</a:t>
            </a:r>
          </a:p>
          <a:p>
            <a:pPr marL="0">
              <a:lnSpc>
                <a:spcPct val="100000"/>
              </a:lnSpc>
            </a:pPr>
            <a:r>
              <a:rPr lang="en-US" altLang="zh-CN" sz="5000" dirty="0">
                <a:solidFill>
                  <a:srgbClr val="D01E26"/>
                </a:solidFill>
                <a:latin typeface="Times New Roman"/>
                <a:ea typeface="Times New Roman"/>
              </a:rPr>
              <a:t>İHMAL</a:t>
            </a:r>
            <a:r>
              <a:rPr lang="en-US" altLang="zh-CN" sz="5000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000" dirty="0">
                <a:solidFill>
                  <a:srgbClr val="D01E26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5000" spc="164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000" dirty="0">
                <a:solidFill>
                  <a:srgbClr val="D01E26"/>
                </a:solidFill>
                <a:latin typeface="Times New Roman"/>
                <a:ea typeface="Times New Roman"/>
              </a:rPr>
              <a:t>İSTİSMARI</a:t>
            </a:r>
          </a:p>
          <a:p>
            <a:pPr marL="0" indent="1457614">
              <a:lnSpc>
                <a:spcPct val="100000"/>
              </a:lnSpc>
            </a:pPr>
            <a:r>
              <a:rPr lang="en-US" altLang="zh-CN" sz="5000" spc="104" dirty="0">
                <a:solidFill>
                  <a:srgbClr val="D01E26"/>
                </a:solidFill>
                <a:latin typeface="Times New Roman"/>
                <a:ea typeface="Times New Roman"/>
              </a:rPr>
              <a:t>HAKKI</a:t>
            </a:r>
            <a:r>
              <a:rPr lang="en-US" altLang="zh-CN" sz="5000" spc="100" dirty="0">
                <a:solidFill>
                  <a:srgbClr val="D01E26"/>
                </a:solidFill>
                <a:latin typeface="Times New Roman"/>
                <a:ea typeface="Times New Roman"/>
              </a:rPr>
              <a:t>NDA</a:t>
            </a:r>
          </a:p>
          <a:p>
            <a:pPr marL="0" indent="1239813">
              <a:lnSpc>
                <a:spcPct val="100000"/>
              </a:lnSpc>
            </a:pPr>
            <a:r>
              <a:rPr lang="en-US" altLang="zh-CN" sz="5000" dirty="0">
                <a:solidFill>
                  <a:srgbClr val="D01E26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5000" spc="229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000" dirty="0">
                <a:solidFill>
                  <a:srgbClr val="D01E26"/>
                </a:solidFill>
                <a:latin typeface="Times New Roman"/>
                <a:ea typeface="Times New Roman"/>
              </a:rPr>
              <a:t>BİLGİ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4"/>
              </a:lnSpc>
            </a:pPr>
            <a:endParaRPr lang="en-US" dirty="0"/>
          </a:p>
          <a:p>
            <a:pPr marL="0" indent="1055106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2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3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05"/>
          <p:cNvSpPr txBox="1"/>
          <p:nvPr/>
        </p:nvSpPr>
        <p:spPr>
          <a:xfrm>
            <a:off x="1354942" y="1865994"/>
            <a:ext cx="8210840" cy="5572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74798">
              <a:lnSpc>
                <a:spcPct val="113750"/>
              </a:lnSpc>
            </a:pPr>
            <a:r>
              <a:rPr lang="en-US" altLang="zh-CN" sz="3000" spc="-5" dirty="0">
                <a:solidFill>
                  <a:srgbClr val="EA1A2D"/>
                </a:solidFill>
                <a:latin typeface="Times New Roman"/>
                <a:ea typeface="Times New Roman"/>
              </a:rPr>
              <a:t>İHM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AL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45"/>
              </a:lnSpc>
            </a:pPr>
            <a:endParaRPr lang="en-US" dirty="0"/>
          </a:p>
          <a:p>
            <a:pPr marL="0" indent="2064896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bakmakla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yükümlü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kimselerin;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beslenme,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giyinme,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barınma,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eğitim,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sağlık,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diş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sağlığı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sevgi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gibi</a:t>
            </a:r>
          </a:p>
          <a:p>
            <a:pPr marL="0" indent="1264585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temel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gereksinimlerini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karşılamada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ihmal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göstermesi.</a:t>
            </a:r>
          </a:p>
          <a:p>
            <a:pPr marL="0" indent="2064555">
              <a:lnSpc>
                <a:spcPct val="100000"/>
              </a:lnSpc>
            </a:pP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beden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ruh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sağlığının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</a:p>
          <a:p>
            <a:pPr marL="0" indent="639725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bedensel,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duygusal,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ahlaki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gelişiminin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engellenmesi.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5"/>
              </a:lnSpc>
            </a:pPr>
            <a:endParaRPr lang="en-US" dirty="0"/>
          </a:p>
          <a:p>
            <a:pPr marL="0" indent="1932863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0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958849" y="2044026"/>
            <a:ext cx="8756651" cy="42810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29037" algn="just">
              <a:lnSpc>
                <a:spcPct val="100000"/>
              </a:lnSpc>
            </a:pPr>
            <a:r>
              <a:rPr lang="en-US" altLang="zh-CN" sz="5000" spc="-60" dirty="0">
                <a:solidFill>
                  <a:srgbClr val="D01E26"/>
                </a:solidFill>
                <a:latin typeface="Times New Roman"/>
                <a:ea typeface="Times New Roman"/>
              </a:rPr>
              <a:t>İSTİSMAR</a:t>
            </a:r>
            <a:r>
              <a:rPr lang="en-US" altLang="zh-CN" sz="5000" spc="209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000" spc="-60" dirty="0">
                <a:solidFill>
                  <a:srgbClr val="D01E26"/>
                </a:solidFill>
                <a:latin typeface="Times New Roman"/>
                <a:ea typeface="Times New Roman"/>
              </a:rPr>
              <a:t>ŞEKİLLERİ</a:t>
            </a:r>
            <a:r>
              <a:rPr lang="tr-TR" altLang="zh-CN" sz="5000" spc="-60" dirty="0">
                <a:solidFill>
                  <a:srgbClr val="D01E26"/>
                </a:solidFill>
                <a:latin typeface="Times New Roman"/>
                <a:ea typeface="Times New Roman"/>
              </a:rPr>
              <a:t>,</a:t>
            </a:r>
            <a:endParaRPr lang="en-US" altLang="zh-CN" sz="5000" spc="-60" dirty="0">
              <a:solidFill>
                <a:srgbClr val="D01E26"/>
              </a:solidFill>
              <a:latin typeface="Times New Roman"/>
              <a:ea typeface="Times New Roman"/>
            </a:endParaRPr>
          </a:p>
          <a:p>
            <a:pPr marL="0" algn="just">
              <a:lnSpc>
                <a:spcPct val="100000"/>
              </a:lnSpc>
            </a:pPr>
            <a:r>
              <a:rPr lang="en-US" altLang="zh-CN" sz="5000" spc="44" dirty="0">
                <a:solidFill>
                  <a:srgbClr val="D01E26"/>
                </a:solidFill>
                <a:latin typeface="Times New Roman"/>
                <a:ea typeface="Times New Roman"/>
              </a:rPr>
              <a:t>İSTİSMARI</a:t>
            </a:r>
            <a:r>
              <a:rPr lang="en-US" altLang="zh-CN" sz="5000" spc="254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000" spc="55" dirty="0">
                <a:solidFill>
                  <a:srgbClr val="D01E26"/>
                </a:solidFill>
                <a:latin typeface="Times New Roman"/>
                <a:ea typeface="Times New Roman"/>
              </a:rPr>
              <a:t>DÜŞÜNDÜRECEK</a:t>
            </a:r>
          </a:p>
          <a:p>
            <a:pPr marL="0" indent="970269" algn="just">
              <a:lnSpc>
                <a:spcPct val="100000"/>
              </a:lnSpc>
            </a:pPr>
            <a:r>
              <a:rPr lang="en-US" altLang="zh-CN" sz="5000" dirty="0">
                <a:solidFill>
                  <a:srgbClr val="D01E26"/>
                </a:solidFill>
                <a:latin typeface="Times New Roman"/>
                <a:ea typeface="Times New Roman"/>
              </a:rPr>
              <a:t>İPUÇLARI</a:t>
            </a:r>
            <a:r>
              <a:rPr lang="tr-TR" altLang="zh-CN" sz="5000" dirty="0">
                <a:solidFill>
                  <a:srgbClr val="D01E26"/>
                </a:solidFill>
                <a:latin typeface="Times New Roman"/>
                <a:ea typeface="Times New Roman"/>
              </a:rPr>
              <a:t> VE</a:t>
            </a:r>
            <a:r>
              <a:rPr lang="en-US" altLang="zh-CN" sz="5000" spc="204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000" dirty="0">
                <a:solidFill>
                  <a:srgbClr val="D01E26"/>
                </a:solidFill>
                <a:latin typeface="Times New Roman"/>
                <a:ea typeface="Times New Roman"/>
              </a:rPr>
              <a:t>İSTİSMARIN</a:t>
            </a:r>
          </a:p>
          <a:p>
            <a:pPr marL="0" indent="2968906" algn="just">
              <a:lnSpc>
                <a:spcPct val="100000"/>
              </a:lnSpc>
            </a:pPr>
            <a:r>
              <a:rPr lang="en-US" altLang="zh-CN" sz="5000" spc="-110" dirty="0">
                <a:solidFill>
                  <a:srgbClr val="D01E26"/>
                </a:solidFill>
                <a:latin typeface="Times New Roman"/>
                <a:ea typeface="Times New Roman"/>
              </a:rPr>
              <a:t>ETKİ</a:t>
            </a:r>
            <a:r>
              <a:rPr lang="en-US" altLang="zh-CN" sz="5000" spc="-100" dirty="0">
                <a:solidFill>
                  <a:srgbClr val="D01E26"/>
                </a:solidFill>
                <a:latin typeface="Times New Roman"/>
                <a:ea typeface="Times New Roman"/>
              </a:rPr>
              <a:t>LERİ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89"/>
              </a:lnSpc>
            </a:pPr>
            <a:endParaRPr lang="en-US" dirty="0"/>
          </a:p>
          <a:p>
            <a:pPr marL="0" indent="2178414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3287806" y="2983261"/>
            <a:ext cx="5680396" cy="4455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6193" hangingPunct="0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Psiko-sosyal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gelişimini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tamamlamamış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yetişkin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tarafından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uyaran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kullanılması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tam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anlayamadığı,</a:t>
            </a:r>
          </a:p>
          <a:p>
            <a:pPr marL="276193" hangingPunct="0">
              <a:lnSpc>
                <a:spcPct val="100000"/>
              </a:lnSpc>
            </a:pP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onay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vermesinin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mümkün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olamayacağı,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gelişimsel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hazır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olmadığı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toplumun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yasalarına,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normlarına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aykırı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olacak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şekilde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etkinliğe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dahil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edilmesidir.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75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12" name="TextBox 12"/>
          <p:cNvSpPr txBox="1"/>
          <p:nvPr/>
        </p:nvSpPr>
        <p:spPr>
          <a:xfrm rot="16200000">
            <a:off x="2281359" y="3668358"/>
            <a:ext cx="935548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5" dirty="0">
                <a:solidFill>
                  <a:srgbClr val="FEFEFE"/>
                </a:solidFill>
                <a:latin typeface="Times New Roman"/>
                <a:ea typeface="Times New Roman"/>
              </a:rPr>
              <a:t>CİNSEL</a:t>
            </a:r>
          </a:p>
        </p:txBody>
      </p:sp>
      <p:sp>
        <p:nvSpPr>
          <p:cNvPr id="13" name="TextBox 13"/>
          <p:cNvSpPr txBox="1"/>
          <p:nvPr/>
        </p:nvSpPr>
        <p:spPr>
          <a:xfrm rot="16200000">
            <a:off x="2428806" y="3668357"/>
            <a:ext cx="1189292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Times New Roman"/>
                <a:ea typeface="Times New Roman"/>
              </a:rPr>
              <a:t>İSTİSMAR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400671" y="4196724"/>
            <a:ext cx="1350768" cy="1101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4713" indent="-32843" hangingPunct="0">
              <a:lnSpc>
                <a:spcPct val="100000"/>
              </a:lnSpc>
            </a:pPr>
            <a:r>
              <a:rPr lang="en-US" altLang="zh-CN" sz="1200" spc="89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200" spc="-12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içerikli</a:t>
            </a:r>
            <a:r>
              <a:rPr lang="en-US" altLang="zh-CN" sz="1200" spc="-11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şeyler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94" dirty="0">
                <a:solidFill>
                  <a:srgbClr val="221E1F"/>
                </a:solidFill>
                <a:latin typeface="Times New Roman"/>
                <a:ea typeface="Times New Roman"/>
              </a:rPr>
              <a:t>söylemek</a:t>
            </a:r>
            <a:r>
              <a:rPr lang="en-US" altLang="zh-CN" sz="1200" spc="-1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94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çocukla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aynı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içerikte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konuşmalar</a:t>
            </a:r>
          </a:p>
          <a:p>
            <a:pPr marL="0" indent="400806">
              <a:lnSpc>
                <a:spcPct val="100000"/>
              </a:lnSpc>
            </a:pP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yap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mak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98189" y="4188643"/>
            <a:ext cx="862325" cy="372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3532">
              <a:lnSpc>
                <a:spcPct val="100000"/>
              </a:lnSpc>
            </a:pPr>
            <a:r>
              <a:rPr lang="en-US" altLang="zh-CN" sz="1200" spc="5" dirty="0">
                <a:solidFill>
                  <a:srgbClr val="221E1F"/>
                </a:solidFill>
                <a:latin typeface="Times New Roman"/>
                <a:ea typeface="Times New Roman"/>
              </a:rPr>
              <a:t>Teşhi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ea typeface="Times New Roman"/>
              </a:rPr>
              <a:t>rcilik,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45" dirty="0">
                <a:solidFill>
                  <a:srgbClr val="221E1F"/>
                </a:solidFill>
                <a:latin typeface="Times New Roman"/>
                <a:ea typeface="Times New Roman"/>
              </a:rPr>
              <a:t>R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öntgencilik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53954" y="4194176"/>
            <a:ext cx="1095500" cy="73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299" indent="-17299" hangingPunct="0">
              <a:lnSpc>
                <a:spcPct val="100833"/>
              </a:lnSpc>
            </a:pPr>
            <a:r>
              <a:rPr lang="en-US" altLang="zh-CN" sz="1200" spc="8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200" spc="-10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ilişki</a:t>
            </a:r>
            <a:r>
              <a:rPr lang="en-US" altLang="zh-CN" sz="1200" spc="-10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sahnesine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5" dirty="0">
                <a:solidFill>
                  <a:srgbClr val="221E1F"/>
                </a:solidFill>
                <a:latin typeface="Times New Roman"/>
                <a:ea typeface="Times New Roman"/>
              </a:rPr>
              <a:t>doğrudan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şahit</a:t>
            </a:r>
          </a:p>
          <a:p>
            <a:pPr marL="0" indent="302207">
              <a:lnSpc>
                <a:spcPct val="100000"/>
              </a:lnSpc>
            </a:pPr>
            <a:r>
              <a:rPr lang="en-US" altLang="zh-CN" sz="1200" spc="45" dirty="0">
                <a:solidFill>
                  <a:srgbClr val="221E1F"/>
                </a:solidFill>
                <a:latin typeface="Times New Roman"/>
                <a:ea typeface="Times New Roman"/>
              </a:rPr>
              <a:t>olma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sı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78703" y="4197932"/>
            <a:ext cx="1314498" cy="1466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729" indent="137007" hangingPunct="0">
              <a:lnSpc>
                <a:spcPct val="100000"/>
              </a:lnSpc>
            </a:pPr>
            <a:r>
              <a:rPr lang="en-US" altLang="zh-CN" sz="1200" spc="94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200" spc="-12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organ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göstermek,</a:t>
            </a:r>
          </a:p>
          <a:p>
            <a:pPr marL="0" indent="145467">
              <a:lnSpc>
                <a:spcPct val="100000"/>
              </a:lnSpc>
            </a:pP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</a:p>
          <a:p>
            <a:pPr marL="0" indent="285369">
              <a:lnSpc>
                <a:spcPct val="100000"/>
              </a:lnSpc>
            </a:pPr>
            <a:r>
              <a:rPr lang="en-US" altLang="zh-CN" sz="1200" spc="45" dirty="0">
                <a:solidFill>
                  <a:srgbClr val="221E1F"/>
                </a:solidFill>
                <a:latin typeface="Times New Roman"/>
                <a:ea typeface="Times New Roman"/>
              </a:rPr>
              <a:t>organları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nı</a:t>
            </a:r>
          </a:p>
          <a:p>
            <a:pPr marL="0" indent="206428">
              <a:lnSpc>
                <a:spcPct val="100000"/>
              </a:lnSpc>
            </a:pP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göst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ermesini</a:t>
            </a:r>
          </a:p>
          <a:p>
            <a:pPr marL="0" indent="360197">
              <a:lnSpc>
                <a:spcPct val="100000"/>
              </a:lnSpc>
            </a:pP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iste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mek,</a:t>
            </a:r>
          </a:p>
          <a:p>
            <a:pPr marL="0" indent="190574">
              <a:lnSpc>
                <a:spcPct val="100000"/>
              </a:lnSpc>
            </a:pP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bany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odayken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çocuğu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seyretmek,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11101" y="4197678"/>
            <a:ext cx="1156300" cy="1283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4640">
              <a:lnSpc>
                <a:spcPct val="100000"/>
              </a:lnSpc>
            </a:pP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</a:p>
          <a:p>
            <a:pPr marL="0" indent="31471">
              <a:lnSpc>
                <a:spcPct val="100000"/>
              </a:lnSpc>
            </a:pP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içerikli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materyal</a:t>
            </a:r>
          </a:p>
          <a:p>
            <a:pPr marL="0" indent="200557">
              <a:lnSpc>
                <a:spcPct val="100000"/>
              </a:lnSpc>
            </a:pPr>
            <a:r>
              <a:rPr lang="en-US" altLang="zh-CN" sz="1200" spc="94" dirty="0">
                <a:solidFill>
                  <a:srgbClr val="221E1F"/>
                </a:solidFill>
                <a:latin typeface="Times New Roman"/>
                <a:ea typeface="Times New Roman"/>
              </a:rPr>
              <a:t>göster</a:t>
            </a:r>
            <a:r>
              <a:rPr lang="en-US" altLang="zh-CN" sz="1200" spc="89" dirty="0">
                <a:solidFill>
                  <a:srgbClr val="221E1F"/>
                </a:solidFill>
                <a:latin typeface="Times New Roman"/>
                <a:ea typeface="Times New Roman"/>
              </a:rPr>
              <a:t>mek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(pornografik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film</a:t>
            </a:r>
          </a:p>
          <a:p>
            <a:pPr marL="203300" indent="-85879" hangingPunct="0">
              <a:lnSpc>
                <a:spcPct val="100000"/>
              </a:lnSpc>
            </a:pPr>
            <a:r>
              <a:rPr lang="en-US" altLang="zh-CN" sz="1200" spc="65" dirty="0">
                <a:solidFill>
                  <a:srgbClr val="221E1F"/>
                </a:solidFill>
                <a:latin typeface="Times New Roman"/>
                <a:ea typeface="Times New Roman"/>
              </a:rPr>
              <a:t>seyret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tirmek,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5" dirty="0">
                <a:solidFill>
                  <a:srgbClr val="221E1F"/>
                </a:solidFill>
                <a:latin typeface="Times New Roman"/>
                <a:ea typeface="Times New Roman"/>
              </a:rPr>
              <a:t>fotoğ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raflar</a:t>
            </a:r>
            <a:r>
              <a:rPr lang="en-US" altLang="zh-CN" sz="12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göste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rmek)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02805" y="4194967"/>
            <a:ext cx="1079493" cy="736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6467">
              <a:lnSpc>
                <a:spcPct val="100000"/>
              </a:lnSpc>
            </a:pP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Çoc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uğu</a:t>
            </a:r>
          </a:p>
          <a:p>
            <a:pPr marL="0" indent="129537">
              <a:lnSpc>
                <a:spcPct val="100000"/>
              </a:lnSpc>
            </a:pPr>
            <a:r>
              <a:rPr lang="en-US" altLang="zh-CN" sz="1200" spc="65" dirty="0">
                <a:solidFill>
                  <a:srgbClr val="221E1F"/>
                </a:solidFill>
                <a:latin typeface="Times New Roman"/>
                <a:ea typeface="Times New Roman"/>
              </a:rPr>
              <a:t>pornog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rafik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malzemeler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</a:p>
          <a:p>
            <a:pPr marL="0" indent="188973">
              <a:lnSpc>
                <a:spcPct val="10000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kullanm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ak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1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46"/>
          <p:cNvSpPr txBox="1"/>
          <p:nvPr/>
        </p:nvSpPr>
        <p:spPr>
          <a:xfrm>
            <a:off x="2865527" y="1698758"/>
            <a:ext cx="5189718" cy="2034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spc="34" dirty="0">
                <a:solidFill>
                  <a:srgbClr val="EA1A2D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3000" spc="2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40" dirty="0">
                <a:solidFill>
                  <a:srgbClr val="EA1A2D"/>
                </a:solidFill>
                <a:latin typeface="Times New Roman"/>
                <a:ea typeface="Times New Roman"/>
              </a:rPr>
              <a:t>İHMAL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" dirty="0">
                <a:solidFill>
                  <a:srgbClr val="EA1A2D"/>
                </a:solidFill>
                <a:latin typeface="Times New Roman"/>
                <a:ea typeface="Times New Roman"/>
              </a:rPr>
              <a:t>İSTİSMARINI</a:t>
            </a:r>
          </a:p>
          <a:p>
            <a:pPr marL="0" indent="760845">
              <a:lnSpc>
                <a:spcPct val="100000"/>
              </a:lnSpc>
            </a:pPr>
            <a:r>
              <a:rPr lang="en-US" altLang="zh-CN" sz="3000" spc="104" dirty="0">
                <a:solidFill>
                  <a:srgbClr val="EA1A2D"/>
                </a:solidFill>
                <a:latin typeface="Times New Roman"/>
                <a:ea typeface="Times New Roman"/>
              </a:rPr>
              <a:t>ŞÜPHESİNE</a:t>
            </a: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20" dirty="0">
                <a:solidFill>
                  <a:srgbClr val="EA1A2D"/>
                </a:solidFill>
                <a:latin typeface="Times New Roman"/>
                <a:ea typeface="Times New Roman"/>
              </a:rPr>
              <a:t>NEDEN</a:t>
            </a:r>
          </a:p>
          <a:p>
            <a:pPr marL="0" indent="468618">
              <a:lnSpc>
                <a:spcPct val="100000"/>
              </a:lnSpc>
            </a:pPr>
            <a:r>
              <a:rPr lang="en-US" altLang="zh-CN" sz="3000" spc="-10" dirty="0">
                <a:solidFill>
                  <a:srgbClr val="EA1A2D"/>
                </a:solidFill>
                <a:latin typeface="Times New Roman"/>
                <a:ea typeface="Times New Roman"/>
              </a:rPr>
              <a:t>OLABİLECEK</a:t>
            </a:r>
            <a:r>
              <a:rPr lang="en-US" altLang="zh-CN" sz="3000" spc="13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-10" dirty="0">
                <a:solidFill>
                  <a:srgbClr val="EA1A2D"/>
                </a:solidFill>
                <a:latin typeface="Times New Roman"/>
                <a:ea typeface="Times New Roman"/>
              </a:rPr>
              <a:t>İPUÇLARI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25"/>
              </a:lnSpc>
            </a:pPr>
            <a:endParaRPr lang="en-US" dirty="0"/>
          </a:p>
          <a:p>
            <a:pPr marL="0" indent="1494970">
              <a:lnSpc>
                <a:spcPct val="113750"/>
              </a:lnSpc>
            </a:pPr>
            <a:r>
              <a:rPr lang="en-US" altLang="zh-CN" sz="1600" spc="89" dirty="0">
                <a:solidFill>
                  <a:srgbClr val="EA1A2D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600" spc="5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EA1A2D"/>
                </a:solidFill>
                <a:latin typeface="Times New Roman"/>
                <a:ea typeface="Times New Roman"/>
              </a:rPr>
              <a:t>çağı</a:t>
            </a:r>
            <a:r>
              <a:rPr lang="en-US" altLang="zh-CN" sz="1600" spc="5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75" dirty="0">
                <a:solidFill>
                  <a:srgbClr val="EA1A2D"/>
                </a:solidFill>
                <a:latin typeface="Times New Roman"/>
                <a:ea typeface="Times New Roman"/>
              </a:rPr>
              <a:t>çocukları</a:t>
            </a:r>
            <a:r>
              <a:rPr lang="en-US" altLang="zh-CN" sz="1600" spc="5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69" dirty="0">
                <a:solidFill>
                  <a:srgbClr val="EA1A2D"/>
                </a:solidFill>
                <a:latin typeface="Times New Roman"/>
                <a:ea typeface="Times New Roman"/>
              </a:rPr>
              <a:t>için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65000" y="3914993"/>
            <a:ext cx="3097980" cy="2503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Çekingen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ilgisiz</a:t>
            </a:r>
          </a:p>
          <a:p>
            <a:pPr>
              <a:lnSpc>
                <a:spcPts val="102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Korkmuş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endişeli</a:t>
            </a:r>
          </a:p>
          <a:p>
            <a:pPr>
              <a:lnSpc>
                <a:spcPts val="102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-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Çaresiz</a:t>
            </a:r>
          </a:p>
          <a:p>
            <a:pPr>
              <a:lnSpc>
                <a:spcPts val="102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2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Yiyecekleri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biriktirme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eğilimi,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yiyecek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çalma</a:t>
            </a:r>
          </a:p>
          <a:p>
            <a:pPr>
              <a:lnSpc>
                <a:spcPts val="102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Ebeveyn-çocuk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rollerinde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yer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değişikliği</a:t>
            </a:r>
          </a:p>
          <a:p>
            <a:pPr>
              <a:lnSpc>
                <a:spcPts val="102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Anne-babasının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bakım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sorumluluğunu</a:t>
            </a:r>
          </a:p>
          <a:p>
            <a:pPr>
              <a:lnSpc>
                <a:spcPts val="455"/>
              </a:lnSpc>
            </a:pPr>
            <a:endParaRPr lang="en-US" dirty="0"/>
          </a:p>
          <a:p>
            <a:pPr marL="0" indent="107999">
              <a:lnSpc>
                <a:spcPct val="113750"/>
              </a:lnSpc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üstlenmiş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kişinin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ilgisizliğinden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yakınma</a:t>
            </a:r>
          </a:p>
          <a:p>
            <a:pPr>
              <a:lnSpc>
                <a:spcPts val="102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Duruma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uygun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olmayan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hareketler,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42999" y="3914993"/>
            <a:ext cx="3404003" cy="2503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Gerileme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davranışları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Derste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uyuklama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eğilimi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Okula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geç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kalma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ve/veya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okuldan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erken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ayrılma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Okuldan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kaçma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Konsantrasyon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güçlükleri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-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Kaygı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2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bağımlılık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bağımsızlık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ilgi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bekleme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ilgi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bekleme</a:t>
            </a:r>
          </a:p>
          <a:p>
            <a:pPr marL="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Ani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duygu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durum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değişiklikleri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0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55"/>
          <p:cNvSpPr txBox="1"/>
          <p:nvPr/>
        </p:nvSpPr>
        <p:spPr>
          <a:xfrm>
            <a:off x="4853553" y="2609993"/>
            <a:ext cx="1327903" cy="277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600" spc="89" dirty="0">
                <a:solidFill>
                  <a:srgbClr val="EA1A2D"/>
                </a:solidFill>
                <a:latin typeface="Times New Roman"/>
                <a:ea typeface="Times New Roman"/>
              </a:rPr>
              <a:t>Ergenler</a:t>
            </a:r>
            <a:r>
              <a:rPr lang="en-US" altLang="zh-CN" sz="1600" spc="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EA1A2D"/>
                </a:solidFill>
                <a:latin typeface="Times New Roman"/>
                <a:ea typeface="Times New Roman"/>
              </a:rPr>
              <a:t>için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665000" y="3212993"/>
            <a:ext cx="3344713" cy="2503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Çekingen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ilgisiz</a:t>
            </a:r>
          </a:p>
          <a:p>
            <a:pPr>
              <a:lnSpc>
                <a:spcPts val="1464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-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Agresif</a:t>
            </a:r>
          </a:p>
          <a:p>
            <a:pPr>
              <a:lnSpc>
                <a:spcPts val="1464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Özensiz,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bakımsız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dış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görünüş</a:t>
            </a:r>
          </a:p>
          <a:p>
            <a:pPr>
              <a:lnSpc>
                <a:spcPts val="1464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2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2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Yeme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bozuklukları</a:t>
            </a:r>
          </a:p>
          <a:p>
            <a:pPr>
              <a:lnSpc>
                <a:spcPts val="1464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Derste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uyuklama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eğilimi</a:t>
            </a:r>
          </a:p>
          <a:p>
            <a:pPr>
              <a:lnSpc>
                <a:spcPts val="1464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Yorgunluk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tükenmişliğe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bağlı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konsantrasyon</a:t>
            </a:r>
          </a:p>
          <a:p>
            <a:pPr>
              <a:lnSpc>
                <a:spcPts val="900"/>
              </a:lnSpc>
            </a:pPr>
            <a:endParaRPr lang="en-US" dirty="0"/>
          </a:p>
          <a:p>
            <a:pPr marL="0" indent="107999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güçl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ükleri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642999" y="3212993"/>
            <a:ext cx="3404003" cy="2503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Ebeveyn-çocuk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rollerinde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yer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değişikliği</a:t>
            </a:r>
          </a:p>
          <a:p>
            <a:pPr>
              <a:lnSpc>
                <a:spcPts val="197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İntihar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eğilimi</a:t>
            </a:r>
          </a:p>
          <a:p>
            <a:pPr>
              <a:lnSpc>
                <a:spcPts val="197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Okula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geç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kalma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ve/veya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okuldan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erken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ayrılma</a:t>
            </a:r>
          </a:p>
          <a:p>
            <a:pPr>
              <a:lnSpc>
                <a:spcPts val="197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Okuldan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kaçma</a:t>
            </a:r>
          </a:p>
          <a:p>
            <a:pPr>
              <a:lnSpc>
                <a:spcPts val="197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Konsantrasyon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güçlükleri</a:t>
            </a:r>
          </a:p>
          <a:p>
            <a:pPr>
              <a:lnSpc>
                <a:spcPts val="1975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-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Kaygı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9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64"/>
          <p:cNvSpPr txBox="1"/>
          <p:nvPr/>
        </p:nvSpPr>
        <p:spPr>
          <a:xfrm>
            <a:off x="1734359" y="1788157"/>
            <a:ext cx="7452096" cy="565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55255">
              <a:lnSpc>
                <a:spcPct val="100000"/>
              </a:lnSpc>
            </a:pP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ea typeface="Times New Roman"/>
              </a:rPr>
              <a:t>Çocukluk</a:t>
            </a: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Çağındaki</a:t>
            </a:r>
          </a:p>
          <a:p>
            <a:pPr marL="0" indent="2128993">
              <a:lnSpc>
                <a:spcPct val="100000"/>
              </a:lnSpc>
            </a:pP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Kötü</a:t>
            </a:r>
            <a:r>
              <a:rPr lang="en-US" altLang="zh-CN" sz="3000" spc="18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Muamelenin</a:t>
            </a:r>
          </a:p>
          <a:p>
            <a:pPr marL="0">
              <a:lnSpc>
                <a:spcPct val="100000"/>
              </a:lnSpc>
            </a:pPr>
            <a:r>
              <a:rPr lang="en-US" altLang="zh-CN" sz="3000" spc="220" dirty="0">
                <a:solidFill>
                  <a:srgbClr val="EA1A2D"/>
                </a:solidFill>
                <a:latin typeface="Times New Roman"/>
                <a:ea typeface="Times New Roman"/>
              </a:rPr>
              <a:t>Neden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79" dirty="0">
                <a:solidFill>
                  <a:srgbClr val="EA1A2D"/>
                </a:solidFill>
                <a:latin typeface="Times New Roman"/>
                <a:ea typeface="Times New Roman"/>
              </a:rPr>
              <a:t>Olabileceği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95" dirty="0">
                <a:solidFill>
                  <a:srgbClr val="EA1A2D"/>
                </a:solidFill>
                <a:latin typeface="Times New Roman"/>
                <a:ea typeface="Times New Roman"/>
              </a:rPr>
              <a:t>Davranış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Değişiklikleri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5"/>
              </a:lnSpc>
            </a:pPr>
            <a:endParaRPr lang="en-US" dirty="0"/>
          </a:p>
          <a:p>
            <a:pPr marL="0" indent="3057264">
              <a:lnSpc>
                <a:spcPct val="113750"/>
              </a:lnSpc>
            </a:pPr>
            <a:r>
              <a:rPr lang="en-US" altLang="zh-CN" sz="1200" spc="2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2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Uyku</a:t>
            </a:r>
            <a:r>
              <a:rPr lang="en-US" altLang="zh-CN" sz="1200" spc="2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bozuklukları</a:t>
            </a:r>
          </a:p>
          <a:p>
            <a:pPr>
              <a:lnSpc>
                <a:spcPts val="939"/>
              </a:lnSpc>
            </a:pPr>
            <a:endParaRPr lang="en-US" dirty="0"/>
          </a:p>
          <a:p>
            <a:pPr marL="0" indent="3133849">
              <a:lnSpc>
                <a:spcPct val="113750"/>
              </a:lnSpc>
            </a:pP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talepkarlık</a:t>
            </a:r>
          </a:p>
          <a:p>
            <a:pPr>
              <a:lnSpc>
                <a:spcPts val="939"/>
              </a:lnSpc>
            </a:pPr>
            <a:endParaRPr lang="en-US" dirty="0"/>
          </a:p>
          <a:p>
            <a:pPr marL="0" indent="3260718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Karşı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gelme</a:t>
            </a:r>
          </a:p>
          <a:p>
            <a:pPr>
              <a:lnSpc>
                <a:spcPts val="939"/>
              </a:lnSpc>
            </a:pPr>
            <a:endParaRPr lang="en-US" dirty="0"/>
          </a:p>
          <a:p>
            <a:pPr marL="0" indent="2867150">
              <a:lnSpc>
                <a:spcPct val="113750"/>
              </a:lnSpc>
            </a:pP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Dürtüsellik,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saldırganlık</a:t>
            </a:r>
          </a:p>
          <a:p>
            <a:pPr>
              <a:lnSpc>
                <a:spcPts val="939"/>
              </a:lnSpc>
            </a:pPr>
            <a:endParaRPr lang="en-US" dirty="0"/>
          </a:p>
          <a:p>
            <a:pPr marL="0" indent="2057834">
              <a:lnSpc>
                <a:spcPct val="113750"/>
              </a:lnSpc>
            </a:pP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İçe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dönüklük,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engellenme/baskılanma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duygusu</a:t>
            </a:r>
          </a:p>
          <a:p>
            <a:pPr>
              <a:lnSpc>
                <a:spcPts val="939"/>
              </a:lnSpc>
            </a:pPr>
            <a:endParaRPr lang="en-US" dirty="0"/>
          </a:p>
          <a:p>
            <a:pPr marL="0" indent="2591843">
              <a:lnSpc>
                <a:spcPct val="113750"/>
              </a:lnSpc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uyumlu,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itaatkar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olma</a:t>
            </a:r>
          </a:p>
          <a:p>
            <a:pPr>
              <a:lnSpc>
                <a:spcPts val="939"/>
              </a:lnSpc>
            </a:pPr>
            <a:endParaRPr lang="en-US" dirty="0"/>
          </a:p>
          <a:p>
            <a:pPr marL="0" indent="2131522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Ana-babaya/bakım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veren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kişiye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yapışma</a:t>
            </a:r>
          </a:p>
          <a:p>
            <a:pPr>
              <a:lnSpc>
                <a:spcPts val="939"/>
              </a:lnSpc>
            </a:pPr>
            <a:endParaRPr lang="en-US" dirty="0"/>
          </a:p>
          <a:p>
            <a:pPr marL="0" indent="1842193">
              <a:lnSpc>
                <a:spcPct val="11375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Ana-babadan/bakım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veren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kişiden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ayrılığa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aldırmama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10"/>
              </a:lnSpc>
            </a:pPr>
            <a:endParaRPr lang="en-US" dirty="0"/>
          </a:p>
          <a:p>
            <a:pPr marL="0" indent="1553447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5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70"/>
          <p:cNvSpPr txBox="1"/>
          <p:nvPr/>
        </p:nvSpPr>
        <p:spPr>
          <a:xfrm>
            <a:off x="1734359" y="1788157"/>
            <a:ext cx="7452096" cy="565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55255">
              <a:lnSpc>
                <a:spcPct val="100000"/>
              </a:lnSpc>
            </a:pP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ea typeface="Times New Roman"/>
              </a:rPr>
              <a:t>Çocukluk</a:t>
            </a: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Çağındaki</a:t>
            </a:r>
          </a:p>
          <a:p>
            <a:pPr marL="0" indent="2128993">
              <a:lnSpc>
                <a:spcPct val="100000"/>
              </a:lnSpc>
            </a:pP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Kötü</a:t>
            </a:r>
            <a:r>
              <a:rPr lang="en-US" altLang="zh-CN" sz="3000" spc="18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Muamelenin</a:t>
            </a:r>
          </a:p>
          <a:p>
            <a:pPr marL="0">
              <a:lnSpc>
                <a:spcPct val="100000"/>
              </a:lnSpc>
            </a:pPr>
            <a:r>
              <a:rPr lang="en-US" altLang="zh-CN" sz="3000" spc="220" dirty="0">
                <a:solidFill>
                  <a:srgbClr val="EA1A2D"/>
                </a:solidFill>
                <a:latin typeface="Times New Roman"/>
                <a:ea typeface="Times New Roman"/>
              </a:rPr>
              <a:t>Neden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79" dirty="0">
                <a:solidFill>
                  <a:srgbClr val="EA1A2D"/>
                </a:solidFill>
                <a:latin typeface="Times New Roman"/>
                <a:ea typeface="Times New Roman"/>
              </a:rPr>
              <a:t>Olabileceği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95" dirty="0">
                <a:solidFill>
                  <a:srgbClr val="EA1A2D"/>
                </a:solidFill>
                <a:latin typeface="Times New Roman"/>
                <a:ea typeface="Times New Roman"/>
              </a:rPr>
              <a:t>Davranış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Değişiklikleri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20"/>
              </a:lnSpc>
            </a:pPr>
            <a:endParaRPr lang="en-US" dirty="0"/>
          </a:p>
          <a:p>
            <a:pPr marL="0" indent="2756966">
              <a:lnSpc>
                <a:spcPct val="113750"/>
              </a:lnSpc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Akran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ilişkilerinde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sorunlar</a:t>
            </a:r>
          </a:p>
          <a:p>
            <a:pPr marL="0" indent="3086073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3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başarısızlığı</a:t>
            </a:r>
          </a:p>
          <a:p>
            <a:pPr marL="0" indent="3302702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-3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Çökkünlük</a:t>
            </a:r>
          </a:p>
          <a:p>
            <a:pPr marL="0" indent="2976951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Düşük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benlik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değeri</a:t>
            </a:r>
          </a:p>
          <a:p>
            <a:pPr marL="0" indent="3374864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-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Korkular</a:t>
            </a:r>
          </a:p>
          <a:p>
            <a:pPr marL="0" indent="3092852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Öfke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patlamaları</a:t>
            </a:r>
          </a:p>
          <a:p>
            <a:pPr marL="0" indent="2404085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Sağlığını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tehlikeye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atacak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davranışlar</a:t>
            </a:r>
          </a:p>
          <a:p>
            <a:pPr marL="0" indent="1887607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Kendine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zarar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verme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düşünceleri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özkıyım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girişimi</a:t>
            </a:r>
          </a:p>
          <a:p>
            <a:pPr marL="0" indent="3098490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kullanımı</a:t>
            </a:r>
          </a:p>
          <a:p>
            <a:pPr marL="0" indent="3043091">
              <a:lnSpc>
                <a:spcPct val="113750"/>
              </a:lnSpc>
              <a:spcBef>
                <a:spcPts val="370"/>
              </a:spcBef>
            </a:pPr>
            <a:r>
              <a:rPr lang="en-US" altLang="zh-CN" sz="1200" spc="2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2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Yeme</a:t>
            </a:r>
            <a:r>
              <a:rPr lang="en-US" altLang="zh-CN" sz="12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bozuklukları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 indent="1553447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1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76"/>
          <p:cNvSpPr txBox="1"/>
          <p:nvPr/>
        </p:nvSpPr>
        <p:spPr>
          <a:xfrm>
            <a:off x="1734359" y="1788157"/>
            <a:ext cx="7452096" cy="565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55255">
              <a:lnSpc>
                <a:spcPct val="100000"/>
              </a:lnSpc>
            </a:pP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ea typeface="Times New Roman"/>
              </a:rPr>
              <a:t>Çocukluk</a:t>
            </a: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Çağındaki</a:t>
            </a:r>
          </a:p>
          <a:p>
            <a:pPr marL="0" indent="2128993">
              <a:lnSpc>
                <a:spcPct val="100000"/>
              </a:lnSpc>
            </a:pP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Kötü</a:t>
            </a:r>
            <a:r>
              <a:rPr lang="en-US" altLang="zh-CN" sz="3000" spc="18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Muamelenin</a:t>
            </a:r>
          </a:p>
          <a:p>
            <a:pPr marL="0">
              <a:lnSpc>
                <a:spcPct val="100000"/>
              </a:lnSpc>
            </a:pPr>
            <a:r>
              <a:rPr lang="en-US" altLang="zh-CN" sz="3000" spc="220" dirty="0">
                <a:solidFill>
                  <a:srgbClr val="EA1A2D"/>
                </a:solidFill>
                <a:latin typeface="Times New Roman"/>
                <a:ea typeface="Times New Roman"/>
              </a:rPr>
              <a:t>Neden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79" dirty="0">
                <a:solidFill>
                  <a:srgbClr val="EA1A2D"/>
                </a:solidFill>
                <a:latin typeface="Times New Roman"/>
                <a:ea typeface="Times New Roman"/>
              </a:rPr>
              <a:t>Olabileceği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95" dirty="0">
                <a:solidFill>
                  <a:srgbClr val="EA1A2D"/>
                </a:solidFill>
                <a:latin typeface="Times New Roman"/>
                <a:ea typeface="Times New Roman"/>
              </a:rPr>
              <a:t>Davranış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Değişiklikleri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39"/>
              </a:lnSpc>
            </a:pPr>
            <a:endParaRPr lang="en-US" dirty="0"/>
          </a:p>
          <a:p>
            <a:pPr marL="0" indent="926663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Cinselliğe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ilişkin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her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türlü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konu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duruma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ilgi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gösterme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aşırı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kaçınma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2783714">
              <a:lnSpc>
                <a:spcPct val="113750"/>
              </a:lnSpc>
            </a:pPr>
            <a:r>
              <a:rPr lang="en-US" altLang="zh-CN" sz="1200" spc="3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Baştan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çıkarıcı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davranışlar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608068">
              <a:lnSpc>
                <a:spcPct val="113750"/>
              </a:lnSpc>
            </a:pP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Çok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sık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öpmeye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çalışma,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göğüslere,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bacaklara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genital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bölgeye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dokunmaya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çalışma,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 indent="2274878">
              <a:lnSpc>
                <a:spcPct val="113750"/>
              </a:lnSpc>
            </a:pP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sürtünme,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kendi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genital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bölgesini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gösterme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1458222">
              <a:lnSpc>
                <a:spcPct val="113750"/>
              </a:lnSpc>
            </a:pP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Bedeninin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kirli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zedelenmiş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olduğuna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inanma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ifade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etme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0" indent="1553447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7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9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80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82"/>
          <p:cNvSpPr txBox="1"/>
          <p:nvPr/>
        </p:nvSpPr>
        <p:spPr>
          <a:xfrm>
            <a:off x="1698547" y="1788157"/>
            <a:ext cx="7523682" cy="565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91066">
              <a:lnSpc>
                <a:spcPct val="100000"/>
              </a:lnSpc>
            </a:pP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ea typeface="Times New Roman"/>
              </a:rPr>
              <a:t>Çocukluk</a:t>
            </a: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Çağındaki</a:t>
            </a:r>
          </a:p>
          <a:p>
            <a:pPr marL="0" indent="2164805">
              <a:lnSpc>
                <a:spcPct val="100000"/>
              </a:lnSpc>
            </a:pP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Kötü</a:t>
            </a:r>
            <a:r>
              <a:rPr lang="en-US" altLang="zh-CN" sz="3000" spc="18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Muamelenin</a:t>
            </a:r>
          </a:p>
          <a:p>
            <a:pPr marL="0" indent="35811">
              <a:lnSpc>
                <a:spcPct val="100000"/>
              </a:lnSpc>
            </a:pPr>
            <a:r>
              <a:rPr lang="en-US" altLang="zh-CN" sz="3000" spc="220" dirty="0">
                <a:solidFill>
                  <a:srgbClr val="EA1A2D"/>
                </a:solidFill>
                <a:latin typeface="Times New Roman"/>
                <a:ea typeface="Times New Roman"/>
              </a:rPr>
              <a:t>Neden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79" dirty="0">
                <a:solidFill>
                  <a:srgbClr val="EA1A2D"/>
                </a:solidFill>
                <a:latin typeface="Times New Roman"/>
                <a:ea typeface="Times New Roman"/>
              </a:rPr>
              <a:t>Olabileceği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95" dirty="0">
                <a:solidFill>
                  <a:srgbClr val="EA1A2D"/>
                </a:solidFill>
                <a:latin typeface="Times New Roman"/>
                <a:ea typeface="Times New Roman"/>
              </a:rPr>
              <a:t>Davranış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Değişiklikleri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60"/>
              </a:lnSpc>
            </a:pPr>
            <a:endParaRPr lang="en-US" dirty="0"/>
          </a:p>
          <a:p>
            <a:pPr marL="0" indent="2010438">
              <a:lnSpc>
                <a:spcPct val="113750"/>
              </a:lnSpc>
            </a:pP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Genital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221E1F"/>
                </a:solidFill>
                <a:latin typeface="Times New Roman"/>
                <a:ea typeface="Times New Roman"/>
              </a:rPr>
              <a:t>bölgesinde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sorun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221E1F"/>
                </a:solidFill>
                <a:latin typeface="Times New Roman"/>
                <a:ea typeface="Times New Roman"/>
              </a:rPr>
              <a:t>olduğundan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korkma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44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Resimlerinde,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oyunlarında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hayallerinde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istismara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uğradığını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düşündürecek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özelliklerin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bulunması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44"/>
              </a:lnSpc>
            </a:pPr>
            <a:endParaRPr lang="en-US" dirty="0"/>
          </a:p>
          <a:p>
            <a:pPr marL="0" indent="1081648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Tuvalet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eğitimini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kazanmış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altını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yatağı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ıslatmaya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başlaması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44"/>
              </a:lnSpc>
            </a:pPr>
            <a:endParaRPr lang="en-US" dirty="0"/>
          </a:p>
          <a:p>
            <a:pPr marL="0" indent="155218">
              <a:lnSpc>
                <a:spcPct val="113750"/>
              </a:lnSpc>
            </a:pPr>
            <a:r>
              <a:rPr lang="en-US" altLang="zh-CN" sz="1200" spc="4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Regresif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septomların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varlığı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221E1F"/>
                </a:solidFill>
                <a:latin typeface="Times New Roman"/>
                <a:ea typeface="Times New Roman"/>
              </a:rPr>
              <a:t>(kendine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zarar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verici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davranışlar,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221E1F"/>
                </a:solidFill>
                <a:latin typeface="Times New Roman"/>
                <a:ea typeface="Times New Roman"/>
              </a:rPr>
              <a:t>bebeklik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davranışları,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221E1F"/>
                </a:solidFill>
                <a:latin typeface="Times New Roman"/>
                <a:ea typeface="Times New Roman"/>
              </a:rPr>
              <a:t>bebek</a:t>
            </a:r>
            <a:r>
              <a:rPr lang="en-US" altLang="zh-CN" sz="1200" spc="3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221E1F"/>
                </a:solidFill>
                <a:latin typeface="Times New Roman"/>
                <a:ea typeface="Times New Roman"/>
              </a:rPr>
              <a:t>gibi</a:t>
            </a:r>
            <a:r>
              <a:rPr lang="en-US" altLang="zh-CN" sz="12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221E1F"/>
                </a:solidFill>
                <a:latin typeface="Times New Roman"/>
                <a:ea typeface="Times New Roman"/>
              </a:rPr>
              <a:t>konuşma)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55"/>
              </a:lnSpc>
            </a:pPr>
            <a:endParaRPr lang="en-US" dirty="0"/>
          </a:p>
          <a:p>
            <a:pPr marL="0" indent="1589258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39"/>
          <p:cNvSpPr txBox="1"/>
          <p:nvPr/>
        </p:nvSpPr>
        <p:spPr>
          <a:xfrm>
            <a:off x="3711516" y="2042993"/>
            <a:ext cx="3611958" cy="520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3000" spc="69" dirty="0">
                <a:solidFill>
                  <a:srgbClr val="EA1A2D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60" dirty="0">
                <a:solidFill>
                  <a:srgbClr val="EA1A2D"/>
                </a:solidFill>
                <a:latin typeface="Times New Roman"/>
                <a:ea typeface="Times New Roman"/>
              </a:rPr>
              <a:t>TANIMI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72041" y="3120272"/>
            <a:ext cx="2291647" cy="1932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500" spc="94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5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spc="80" dirty="0">
                <a:solidFill>
                  <a:srgbClr val="FEFEFE"/>
                </a:solidFill>
                <a:latin typeface="Times New Roman"/>
                <a:ea typeface="Times New Roman"/>
              </a:rPr>
              <a:t>Hakları</a:t>
            </a:r>
            <a:r>
              <a:rPr lang="en-US" altLang="zh-CN" sz="15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spc="85" dirty="0">
                <a:solidFill>
                  <a:srgbClr val="FEFEFE"/>
                </a:solidFill>
                <a:latin typeface="Times New Roman"/>
                <a:ea typeface="Times New Roman"/>
              </a:rPr>
              <a:t>Sözleşmesi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19"/>
              </a:lnSpc>
            </a:pPr>
            <a:endParaRPr lang="en-US" dirty="0"/>
          </a:p>
          <a:p>
            <a:pPr marL="0" indent="627288">
              <a:lnSpc>
                <a:spcPct val="100000"/>
              </a:lnSpc>
            </a:pP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Madde:</a:t>
            </a:r>
          </a:p>
          <a:p>
            <a:pPr marL="0" indent="509459">
              <a:lnSpc>
                <a:spcPct val="100000"/>
              </a:lnSpc>
            </a:pP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18</a:t>
            </a:r>
            <a:r>
              <a:rPr lang="en-US" altLang="zh-CN" sz="1800" spc="3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yaşından</a:t>
            </a:r>
          </a:p>
          <a:p>
            <a:pPr marL="0" indent="620890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küçük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her</a:t>
            </a:r>
          </a:p>
          <a:p>
            <a:pPr marL="0" indent="525680">
              <a:lnSpc>
                <a:spcPct val="10000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insan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çocuk</a:t>
            </a:r>
          </a:p>
          <a:p>
            <a:pPr marL="0" indent="810968">
              <a:lnSpc>
                <a:spcPct val="100000"/>
              </a:lnSpc>
            </a:pPr>
            <a:r>
              <a:rPr lang="en-US" altLang="zh-CN" sz="1800" spc="30" dirty="0">
                <a:solidFill>
                  <a:srgbClr val="221E1F"/>
                </a:solidFill>
                <a:latin typeface="Times New Roman"/>
                <a:ea typeface="Times New Roman"/>
              </a:rPr>
              <a:t>say</a:t>
            </a:r>
            <a:r>
              <a:rPr lang="en-US" altLang="zh-CN" sz="1800" spc="25" dirty="0">
                <a:solidFill>
                  <a:srgbClr val="221E1F"/>
                </a:solidFill>
                <a:latin typeface="Times New Roman"/>
                <a:ea typeface="Times New Roman"/>
              </a:rPr>
              <a:t>ılır.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662101" y="3021783"/>
            <a:ext cx="1596507" cy="2855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85" dirty="0">
                <a:solidFill>
                  <a:srgbClr val="FEFEFE"/>
                </a:solidFill>
                <a:latin typeface="Times New Roman"/>
                <a:ea typeface="Times New Roman"/>
              </a:rPr>
              <a:t>5395</a:t>
            </a:r>
            <a:r>
              <a:rPr lang="en-US" altLang="zh-CN" sz="15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spc="64" dirty="0">
                <a:solidFill>
                  <a:srgbClr val="FEFEFE"/>
                </a:solidFill>
                <a:latin typeface="Times New Roman"/>
                <a:ea typeface="Times New Roman"/>
              </a:rPr>
              <a:t>Sayılı</a:t>
            </a:r>
            <a:r>
              <a:rPr lang="en-US" altLang="zh-CN" sz="15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spc="94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</a:p>
          <a:p>
            <a:pPr marL="0" indent="70773">
              <a:lnSpc>
                <a:spcPct val="100000"/>
              </a:lnSpc>
            </a:pPr>
            <a:r>
              <a:rPr lang="en-US" altLang="zh-CN" sz="1500" spc="100" dirty="0">
                <a:solidFill>
                  <a:srgbClr val="FEFEFE"/>
                </a:solidFill>
                <a:latin typeface="Times New Roman"/>
                <a:ea typeface="Times New Roman"/>
              </a:rPr>
              <a:t>Koruma</a:t>
            </a:r>
            <a:r>
              <a:rPr lang="en-US" altLang="zh-CN" sz="15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spc="104" dirty="0">
                <a:solidFill>
                  <a:srgbClr val="FEFEFE"/>
                </a:solidFill>
                <a:latin typeface="Times New Roman"/>
                <a:ea typeface="Times New Roman"/>
              </a:rPr>
              <a:t>Kanunu</a:t>
            </a:r>
          </a:p>
          <a:p>
            <a:pPr>
              <a:lnSpc>
                <a:spcPts val="1505"/>
              </a:lnSpc>
            </a:pPr>
            <a:endParaRPr lang="en-US" dirty="0"/>
          </a:p>
          <a:p>
            <a:pPr marL="180291" indent="65605" hangingPunct="0">
              <a:lnSpc>
                <a:spcPct val="100000"/>
              </a:lnSpc>
            </a:pPr>
            <a:r>
              <a:rPr lang="en-US" altLang="zh-CN" sz="1800" spc="164" dirty="0">
                <a:solidFill>
                  <a:srgbClr val="221E1F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1800" spc="-15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20" dirty="0">
                <a:solidFill>
                  <a:srgbClr val="221E1F"/>
                </a:solidFill>
                <a:latin typeface="Times New Roman"/>
                <a:ea typeface="Times New Roman"/>
              </a:rPr>
              <a:t>Madde: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04" dirty="0">
                <a:solidFill>
                  <a:srgbClr val="221E1F"/>
                </a:solidFill>
                <a:latin typeface="Times New Roman"/>
                <a:ea typeface="Times New Roman"/>
              </a:rPr>
              <a:t>Daha</a:t>
            </a:r>
            <a:r>
              <a:rPr lang="en-US" altLang="zh-CN" sz="1800" spc="-1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5" dirty="0">
                <a:solidFill>
                  <a:srgbClr val="221E1F"/>
                </a:solidFill>
                <a:latin typeface="Times New Roman"/>
                <a:ea typeface="Times New Roman"/>
              </a:rPr>
              <a:t>erken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ergin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(reşit)</a:t>
            </a:r>
          </a:p>
          <a:p>
            <a:pPr marL="0" indent="349453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olsa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bile</a:t>
            </a:r>
          </a:p>
          <a:p>
            <a:pPr marL="0" indent="326247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18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yaşını</a:t>
            </a:r>
          </a:p>
          <a:p>
            <a:pPr marL="0" indent="95595">
              <a:lnSpc>
                <a:spcPct val="100000"/>
              </a:lnSpc>
            </a:pPr>
            <a:r>
              <a:rPr lang="en-US" altLang="zh-CN" sz="1800" spc="134" dirty="0">
                <a:solidFill>
                  <a:srgbClr val="221E1F"/>
                </a:solidFill>
                <a:latin typeface="Times New Roman"/>
                <a:ea typeface="Times New Roman"/>
              </a:rPr>
              <a:t>doldur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mamış</a:t>
            </a:r>
          </a:p>
          <a:p>
            <a:pPr marL="0" indent="144287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kimse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çocuk</a:t>
            </a:r>
          </a:p>
          <a:p>
            <a:pPr marL="0" indent="463407">
              <a:lnSpc>
                <a:spcPct val="100000"/>
              </a:lnSpc>
            </a:pPr>
            <a:r>
              <a:rPr lang="en-US" altLang="zh-CN" sz="1800" spc="30" dirty="0">
                <a:solidFill>
                  <a:srgbClr val="221E1F"/>
                </a:solidFill>
                <a:latin typeface="Times New Roman"/>
                <a:ea typeface="Times New Roman"/>
              </a:rPr>
              <a:t>say</a:t>
            </a:r>
            <a:r>
              <a:rPr lang="en-US" altLang="zh-CN" sz="1800" spc="25" dirty="0">
                <a:solidFill>
                  <a:srgbClr val="221E1F"/>
                </a:solidFill>
                <a:latin typeface="Times New Roman"/>
                <a:ea typeface="Times New Roman"/>
              </a:rPr>
              <a:t>ılır.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652871" y="3021783"/>
            <a:ext cx="1899957" cy="2306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500" spc="85" dirty="0">
                <a:solidFill>
                  <a:srgbClr val="FEFEFE"/>
                </a:solidFill>
                <a:latin typeface="Times New Roman"/>
                <a:ea typeface="Times New Roman"/>
              </a:rPr>
              <a:t>5237</a:t>
            </a:r>
            <a:r>
              <a:rPr lang="en-US" altLang="zh-CN" sz="15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spc="64" dirty="0">
                <a:solidFill>
                  <a:srgbClr val="FEFEFE"/>
                </a:solidFill>
                <a:latin typeface="Times New Roman"/>
                <a:ea typeface="Times New Roman"/>
              </a:rPr>
              <a:t>sayılı</a:t>
            </a:r>
            <a:r>
              <a:rPr lang="en-US" altLang="zh-CN" sz="15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spc="85" dirty="0">
                <a:solidFill>
                  <a:srgbClr val="FEFEFE"/>
                </a:solidFill>
                <a:latin typeface="Times New Roman"/>
                <a:ea typeface="Times New Roman"/>
              </a:rPr>
              <a:t>Türk</a:t>
            </a:r>
            <a:r>
              <a:rPr lang="en-US" altLang="zh-CN" sz="15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spc="85" dirty="0">
                <a:solidFill>
                  <a:srgbClr val="FEFEFE"/>
                </a:solidFill>
                <a:latin typeface="Times New Roman"/>
                <a:ea typeface="Times New Roman"/>
              </a:rPr>
              <a:t>Ceza</a:t>
            </a:r>
          </a:p>
          <a:p>
            <a:pPr marL="0" indent="605021">
              <a:lnSpc>
                <a:spcPct val="100000"/>
              </a:lnSpc>
            </a:pPr>
            <a:r>
              <a:rPr lang="en-US" altLang="zh-CN" sz="1500" spc="100" dirty="0">
                <a:solidFill>
                  <a:srgbClr val="FEFEFE"/>
                </a:solidFill>
                <a:latin typeface="Times New Roman"/>
                <a:ea typeface="Times New Roman"/>
              </a:rPr>
              <a:t>K</a:t>
            </a:r>
            <a:r>
              <a:rPr lang="en-US" altLang="zh-CN" sz="1500" spc="94" dirty="0">
                <a:solidFill>
                  <a:srgbClr val="FEFEFE"/>
                </a:solidFill>
                <a:latin typeface="Times New Roman"/>
                <a:ea typeface="Times New Roman"/>
              </a:rPr>
              <a:t>anunu</a:t>
            </a:r>
          </a:p>
          <a:p>
            <a:pPr>
              <a:lnSpc>
                <a:spcPts val="1489"/>
              </a:lnSpc>
            </a:pPr>
            <a:endParaRPr lang="en-US" dirty="0"/>
          </a:p>
          <a:p>
            <a:pPr marL="0" indent="397626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6.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221E1F"/>
                </a:solidFill>
                <a:latin typeface="Times New Roman"/>
                <a:ea typeface="Times New Roman"/>
              </a:rPr>
              <a:t>Madde:</a:t>
            </a:r>
          </a:p>
          <a:p>
            <a:pPr marL="0" indent="613535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Çoc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uk</a:t>
            </a:r>
          </a:p>
          <a:p>
            <a:pPr marL="0" indent="318988">
              <a:lnSpc>
                <a:spcPct val="100000"/>
              </a:lnSpc>
            </a:pPr>
            <a:r>
              <a:rPr lang="en-US" altLang="zh-CN" sz="1800" spc="134" dirty="0">
                <a:solidFill>
                  <a:srgbClr val="221E1F"/>
                </a:solidFill>
                <a:latin typeface="Times New Roman"/>
                <a:ea typeface="Times New Roman"/>
              </a:rPr>
              <a:t>deyimi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nden</a:t>
            </a:r>
          </a:p>
          <a:p>
            <a:pPr marL="0" indent="477978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18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yaşını</a:t>
            </a:r>
          </a:p>
          <a:p>
            <a:pPr marL="0" indent="247324">
              <a:lnSpc>
                <a:spcPct val="100000"/>
              </a:lnSpc>
            </a:pPr>
            <a:r>
              <a:rPr lang="en-US" altLang="zh-CN" sz="1800" spc="134" dirty="0">
                <a:solidFill>
                  <a:srgbClr val="221E1F"/>
                </a:solidFill>
                <a:latin typeface="Times New Roman"/>
                <a:ea typeface="Times New Roman"/>
              </a:rPr>
              <a:t>doldur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mamış</a:t>
            </a:r>
          </a:p>
          <a:p>
            <a:pPr marL="0" indent="312365">
              <a:lnSpc>
                <a:spcPct val="100000"/>
              </a:lnSpc>
            </a:pPr>
            <a:r>
              <a:rPr lang="en-US" altLang="zh-CN" sz="1800" spc="40" dirty="0">
                <a:solidFill>
                  <a:srgbClr val="221E1F"/>
                </a:solidFill>
                <a:latin typeface="Times New Roman"/>
                <a:ea typeface="Times New Roman"/>
              </a:rPr>
              <a:t>kişi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4" dirty="0">
                <a:solidFill>
                  <a:srgbClr val="221E1F"/>
                </a:solidFill>
                <a:latin typeface="Times New Roman"/>
                <a:ea typeface="Times New Roman"/>
              </a:rPr>
              <a:t>anlaşılır.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83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4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5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88"/>
          <p:cNvSpPr txBox="1"/>
          <p:nvPr/>
        </p:nvSpPr>
        <p:spPr>
          <a:xfrm>
            <a:off x="3287806" y="2721642"/>
            <a:ext cx="4345120" cy="4716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01635">
              <a:lnSpc>
                <a:spcPct val="100000"/>
              </a:lnSpc>
            </a:pP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2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belirtilerin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hiç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biri</a:t>
            </a:r>
            <a:r>
              <a:rPr lang="en-US" altLang="zh-CN" sz="12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istismarının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kesin</a:t>
            </a:r>
            <a:r>
              <a:rPr lang="en-US" altLang="zh-CN" sz="12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net</a:t>
            </a:r>
          </a:p>
          <a:p>
            <a:pPr marL="0" indent="1812161">
              <a:lnSpc>
                <a:spcPct val="100000"/>
              </a:lnSpc>
            </a:pPr>
            <a:r>
              <a:rPr lang="en-US" altLang="zh-CN" sz="1200" spc="64" dirty="0">
                <a:solidFill>
                  <a:srgbClr val="FEFEFE"/>
                </a:solidFill>
                <a:latin typeface="Times New Roman"/>
                <a:ea typeface="Times New Roman"/>
              </a:rPr>
              <a:t>göstergesi</a:t>
            </a:r>
            <a:r>
              <a:rPr lang="en-US" altLang="zh-CN" sz="12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değildir.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4"/>
              </a:lnSpc>
            </a:pPr>
            <a:endParaRPr lang="en-US" dirty="0"/>
          </a:p>
          <a:p>
            <a:pPr marL="0" indent="839630">
              <a:lnSpc>
                <a:spcPct val="100000"/>
              </a:lnSpc>
            </a:pP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Çocuklar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farklı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sebeplerle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FEFEFE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böyle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davranabilir,</a:t>
            </a:r>
          </a:p>
          <a:p>
            <a:pPr marL="0" indent="1071431">
              <a:lnSpc>
                <a:spcPct val="100000"/>
              </a:lnSpc>
            </a:pP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patalojik</a:t>
            </a:r>
            <a:r>
              <a:rPr lang="en-US" altLang="zh-CN" sz="12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davranış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değişikleri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gösterebilir.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55"/>
              </a:lnSpc>
            </a:pPr>
            <a:endParaRPr lang="en-US" dirty="0"/>
          </a:p>
          <a:p>
            <a:pPr marL="0" indent="766710">
              <a:lnSpc>
                <a:spcPct val="100000"/>
              </a:lnSpc>
            </a:pP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Ancak</a:t>
            </a:r>
            <a:r>
              <a:rPr lang="en-US" altLang="zh-CN" sz="12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belirtilerin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fark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edilmesi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halinde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istismar</a:t>
            </a:r>
          </a:p>
          <a:p>
            <a:pPr marL="0" indent="1397104">
              <a:lnSpc>
                <a:spcPct val="100000"/>
              </a:lnSpc>
            </a:pP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olasılığını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FEFEFE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düşünmek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gerekir.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0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89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1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2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94"/>
          <p:cNvSpPr txBox="1"/>
          <p:nvPr/>
        </p:nvSpPr>
        <p:spPr>
          <a:xfrm>
            <a:off x="1707301" y="3073617"/>
            <a:ext cx="7506189" cy="4365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spc="200" dirty="0">
                <a:solidFill>
                  <a:srgbClr val="EA1A2D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3000" spc="12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85" dirty="0">
                <a:solidFill>
                  <a:srgbClr val="EA1A2D"/>
                </a:solidFill>
                <a:latin typeface="Times New Roman"/>
                <a:ea typeface="Times New Roman"/>
              </a:rPr>
              <a:t>istismar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25" dirty="0">
                <a:solidFill>
                  <a:srgbClr val="EA1A2D"/>
                </a:solidFill>
                <a:latin typeface="Times New Roman"/>
                <a:ea typeface="Times New Roman"/>
              </a:rPr>
              <a:t>konusunda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hikaye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20" dirty="0">
                <a:solidFill>
                  <a:srgbClr val="EA1A2D"/>
                </a:solidFill>
                <a:latin typeface="Times New Roman"/>
                <a:ea typeface="Times New Roman"/>
              </a:rPr>
              <a:t>uyduran</a:t>
            </a:r>
          </a:p>
          <a:p>
            <a:pPr marL="0" indent="1781338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85" dirty="0">
                <a:solidFill>
                  <a:srgbClr val="EA1A2D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3000" spc="10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50" dirty="0">
                <a:solidFill>
                  <a:srgbClr val="EA1A2D"/>
                </a:solidFill>
                <a:latin typeface="Times New Roman"/>
                <a:ea typeface="Times New Roman"/>
              </a:rPr>
              <a:t>sayısı</a:t>
            </a:r>
            <a:r>
              <a:rPr lang="en-US" altLang="zh-CN" sz="3000" spc="10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0" dirty="0">
                <a:solidFill>
                  <a:srgbClr val="EA1A2D"/>
                </a:solidFill>
                <a:latin typeface="Times New Roman"/>
                <a:ea typeface="Times New Roman"/>
              </a:rPr>
              <a:t>çok</a:t>
            </a:r>
            <a:r>
              <a:rPr lang="en-US" altLang="zh-CN" sz="3000" spc="11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45" dirty="0">
                <a:solidFill>
                  <a:srgbClr val="EA1A2D"/>
                </a:solidFill>
                <a:latin typeface="Times New Roman"/>
                <a:ea typeface="Times New Roman"/>
              </a:rPr>
              <a:t>azdır.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9"/>
              </a:lnSpc>
            </a:pPr>
            <a:endParaRPr lang="en-US" dirty="0"/>
          </a:p>
          <a:p>
            <a:pPr marL="0" indent="428583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Eğer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istismar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edildiğine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ilişkin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bilgi</a:t>
            </a:r>
          </a:p>
          <a:p>
            <a:pPr marL="0" indent="774559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veriyorsa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temel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yaklaşım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inanmak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olmalıdır.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55"/>
              </a:lnSpc>
            </a:pPr>
            <a:endParaRPr lang="en-US" dirty="0"/>
          </a:p>
          <a:p>
            <a:pPr marL="0" indent="1580504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95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00"/>
          <p:cNvSpPr txBox="1"/>
          <p:nvPr/>
        </p:nvSpPr>
        <p:spPr>
          <a:xfrm>
            <a:off x="779317" y="1641416"/>
            <a:ext cx="9362158" cy="5797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73894">
              <a:lnSpc>
                <a:spcPct val="100000"/>
              </a:lnSpc>
            </a:pP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3000" spc="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20" dirty="0">
                <a:solidFill>
                  <a:srgbClr val="EA1A2D"/>
                </a:solidFill>
                <a:latin typeface="Times New Roman"/>
                <a:ea typeface="Times New Roman"/>
              </a:rPr>
              <a:t>İstismar</a:t>
            </a:r>
            <a:r>
              <a:rPr lang="en-US" altLang="zh-CN" sz="3000" spc="8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ea typeface="Times New Roman"/>
              </a:rPr>
              <a:t>İle</a:t>
            </a:r>
            <a:r>
              <a:rPr lang="en-US" altLang="zh-CN" sz="3000" spc="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00" dirty="0">
                <a:solidFill>
                  <a:srgbClr val="EA1A2D"/>
                </a:solidFill>
                <a:latin typeface="Times New Roman"/>
                <a:ea typeface="Times New Roman"/>
              </a:rPr>
              <a:t>İlgili</a:t>
            </a:r>
          </a:p>
          <a:p>
            <a:pPr marL="0" indent="3115082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ea typeface="Times New Roman"/>
              </a:rPr>
              <a:t>Yanlış</a:t>
            </a: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35" dirty="0">
                <a:solidFill>
                  <a:srgbClr val="EA1A2D"/>
                </a:solidFill>
                <a:latin typeface="Times New Roman"/>
                <a:ea typeface="Times New Roman"/>
              </a:rPr>
              <a:t>Düşünceler</a:t>
            </a:r>
          </a:p>
          <a:p>
            <a:pPr>
              <a:lnSpc>
                <a:spcPts val="1150"/>
              </a:lnSpc>
            </a:pPr>
            <a:endParaRPr lang="en-US" dirty="0"/>
          </a:p>
          <a:p>
            <a:pPr marL="0" indent="4270408">
              <a:lnSpc>
                <a:spcPct val="113750"/>
              </a:lnSpc>
            </a:pPr>
            <a:r>
              <a:rPr lang="en-US" altLang="zh-CN" sz="1800" spc="-45" dirty="0">
                <a:solidFill>
                  <a:srgbClr val="EA1A2D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1800" spc="-40" dirty="0">
                <a:solidFill>
                  <a:srgbClr val="EA1A2D"/>
                </a:solidFill>
                <a:latin typeface="Times New Roman"/>
                <a:ea typeface="Times New Roman"/>
              </a:rPr>
              <a:t>ANLIŞ</a:t>
            </a:r>
          </a:p>
          <a:p>
            <a:pPr marL="0" indent="1140924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istismarı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hayal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güçlerinin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genişliği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uydururlar.</a:t>
            </a:r>
          </a:p>
          <a:p>
            <a:pPr>
              <a:lnSpc>
                <a:spcPts val="41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İlgi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çekmeye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çalışan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çocuklar,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şirin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cazip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kız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çocukları,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evden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kaçan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çocuklar,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ihmal</a:t>
            </a:r>
          </a:p>
          <a:p>
            <a:pPr marL="0" indent="2580853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edilmiş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potansiyel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mağdurlardır.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 indent="112694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Parklar,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tuvaletler,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ıssız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sokaklar,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karanlık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sokaklar,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karanlık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yerler,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boş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inşaat</a:t>
            </a:r>
          </a:p>
          <a:p>
            <a:pPr marL="0" indent="3266531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sahaları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tehlikeli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bölgelerdir.</a:t>
            </a:r>
          </a:p>
          <a:p>
            <a:pPr>
              <a:lnSpc>
                <a:spcPts val="844"/>
              </a:lnSpc>
            </a:pPr>
            <a:endParaRPr lang="en-US" dirty="0"/>
          </a:p>
          <a:p>
            <a:pPr marL="0" indent="4245146">
              <a:lnSpc>
                <a:spcPct val="113750"/>
              </a:lnSpc>
            </a:pPr>
            <a:r>
              <a:rPr lang="en-US" altLang="zh-CN" sz="1800" spc="75" dirty="0">
                <a:solidFill>
                  <a:srgbClr val="EA1A2D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1800" spc="69" dirty="0">
                <a:solidFill>
                  <a:srgbClr val="EA1A2D"/>
                </a:solidFill>
                <a:latin typeface="Times New Roman"/>
                <a:ea typeface="Times New Roman"/>
              </a:rPr>
              <a:t>OĞRU</a:t>
            </a:r>
          </a:p>
          <a:p>
            <a:pPr marL="0" indent="38634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konuda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genellikle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yalan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söylemezler.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İlk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kural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inanmak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olmalıdır.</a:t>
            </a:r>
          </a:p>
          <a:p>
            <a:pPr>
              <a:lnSpc>
                <a:spcPts val="415"/>
              </a:lnSpc>
            </a:pPr>
            <a:endParaRPr lang="en-US" dirty="0"/>
          </a:p>
          <a:p>
            <a:pPr marL="0" indent="238763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Mağdurlar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her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sosyo-ekonomik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her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sosyo-kültürel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gruptan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gelen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kız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erkek</a:t>
            </a:r>
          </a:p>
          <a:p>
            <a:pPr marL="0" indent="4172799">
              <a:lnSpc>
                <a:spcPct val="100000"/>
              </a:lnSpc>
            </a:pPr>
            <a:r>
              <a:rPr lang="en-US" altLang="zh-CN" sz="1800" spc="90" dirty="0">
                <a:solidFill>
                  <a:srgbClr val="221E1F"/>
                </a:solidFill>
                <a:latin typeface="Times New Roman"/>
                <a:ea typeface="Times New Roman"/>
              </a:rPr>
              <a:t>çocukl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ardır.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 indent="133506">
              <a:lnSpc>
                <a:spcPct val="10000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Olayın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olduğu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yer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genellikle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ev,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okul,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ev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arasındaki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yol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gibi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içinde</a:t>
            </a:r>
          </a:p>
          <a:p>
            <a:pPr marL="0" indent="3421174">
              <a:lnSpc>
                <a:spcPct val="100000"/>
              </a:lnSpc>
            </a:pP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bulunduğu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yakın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çevredir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85"/>
              </a:lnSpc>
            </a:pPr>
            <a:endParaRPr lang="en-US" dirty="0"/>
          </a:p>
          <a:p>
            <a:pPr marL="0" indent="2508488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101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2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3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4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06"/>
          <p:cNvSpPr txBox="1"/>
          <p:nvPr/>
        </p:nvSpPr>
        <p:spPr>
          <a:xfrm>
            <a:off x="741368" y="1641416"/>
            <a:ext cx="9438095" cy="5797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11843">
              <a:lnSpc>
                <a:spcPct val="100000"/>
              </a:lnSpc>
            </a:pP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3000" spc="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20" dirty="0">
                <a:solidFill>
                  <a:srgbClr val="EA1A2D"/>
                </a:solidFill>
                <a:latin typeface="Times New Roman"/>
                <a:ea typeface="Times New Roman"/>
              </a:rPr>
              <a:t>İstismar</a:t>
            </a:r>
            <a:r>
              <a:rPr lang="en-US" altLang="zh-CN" sz="3000" spc="8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ea typeface="Times New Roman"/>
              </a:rPr>
              <a:t>İle</a:t>
            </a:r>
            <a:r>
              <a:rPr lang="en-US" altLang="zh-CN" sz="3000" spc="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00" dirty="0">
                <a:solidFill>
                  <a:srgbClr val="EA1A2D"/>
                </a:solidFill>
                <a:latin typeface="Times New Roman"/>
                <a:ea typeface="Times New Roman"/>
              </a:rPr>
              <a:t>İlgili</a:t>
            </a:r>
          </a:p>
          <a:p>
            <a:pPr marL="0" indent="3153031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ea typeface="Times New Roman"/>
              </a:rPr>
              <a:t>Yanlış</a:t>
            </a: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35" dirty="0">
                <a:solidFill>
                  <a:srgbClr val="EA1A2D"/>
                </a:solidFill>
                <a:latin typeface="Times New Roman"/>
                <a:ea typeface="Times New Roman"/>
              </a:rPr>
              <a:t>Düşünceler</a:t>
            </a:r>
          </a:p>
          <a:p>
            <a:pPr>
              <a:lnSpc>
                <a:spcPts val="1150"/>
              </a:lnSpc>
            </a:pPr>
            <a:endParaRPr lang="en-US" dirty="0"/>
          </a:p>
          <a:p>
            <a:pPr marL="0" indent="4308357">
              <a:lnSpc>
                <a:spcPct val="113750"/>
              </a:lnSpc>
            </a:pPr>
            <a:r>
              <a:rPr lang="en-US" altLang="zh-CN" sz="1800" spc="-45" dirty="0">
                <a:solidFill>
                  <a:srgbClr val="EA1A2D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1800" spc="-40" dirty="0">
                <a:solidFill>
                  <a:srgbClr val="EA1A2D"/>
                </a:solidFill>
                <a:latin typeface="Times New Roman"/>
                <a:ea typeface="Times New Roman"/>
              </a:rPr>
              <a:t>ANLIŞ</a:t>
            </a:r>
          </a:p>
          <a:p>
            <a:pPr>
              <a:lnSpc>
                <a:spcPts val="41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İstismarcılar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genellikle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yaşlı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yabancı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erkekler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sokakta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yaşayan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hırpani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görünüşlü</a:t>
            </a:r>
          </a:p>
          <a:p>
            <a:pPr marL="0" indent="4155769">
              <a:lnSpc>
                <a:spcPct val="100000"/>
              </a:lnSpc>
            </a:pPr>
            <a:r>
              <a:rPr lang="en-US" altLang="zh-CN" sz="1800" spc="109" dirty="0">
                <a:solidFill>
                  <a:srgbClr val="221E1F"/>
                </a:solidFill>
                <a:latin typeface="Times New Roman"/>
                <a:ea typeface="Times New Roman"/>
              </a:rPr>
              <a:t>serserile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rdir.</a:t>
            </a:r>
          </a:p>
          <a:p>
            <a:pPr marL="0" indent="2284247">
              <a:lnSpc>
                <a:spcPct val="113750"/>
              </a:lnSpc>
              <a:spcBef>
                <a:spcPts val="340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Yalnızca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kız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çocukları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istismara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uğrar.</a:t>
            </a:r>
          </a:p>
          <a:p>
            <a:pPr marL="0" indent="49146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istismar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kuşkusuyla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olayın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üzerine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gidilmesi,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daha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fazla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travma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yaşatır.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29"/>
              </a:lnSpc>
            </a:pPr>
            <a:endParaRPr lang="en-US" dirty="0"/>
          </a:p>
          <a:p>
            <a:pPr marL="0" indent="4283095">
              <a:lnSpc>
                <a:spcPct val="113750"/>
              </a:lnSpc>
            </a:pPr>
            <a:r>
              <a:rPr lang="en-US" altLang="zh-CN" sz="1800" spc="75" dirty="0">
                <a:solidFill>
                  <a:srgbClr val="EA1A2D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1800" spc="69" dirty="0">
                <a:solidFill>
                  <a:srgbClr val="EA1A2D"/>
                </a:solidFill>
                <a:latin typeface="Times New Roman"/>
                <a:ea typeface="Times New Roman"/>
              </a:rPr>
              <a:t>OĞRU</a:t>
            </a:r>
          </a:p>
          <a:p>
            <a:pPr>
              <a:lnSpc>
                <a:spcPts val="415"/>
              </a:lnSpc>
            </a:pPr>
            <a:endParaRPr lang="en-US" dirty="0"/>
          </a:p>
          <a:p>
            <a:pPr marL="0" indent="60582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Olguların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54" dirty="0">
                <a:solidFill>
                  <a:srgbClr val="221E1F"/>
                </a:solidFill>
                <a:latin typeface="Times New Roman"/>
                <a:ea typeface="Times New Roman"/>
              </a:rPr>
              <a:t>%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80-95’inde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fail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20–45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yaşları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arasında,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kurban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tarafından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tanınan,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evli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</a:p>
          <a:p>
            <a:pPr marL="0" indent="3772527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çocuklu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erkeklerdir.</a:t>
            </a:r>
          </a:p>
          <a:p>
            <a:pPr marL="0" indent="969707">
              <a:lnSpc>
                <a:spcPct val="113750"/>
              </a:lnSpc>
              <a:spcBef>
                <a:spcPts val="340"/>
              </a:spcBef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Sadece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kız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çocukları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değil,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erkek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çocukları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istismara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uğrar.</a:t>
            </a:r>
          </a:p>
          <a:p>
            <a:pPr>
              <a:lnSpc>
                <a:spcPts val="415"/>
              </a:lnSpc>
            </a:pPr>
            <a:endParaRPr lang="en-US" dirty="0"/>
          </a:p>
          <a:p>
            <a:pPr marL="0" indent="209965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Yerinde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uygun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müdahale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istismarı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sonlandırır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4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yaşadığı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travmayı</a:t>
            </a:r>
          </a:p>
          <a:p>
            <a:pPr marL="0" indent="2705442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atlatabilmesi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destek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almasını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sağlar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85"/>
              </a:lnSpc>
            </a:pPr>
            <a:endParaRPr lang="en-US" dirty="0"/>
          </a:p>
          <a:p>
            <a:pPr marL="0" indent="2546437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128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9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30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1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" name="Picture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33"/>
          <p:cNvSpPr txBox="1"/>
          <p:nvPr/>
        </p:nvSpPr>
        <p:spPr>
          <a:xfrm>
            <a:off x="3287806" y="2960168"/>
            <a:ext cx="5651319" cy="4478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2093">
              <a:lnSpc>
                <a:spcPct val="10000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Alkol/madde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bağımlılığı,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depresyon,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özkıyım</a:t>
            </a:r>
          </a:p>
          <a:p>
            <a:pPr marL="0" indent="466094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girişimi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sıklığı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12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kata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kadar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artar.</a:t>
            </a:r>
          </a:p>
          <a:p>
            <a:pPr>
              <a:lnSpc>
                <a:spcPts val="1414"/>
              </a:lnSpc>
            </a:pPr>
            <a:endParaRPr lang="en-US" dirty="0"/>
          </a:p>
          <a:p>
            <a:pPr marL="466094" indent="-144000" hangingPunct="0">
              <a:lnSpc>
                <a:spcPct val="100833"/>
              </a:lnSpc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Sigara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bağımlılığı,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sağlığını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riske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atacak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davranışlar,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yolla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bulaşan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hastalıklar,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kronik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akciğer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hastalıkları,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karaciğer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hastalıkları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2-4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kat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artar.</a:t>
            </a:r>
          </a:p>
          <a:p>
            <a:pPr>
              <a:lnSpc>
                <a:spcPts val="1344"/>
              </a:lnSpc>
            </a:pPr>
            <a:endParaRPr lang="en-US" dirty="0"/>
          </a:p>
          <a:p>
            <a:pPr marL="466094" indent="-144000" hangingPunct="0">
              <a:lnSpc>
                <a:spcPct val="100833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Hareketsizlik,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ciddi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şişmanlık,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şeker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hastalığı,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iskemik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kalp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hastalığı,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kanser,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iskelet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sorunları,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karaciğer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hastalıkları,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akciğer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hastalıkları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daha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sık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görülür.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4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134" name="TextBox 134"/>
          <p:cNvSpPr txBox="1"/>
          <p:nvPr/>
        </p:nvSpPr>
        <p:spPr>
          <a:xfrm rot="16200000">
            <a:off x="2033964" y="4250299"/>
            <a:ext cx="973498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İstismar</a:t>
            </a:r>
          </a:p>
        </p:txBody>
      </p:sp>
      <p:sp>
        <p:nvSpPr>
          <p:cNvPr id="135" name="TextBox 135"/>
          <p:cNvSpPr txBox="1"/>
          <p:nvPr/>
        </p:nvSpPr>
        <p:spPr>
          <a:xfrm rot="16200000">
            <a:off x="2030765" y="4250294"/>
            <a:ext cx="1528536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Edilen</a:t>
            </a:r>
            <a:r>
              <a:rPr lang="en-US" altLang="zh-CN" sz="1800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</a:p>
        </p:txBody>
      </p:sp>
      <p:sp>
        <p:nvSpPr>
          <p:cNvPr id="136" name="TextBox 136"/>
          <p:cNvSpPr txBox="1"/>
          <p:nvPr/>
        </p:nvSpPr>
        <p:spPr>
          <a:xfrm rot="16200000">
            <a:off x="2258565" y="4250293"/>
            <a:ext cx="1621577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Büyüdüğünde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151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2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3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4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56"/>
          <p:cNvSpPr txBox="1"/>
          <p:nvPr/>
        </p:nvSpPr>
        <p:spPr>
          <a:xfrm>
            <a:off x="2256002" y="2085157"/>
            <a:ext cx="6501663" cy="5353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51268">
              <a:lnSpc>
                <a:spcPct val="100000"/>
              </a:lnSpc>
            </a:pPr>
            <a:r>
              <a:rPr lang="en-US" altLang="zh-CN" sz="3000" spc="50" dirty="0">
                <a:solidFill>
                  <a:srgbClr val="EA1A2D"/>
                </a:solidFill>
                <a:latin typeface="Times New Roman"/>
                <a:ea typeface="Times New Roman"/>
              </a:rPr>
              <a:t>ÇOCUKLUK</a:t>
            </a:r>
            <a:r>
              <a:rPr lang="en-US" altLang="zh-CN" sz="3000" spc="15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44" dirty="0">
                <a:solidFill>
                  <a:srgbClr val="EA1A2D"/>
                </a:solidFill>
                <a:latin typeface="Times New Roman"/>
                <a:ea typeface="Times New Roman"/>
              </a:rPr>
              <a:t>ÇAĞINDAKİ</a:t>
            </a:r>
          </a:p>
          <a:p>
            <a:pPr marL="0" indent="756969">
              <a:lnSpc>
                <a:spcPct val="100000"/>
              </a:lnSpc>
            </a:pPr>
            <a:r>
              <a:rPr lang="en-US" altLang="zh-CN" sz="3000" spc="40" dirty="0">
                <a:solidFill>
                  <a:srgbClr val="EA1A2D"/>
                </a:solidFill>
                <a:latin typeface="Times New Roman"/>
                <a:ea typeface="Times New Roman"/>
              </a:rPr>
              <a:t>CİNSEL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40" dirty="0">
                <a:solidFill>
                  <a:srgbClr val="EA1A2D"/>
                </a:solidFill>
                <a:latin typeface="Times New Roman"/>
                <a:ea typeface="Times New Roman"/>
              </a:rPr>
              <a:t>İSTİSMARIN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60" dirty="0">
                <a:solidFill>
                  <a:srgbClr val="EA1A2D"/>
                </a:solidFill>
                <a:latin typeface="Times New Roman"/>
                <a:ea typeface="Times New Roman"/>
              </a:rPr>
              <a:t>UZUN</a:t>
            </a:r>
          </a:p>
          <a:p>
            <a:pPr marL="0" indent="1099488">
              <a:lnSpc>
                <a:spcPct val="100000"/>
              </a:lnSpc>
            </a:pPr>
            <a:r>
              <a:rPr lang="en-US" altLang="zh-CN" sz="3000" spc="30" dirty="0">
                <a:solidFill>
                  <a:srgbClr val="EA1A2D"/>
                </a:solidFill>
                <a:latin typeface="Times New Roman"/>
                <a:ea typeface="Times New Roman"/>
              </a:rPr>
              <a:t>DÖNEMDEKİ</a:t>
            </a:r>
            <a:r>
              <a:rPr lang="en-US" altLang="zh-CN" sz="3000" spc="15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ea typeface="Times New Roman"/>
              </a:rPr>
              <a:t>ETKİLERİ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94"/>
              </a:lnSpc>
            </a:pPr>
            <a:endParaRPr lang="en-US" dirty="0"/>
          </a:p>
          <a:p>
            <a:pPr marL="0" indent="1124579">
              <a:lnSpc>
                <a:spcPct val="11375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Olumsuz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duygusal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yaşamlar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anılar</a:t>
            </a:r>
          </a:p>
          <a:p>
            <a:pPr marL="0" indent="17293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İlişkiye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girme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sağlıklı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ilişki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sürdürebilme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güçlüğü</a:t>
            </a:r>
          </a:p>
          <a:p>
            <a:pPr marL="0" indent="1276708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Rastgele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kontrolsüz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ilişki</a:t>
            </a:r>
          </a:p>
          <a:p>
            <a:pPr>
              <a:lnSpc>
                <a:spcPts val="41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Cinselliğini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sevgi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elde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etmek,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insanları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manipüle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etmek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</a:p>
          <a:p>
            <a:pPr marL="0" indent="87073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kimi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zaman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yaşamını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idame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ettirmek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kullanma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davranışı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50"/>
              </a:lnSpc>
            </a:pPr>
            <a:endParaRPr lang="en-US" dirty="0"/>
          </a:p>
          <a:p>
            <a:pPr marL="0" indent="1031803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0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1016373" y="3599267"/>
            <a:ext cx="8888062" cy="3839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5000" spc="135" dirty="0">
                <a:solidFill>
                  <a:srgbClr val="D01E26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5000" spc="50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000" spc="120" dirty="0">
                <a:solidFill>
                  <a:srgbClr val="D01E26"/>
                </a:solidFill>
                <a:latin typeface="Times New Roman"/>
                <a:ea typeface="Times New Roman"/>
              </a:rPr>
              <a:t>YÖNETİMİNİN</a:t>
            </a:r>
            <a:r>
              <a:rPr lang="en-US" altLang="zh-CN" sz="5000" spc="50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5000" spc="139" dirty="0">
                <a:solidFill>
                  <a:srgbClr val="D01E26"/>
                </a:solidFill>
                <a:latin typeface="Times New Roman"/>
                <a:ea typeface="Times New Roman"/>
              </a:rPr>
              <a:t>GÖREV</a:t>
            </a:r>
          </a:p>
          <a:p>
            <a:pPr marL="0" indent="4014086">
              <a:lnSpc>
                <a:spcPct val="100000"/>
              </a:lnSpc>
            </a:pPr>
            <a:r>
              <a:rPr lang="en-US" altLang="zh-CN" sz="5000" spc="-5" dirty="0">
                <a:solidFill>
                  <a:srgbClr val="D01E26"/>
                </a:solidFill>
                <a:latin typeface="Times New Roman"/>
                <a:ea typeface="Times New Roman"/>
              </a:rPr>
              <a:t>VE</a:t>
            </a:r>
          </a:p>
          <a:p>
            <a:pPr marL="0" indent="1504283">
              <a:lnSpc>
                <a:spcPct val="100000"/>
              </a:lnSpc>
            </a:pPr>
            <a:r>
              <a:rPr lang="en-US" altLang="zh-CN" sz="5000" spc="-20" dirty="0">
                <a:solidFill>
                  <a:srgbClr val="D01E26"/>
                </a:solidFill>
                <a:latin typeface="Times New Roman"/>
                <a:ea typeface="Times New Roman"/>
              </a:rPr>
              <a:t>SORUMLU</a:t>
            </a:r>
            <a:r>
              <a:rPr lang="en-US" altLang="zh-CN" sz="5000" spc="-10" dirty="0">
                <a:solidFill>
                  <a:srgbClr val="D01E26"/>
                </a:solidFill>
                <a:latin typeface="Times New Roman"/>
                <a:ea typeface="Times New Roman"/>
              </a:rPr>
              <a:t>LUKLARI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80"/>
              </a:lnSpc>
            </a:pPr>
            <a:endParaRPr lang="en-US" dirty="0"/>
          </a:p>
          <a:p>
            <a:pPr marL="0" indent="2271432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1920482" y="2134794"/>
            <a:ext cx="7079767" cy="5303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75618">
              <a:lnSpc>
                <a:spcPct val="113750"/>
              </a:lnSpc>
            </a:pPr>
            <a:r>
              <a:rPr lang="en-US" altLang="zh-CN" sz="3000" spc="30" dirty="0">
                <a:solidFill>
                  <a:srgbClr val="EA1A2D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ea typeface="Times New Roman"/>
              </a:rPr>
              <a:t>GÜVENLİĞİ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10"/>
              </a:lnSpc>
            </a:pPr>
            <a:endParaRPr lang="en-US" dirty="0"/>
          </a:p>
          <a:p>
            <a:pPr marL="0" indent="1460728">
              <a:lnSpc>
                <a:spcPct val="100000"/>
              </a:lnSpc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yönetiminin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öncelikli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sorumluluğu</a:t>
            </a:r>
          </a:p>
          <a:p>
            <a:pPr marL="0" indent="1342664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okulu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fiziksel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psikososyal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risklere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karşı</a:t>
            </a:r>
          </a:p>
          <a:p>
            <a:pPr marL="0" indent="2228924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güvenli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hale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getirmektir.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50"/>
              </a:lnSpc>
            </a:pPr>
            <a:endParaRPr lang="en-US" dirty="0"/>
          </a:p>
          <a:p>
            <a:pPr marL="0" indent="505767">
              <a:lnSpc>
                <a:spcPct val="100000"/>
              </a:lnSpc>
            </a:pP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Okulda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görev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yapan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tüm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çalışanların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ilgili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mevzuata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göre</a:t>
            </a:r>
          </a:p>
          <a:p>
            <a:pPr marL="0" indent="925241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görev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sorumluklarını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öğrenmesi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sağlanmalıdır.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2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164" dirty="0">
                <a:solidFill>
                  <a:srgbClr val="221E1F"/>
                </a:solidFill>
                <a:latin typeface="Times New Roman"/>
                <a:ea typeface="Times New Roman"/>
              </a:rPr>
              <a:t>Tüm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personelin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öğrencilere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yönelik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risklerden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haberdar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olması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</a:p>
          <a:p>
            <a:pPr marL="0" indent="454343">
              <a:lnSpc>
                <a:spcPct val="100000"/>
              </a:lnSpc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sık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aralıklarla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riskler,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tedbirler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yaklaşım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önerileri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içerikli</a:t>
            </a:r>
          </a:p>
          <a:p>
            <a:pPr marL="0" indent="1777563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paylaşım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toplantıları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yapılmalıdır.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 indent="1367323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287806" y="2983261"/>
            <a:ext cx="4345120" cy="4455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04562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Toplantılarda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öğrencilerin</a:t>
            </a:r>
          </a:p>
          <a:p>
            <a:pPr marL="0" indent="1295364">
              <a:lnSpc>
                <a:spcPct val="100000"/>
              </a:lnSpc>
            </a:pPr>
            <a:r>
              <a:rPr lang="en-US" altLang="zh-CN" sz="1800" spc="44" dirty="0">
                <a:solidFill>
                  <a:srgbClr val="221E1F"/>
                </a:solidFill>
                <a:latin typeface="Times New Roman"/>
                <a:ea typeface="Times New Roman"/>
              </a:rPr>
              <a:t>kişilik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50" dirty="0">
                <a:solidFill>
                  <a:srgbClr val="221E1F"/>
                </a:solidFill>
                <a:latin typeface="Times New Roman"/>
                <a:ea typeface="Times New Roman"/>
              </a:rPr>
              <a:t>özellikleri,</a:t>
            </a:r>
          </a:p>
          <a:p>
            <a:pPr marL="0" indent="1173060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sağlık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problemleri,</a:t>
            </a:r>
          </a:p>
          <a:p>
            <a:pPr marL="0" indent="1255243">
              <a:lnSpc>
                <a:spcPct val="100000"/>
              </a:lnSpc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yeterlilik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alanları,</a:t>
            </a:r>
          </a:p>
          <a:p>
            <a:pPr marL="0" indent="257727">
              <a:lnSpc>
                <a:spcPct val="10000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aile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durumları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büyüdükleri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çevre,</a:t>
            </a:r>
          </a:p>
          <a:p>
            <a:pPr marL="0" indent="687871">
              <a:lnSpc>
                <a:spcPct val="10000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arkadaş</a:t>
            </a:r>
            <a:r>
              <a:rPr lang="en-US" altLang="zh-CN" sz="1800" spc="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ilişkileri,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ilgileri,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vb.</a:t>
            </a:r>
          </a:p>
          <a:p>
            <a:pPr marL="0" indent="319485">
              <a:lnSpc>
                <a:spcPct val="10000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konularda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bilgi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paylaşımı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olmalıdır.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0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2865600" y="3044906"/>
            <a:ext cx="5208730" cy="260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  <a:tabLst>
                <a:tab pos="4121999" algn="l"/>
              </a:tabLst>
            </a:pPr>
            <a:r>
              <a:rPr lang="en-US" altLang="zh-CN" sz="1500" spc="15" dirty="0">
                <a:solidFill>
                  <a:srgbClr val="FEFEFE"/>
                </a:solidFill>
                <a:latin typeface="Times New Roman"/>
                <a:ea typeface="Times New Roman"/>
              </a:rPr>
              <a:t>TOPLUMSAL	</a:t>
            </a:r>
            <a:r>
              <a:rPr lang="en-US" altLang="zh-CN" sz="1500" spc="-10" dirty="0">
                <a:solidFill>
                  <a:srgbClr val="FEFEFE"/>
                </a:solidFill>
                <a:latin typeface="Times New Roman"/>
                <a:ea typeface="Times New Roman"/>
              </a:rPr>
              <a:t>ÇEVRESEL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50501" y="3973705"/>
            <a:ext cx="1333995" cy="520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3000" spc="119" dirty="0">
                <a:solidFill>
                  <a:srgbClr val="EA1A2D"/>
                </a:solidFill>
                <a:latin typeface="Times New Roman"/>
                <a:ea typeface="Times New Roman"/>
              </a:rPr>
              <a:t>Riskl</a:t>
            </a: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ea typeface="Times New Roman"/>
              </a:rPr>
              <a:t>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78598" y="5120906"/>
            <a:ext cx="4926392" cy="260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  <a:tabLst>
                <a:tab pos="3949389" algn="l"/>
              </a:tabLst>
            </a:pPr>
            <a:r>
              <a:rPr lang="en-US" altLang="zh-CN" sz="1500" spc="-20" dirty="0">
                <a:solidFill>
                  <a:srgbClr val="FEFEFE"/>
                </a:solidFill>
                <a:latin typeface="Times New Roman"/>
                <a:ea typeface="Times New Roman"/>
              </a:rPr>
              <a:t>KİŞİSEL	</a:t>
            </a:r>
            <a:r>
              <a:rPr lang="en-US" altLang="zh-CN" sz="1500" spc="-40" dirty="0">
                <a:solidFill>
                  <a:srgbClr val="FEFEFE"/>
                </a:solidFill>
                <a:latin typeface="Times New Roman"/>
                <a:ea typeface="Times New Roman"/>
              </a:rPr>
              <a:t>İLİŞKİSEL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49"/>
          <p:cNvSpPr txBox="1"/>
          <p:nvPr/>
        </p:nvSpPr>
        <p:spPr>
          <a:xfrm>
            <a:off x="2646648" y="2275616"/>
            <a:ext cx="5627478" cy="930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BİRLEŞMİŞ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MİLLETLER</a:t>
            </a:r>
            <a:r>
              <a:rPr lang="en-US" altLang="zh-CN" sz="3000" spc="-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ÇOCUK</a:t>
            </a:r>
          </a:p>
          <a:p>
            <a:pPr marL="0" indent="719316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5" dirty="0">
                <a:solidFill>
                  <a:srgbClr val="EA1A2D"/>
                </a:solidFill>
                <a:latin typeface="Times New Roman"/>
                <a:ea typeface="Times New Roman"/>
              </a:rPr>
              <a:t>HAKLARI</a:t>
            </a:r>
            <a:r>
              <a:rPr lang="en-US" altLang="zh-CN" sz="3000" spc="15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" dirty="0">
                <a:solidFill>
                  <a:srgbClr val="EA1A2D"/>
                </a:solidFill>
                <a:latin typeface="Times New Roman"/>
                <a:ea typeface="Times New Roman"/>
              </a:rPr>
              <a:t>SÖZLEŞMESİ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026999" y="3788393"/>
            <a:ext cx="4966490" cy="260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  <a:tabLst>
                <a:tab pos="4003394" algn="l"/>
              </a:tabLst>
            </a:pPr>
            <a:r>
              <a:rPr lang="en-US" altLang="zh-CN" sz="1500" spc="-5" dirty="0">
                <a:solidFill>
                  <a:srgbClr val="FEFEFE"/>
                </a:solidFill>
                <a:latin typeface="Times New Roman"/>
                <a:ea typeface="Times New Roman"/>
              </a:rPr>
              <a:t>YAŞAMA	</a:t>
            </a:r>
            <a:r>
              <a:rPr lang="en-US" altLang="zh-CN" sz="1500" spc="5" dirty="0">
                <a:solidFill>
                  <a:srgbClr val="FEFEFE"/>
                </a:solidFill>
                <a:latin typeface="Times New Roman"/>
                <a:ea typeface="Times New Roman"/>
              </a:rPr>
              <a:t>GELİŞME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822311" y="4494816"/>
            <a:ext cx="1276087" cy="930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7910">
              <a:lnSpc>
                <a:spcPct val="100000"/>
              </a:lnSpc>
            </a:pPr>
            <a:r>
              <a:rPr lang="en-US" altLang="zh-CN" sz="3000" spc="179" dirty="0">
                <a:solidFill>
                  <a:srgbClr val="EA1A2D"/>
                </a:solidFill>
                <a:latin typeface="Times New Roman"/>
                <a:ea typeface="Times New Roman"/>
              </a:rPr>
              <a:t>Ç</a:t>
            </a: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ea typeface="Times New Roman"/>
              </a:rPr>
              <a:t>ocuk</a:t>
            </a:r>
          </a:p>
          <a:p>
            <a:pPr marL="0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ea typeface="Times New Roman"/>
              </a:rPr>
              <a:t>Hakl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ea typeface="Times New Roman"/>
              </a:rPr>
              <a:t>arı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055292" y="5864393"/>
            <a:ext cx="5038588" cy="260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  <a:tabLst>
                <a:tab pos="3874707" algn="l"/>
              </a:tabLst>
            </a:pPr>
            <a:r>
              <a:rPr lang="en-US" altLang="zh-CN" sz="1500" spc="-45" dirty="0">
                <a:solidFill>
                  <a:srgbClr val="FEFEFE"/>
                </a:solidFill>
                <a:latin typeface="Times New Roman"/>
                <a:ea typeface="Times New Roman"/>
              </a:rPr>
              <a:t>KATILIM	</a:t>
            </a:r>
            <a:r>
              <a:rPr lang="en-US" altLang="zh-CN" sz="1500" spc="50" dirty="0">
                <a:solidFill>
                  <a:srgbClr val="FEFEFE"/>
                </a:solidFill>
                <a:latin typeface="Times New Roman"/>
                <a:ea typeface="Times New Roman"/>
              </a:rPr>
              <a:t>KORUNMA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7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32"/>
          <p:cNvSpPr txBox="1"/>
          <p:nvPr/>
        </p:nvSpPr>
        <p:spPr>
          <a:xfrm>
            <a:off x="2916500" y="3101192"/>
            <a:ext cx="6677521" cy="4337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indent="-144000" hangingPunct="0">
              <a:lnSpc>
                <a:spcPct val="10125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İstenmeyen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istenmeyen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cinsiyette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çocuklar,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doğmalık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anomaliler,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mizaç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vb.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nedenlerle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ailenin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beklentilerini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karşılayamayan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</a:p>
          <a:p>
            <a:pPr>
              <a:lnSpc>
                <a:spcPts val="43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Zihinsel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gerilik,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erken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doğum,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kronik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hastalık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gibi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nedenlerle</a:t>
            </a:r>
          </a:p>
          <a:p>
            <a:pPr marL="0" indent="144000">
              <a:lnSpc>
                <a:spcPct val="100000"/>
              </a:lnSpc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sürekli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bakım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gerektiren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</a:p>
          <a:p>
            <a:pPr marL="0">
              <a:lnSpc>
                <a:spcPct val="113750"/>
              </a:lnSpc>
              <a:spcBef>
                <a:spcPts val="340"/>
              </a:spcBef>
            </a:pP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Engelli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Hiperaktivitesi,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davranış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sorunları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Üvey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Sık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uzun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süre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ağlayan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çocuklar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14"/>
              </a:lnSpc>
            </a:pPr>
            <a:endParaRPr lang="en-US" dirty="0"/>
          </a:p>
          <a:p>
            <a:pPr marL="0" indent="371305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33" name="TextBox 33"/>
          <p:cNvSpPr txBox="1"/>
          <p:nvPr/>
        </p:nvSpPr>
        <p:spPr>
          <a:xfrm rot="16200000">
            <a:off x="1286156" y="4247831"/>
            <a:ext cx="1630954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60" dirty="0">
                <a:solidFill>
                  <a:srgbClr val="FEFEFE"/>
                </a:solidFill>
                <a:latin typeface="Times New Roman"/>
                <a:ea typeface="Times New Roman"/>
              </a:rPr>
              <a:t>Çocukla</a:t>
            </a:r>
            <a:r>
              <a:rPr lang="en-US" altLang="zh-CN" sz="1800" spc="1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0" dirty="0">
                <a:solidFill>
                  <a:srgbClr val="FEFEFE"/>
                </a:solidFill>
                <a:latin typeface="Times New Roman"/>
                <a:ea typeface="Times New Roman"/>
              </a:rPr>
              <a:t>ilişkili</a:t>
            </a:r>
          </a:p>
        </p:txBody>
      </p:sp>
      <p:sp>
        <p:nvSpPr>
          <p:cNvPr id="34" name="TextBox 34"/>
          <p:cNvSpPr txBox="1"/>
          <p:nvPr/>
        </p:nvSpPr>
        <p:spPr>
          <a:xfrm rot="16200000">
            <a:off x="1478182" y="4247831"/>
            <a:ext cx="1795543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109" dirty="0">
                <a:solidFill>
                  <a:srgbClr val="FEFEFE"/>
                </a:solidFill>
                <a:latin typeface="Times New Roman"/>
                <a:ea typeface="Times New Roman"/>
              </a:rPr>
              <a:t>kişisel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nedenler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5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40"/>
          <p:cNvSpPr txBox="1"/>
          <p:nvPr/>
        </p:nvSpPr>
        <p:spPr>
          <a:xfrm>
            <a:off x="2771999" y="3361670"/>
            <a:ext cx="6874808" cy="407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221E1F"/>
                </a:solidFill>
                <a:latin typeface="Times New Roman"/>
                <a:ea typeface="Times New Roman"/>
              </a:rPr>
              <a:t>Genç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ebeveyn,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yalnız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yaşayan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ebeveyn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6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Eğitim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eksikliği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(Çocuk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gelişimi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hakkında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ea typeface="Times New Roman"/>
              </a:rPr>
              <a:t>bilgisizlik,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bilinçsizlik)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Alkol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ve/veya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uyuşturucu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kullanıyor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olmak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Çocukken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istismara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uğramış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olmak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Fiziksel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psikiyatrik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hastalık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varlığı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Dürtü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öfke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kontrolünün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yetersizliği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Toplumsal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iletişim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becerilerinin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yetersizliği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14"/>
              </a:lnSpc>
            </a:pPr>
            <a:endParaRPr lang="en-US" dirty="0"/>
          </a:p>
          <a:p>
            <a:pPr marL="0" indent="515806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41" name="TextBox 41"/>
          <p:cNvSpPr txBox="1"/>
          <p:nvPr/>
        </p:nvSpPr>
        <p:spPr>
          <a:xfrm rot="16200000">
            <a:off x="837787" y="4295287"/>
            <a:ext cx="1867093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144" dirty="0">
                <a:solidFill>
                  <a:srgbClr val="FEFEFE"/>
                </a:solidFill>
                <a:latin typeface="Times New Roman"/>
                <a:ea typeface="Times New Roman"/>
              </a:rPr>
              <a:t>Anne-baba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4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</a:p>
        </p:txBody>
      </p:sp>
      <p:sp>
        <p:nvSpPr>
          <p:cNvPr id="42" name="TextBox 42"/>
          <p:cNvSpPr txBox="1"/>
          <p:nvPr/>
        </p:nvSpPr>
        <p:spPr>
          <a:xfrm rot="16200000">
            <a:off x="1080217" y="4295289"/>
            <a:ext cx="1930872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bakım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9" dirty="0">
                <a:solidFill>
                  <a:srgbClr val="FEFEFE"/>
                </a:solidFill>
                <a:latin typeface="Times New Roman"/>
                <a:ea typeface="Times New Roman"/>
              </a:rPr>
              <a:t>verenlerle</a:t>
            </a:r>
          </a:p>
        </p:txBody>
      </p:sp>
      <p:sp>
        <p:nvSpPr>
          <p:cNvPr id="43" name="TextBox 43"/>
          <p:cNvSpPr txBox="1"/>
          <p:nvPr/>
        </p:nvSpPr>
        <p:spPr>
          <a:xfrm rot="16200000">
            <a:off x="1451576" y="4295287"/>
            <a:ext cx="1736793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69" dirty="0">
                <a:solidFill>
                  <a:srgbClr val="FEFEFE"/>
                </a:solidFill>
                <a:latin typeface="Times New Roman"/>
                <a:ea typeface="Times New Roman"/>
              </a:rPr>
              <a:t>ilişkili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nedenler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49"/>
          <p:cNvSpPr txBox="1"/>
          <p:nvPr/>
        </p:nvSpPr>
        <p:spPr>
          <a:xfrm>
            <a:off x="2771999" y="3042968"/>
            <a:ext cx="6843926" cy="4395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Ebeveyn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bağının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kopuk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olması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bağın</a:t>
            </a:r>
          </a:p>
          <a:p>
            <a:pPr marL="0" indent="144000">
              <a:lnSpc>
                <a:spcPct val="100000"/>
              </a:lnSpc>
            </a:pPr>
            <a:r>
              <a:rPr lang="en-US" altLang="zh-CN" sz="1800" spc="119" dirty="0">
                <a:solidFill>
                  <a:srgbClr val="221E1F"/>
                </a:solidFill>
                <a:latin typeface="Times New Roman"/>
                <a:ea typeface="Times New Roman"/>
              </a:rPr>
              <a:t>kur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ulamaması</a:t>
            </a:r>
          </a:p>
          <a:p>
            <a:pPr marL="0">
              <a:lnSpc>
                <a:spcPct val="113750"/>
              </a:lnSpc>
              <a:spcBef>
                <a:spcPts val="340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Çok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çocuklu,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katı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disiplin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uygulayan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aileler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Ekonomik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sıkıntı,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işsizlik,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aile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içi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şiddet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varlığı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destek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sistemlerinin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yetersizliği</a:t>
            </a:r>
          </a:p>
          <a:p>
            <a:pPr>
              <a:lnSpc>
                <a:spcPts val="465"/>
              </a:lnSpc>
            </a:pPr>
            <a:endParaRPr lang="en-US" dirty="0"/>
          </a:p>
          <a:p>
            <a:pPr marL="144000" indent="-144000" hangingPunct="0">
              <a:lnSpc>
                <a:spcPct val="101250"/>
              </a:lnSpc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Evlilikteki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yakın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ilişkilerdeki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sorunlar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nedeniyle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aile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yapısının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bozulması,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bunun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sonucunda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çocukta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erişkinde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duygusal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zihinsel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sorunların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ortaya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çıkması</a:t>
            </a:r>
          </a:p>
          <a:p>
            <a:pPr>
              <a:lnSpc>
                <a:spcPts val="43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Aile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bireyleri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arasındaki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bağın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zayıf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olması,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sözel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psikolojik</a:t>
            </a:r>
          </a:p>
          <a:p>
            <a:pPr marL="0" indent="144000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çatışmaların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sık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yaşanması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35"/>
              </a:lnSpc>
            </a:pPr>
            <a:endParaRPr lang="en-US" dirty="0"/>
          </a:p>
          <a:p>
            <a:pPr marL="0" indent="515806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50" name="TextBox 50"/>
          <p:cNvSpPr txBox="1"/>
          <p:nvPr/>
        </p:nvSpPr>
        <p:spPr>
          <a:xfrm rot="16200000">
            <a:off x="1595929" y="4333097"/>
            <a:ext cx="902406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40" dirty="0">
                <a:solidFill>
                  <a:srgbClr val="FEFEFE"/>
                </a:solidFill>
                <a:latin typeface="Times New Roman"/>
                <a:ea typeface="Times New Roman"/>
              </a:rPr>
              <a:t>İlişkisel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1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56"/>
          <p:cNvSpPr txBox="1"/>
          <p:nvPr/>
        </p:nvSpPr>
        <p:spPr>
          <a:xfrm>
            <a:off x="2493001" y="3645892"/>
            <a:ext cx="7414049" cy="3792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Uygun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beslenme,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barınma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bakım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olanaklarının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yetersizliği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İşsizlik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oranlarının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yüksek,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geçim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sıkıntısının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yaygın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olması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Uyuşturucu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ticaretinin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varlığı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savunuculuğunu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yapacak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kurum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yapıların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yetersizliği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işçiliği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konusunda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denetleme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rehabilitasyonun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yetersizliği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35"/>
              </a:lnSpc>
            </a:pPr>
            <a:endParaRPr lang="en-US" dirty="0"/>
          </a:p>
          <a:p>
            <a:pPr marL="0" indent="794805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57" name="TextBox 57"/>
          <p:cNvSpPr txBox="1"/>
          <p:nvPr/>
        </p:nvSpPr>
        <p:spPr>
          <a:xfrm rot="16200000">
            <a:off x="1238863" y="4233197"/>
            <a:ext cx="1058540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Çevresel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8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63"/>
          <p:cNvSpPr txBox="1"/>
          <p:nvPr/>
        </p:nvSpPr>
        <p:spPr>
          <a:xfrm>
            <a:off x="3159000" y="3143153"/>
            <a:ext cx="5976179" cy="42954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Çocuğu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koruyan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yasaların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yetersizliği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verilen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değerin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düşük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olması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ayrımcılık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toplumsal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eşitsizlik</a:t>
            </a:r>
          </a:p>
          <a:p>
            <a:pPr>
              <a:lnSpc>
                <a:spcPts val="465"/>
              </a:lnSpc>
            </a:pPr>
            <a:endParaRPr lang="en-US" dirty="0"/>
          </a:p>
          <a:p>
            <a:pPr marL="144000" indent="-144000" hangingPunct="0">
              <a:lnSpc>
                <a:spcPct val="10125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Şiddetin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kabul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edilir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olması,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hoş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görüyle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karşılanması,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organize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şiddetin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varlığı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(savaş,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terör,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yüksek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suç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ora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nları)</a:t>
            </a:r>
          </a:p>
          <a:p>
            <a:pPr marL="0">
              <a:lnSpc>
                <a:spcPct val="113750"/>
              </a:lnSpc>
              <a:spcBef>
                <a:spcPts val="284"/>
              </a:spcBef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-20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Pedofili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Kontrolsüz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internet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Kültürel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normlar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9"/>
              </a:lnSpc>
            </a:pPr>
            <a:endParaRPr lang="en-US" dirty="0"/>
          </a:p>
          <a:p>
            <a:pPr marL="0" indent="128805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64" name="TextBox 64"/>
          <p:cNvSpPr txBox="1"/>
          <p:nvPr/>
        </p:nvSpPr>
        <p:spPr>
          <a:xfrm rot="16200000">
            <a:off x="1837198" y="4351094"/>
            <a:ext cx="1193871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75" dirty="0">
                <a:solidFill>
                  <a:srgbClr val="FEFEFE"/>
                </a:solidFill>
                <a:latin typeface="Times New Roman"/>
                <a:ea typeface="Times New Roman"/>
              </a:rPr>
              <a:t>Toplumsal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5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70"/>
          <p:cNvSpPr txBox="1"/>
          <p:nvPr/>
        </p:nvSpPr>
        <p:spPr>
          <a:xfrm>
            <a:off x="3615363" y="3971925"/>
            <a:ext cx="1339188" cy="1283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3486" indent="-23623" hangingPunct="0">
              <a:lnSpc>
                <a:spcPct val="100000"/>
              </a:lnSpc>
            </a:pPr>
            <a:r>
              <a:rPr lang="en-US" altLang="zh-CN" sz="1200" spc="114" dirty="0">
                <a:solidFill>
                  <a:srgbClr val="FEFEFE"/>
                </a:solidFill>
                <a:latin typeface="Times New Roman"/>
                <a:ea typeface="Times New Roman"/>
              </a:rPr>
              <a:t>Tüm</a:t>
            </a:r>
            <a:r>
              <a:rPr lang="en-US" altLang="zh-CN" sz="1200" spc="-11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5" dirty="0">
                <a:solidFill>
                  <a:srgbClr val="FEFEFE"/>
                </a:solidFill>
                <a:latin typeface="Times New Roman"/>
                <a:ea typeface="Times New Roman"/>
              </a:rPr>
              <a:t>öğretmen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75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-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idarecilerin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öğrenci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FEFEFE"/>
                </a:solidFill>
                <a:latin typeface="Times New Roman"/>
                <a:ea typeface="Times New Roman"/>
              </a:rPr>
              <a:t>uyum</a:t>
            </a:r>
          </a:p>
          <a:p>
            <a:pPr marL="0" indent="98445">
              <a:lnSpc>
                <a:spcPct val="100000"/>
              </a:lnSpc>
            </a:pPr>
            <a:r>
              <a:rPr lang="en-US" altLang="zh-CN" sz="1200" spc="69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4" dirty="0">
                <a:solidFill>
                  <a:srgbClr val="FEFEFE"/>
                </a:solidFill>
                <a:latin typeface="Times New Roman"/>
                <a:ea typeface="Times New Roman"/>
              </a:rPr>
              <a:t>oryantasyonu</a:t>
            </a:r>
          </a:p>
          <a:p>
            <a:pPr marL="0" indent="289021">
              <a:lnSpc>
                <a:spcPct val="100000"/>
              </a:lnSpc>
            </a:pPr>
            <a:r>
              <a:rPr lang="en-US" altLang="zh-CN" sz="1200" spc="80" dirty="0">
                <a:solidFill>
                  <a:srgbClr val="FEFEFE"/>
                </a:solidFill>
                <a:latin typeface="Times New Roman"/>
                <a:ea typeface="Times New Roman"/>
              </a:rPr>
              <a:t>ko</a:t>
            </a:r>
            <a:r>
              <a:rPr lang="en-US" altLang="zh-CN" sz="1200" spc="75" dirty="0">
                <a:solidFill>
                  <a:srgbClr val="FEFEFE"/>
                </a:solidFill>
                <a:latin typeface="Times New Roman"/>
                <a:ea typeface="Times New Roman"/>
              </a:rPr>
              <a:t>nusunda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sorumluluk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almaları</a:t>
            </a:r>
          </a:p>
          <a:p>
            <a:pPr marL="0" indent="194842">
              <a:lnSpc>
                <a:spcPct val="100000"/>
              </a:lnSpc>
            </a:pP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sağlanmal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ıdır.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913724" y="3532246"/>
            <a:ext cx="1479239" cy="1283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7319" indent="-28266" hangingPunct="0">
              <a:lnSpc>
                <a:spcPct val="100000"/>
              </a:lnSpc>
            </a:pPr>
            <a:r>
              <a:rPr lang="en-US" altLang="zh-CN" sz="1200" spc="64" dirty="0">
                <a:solidFill>
                  <a:srgbClr val="FEFEFE"/>
                </a:solidFill>
                <a:latin typeface="Times New Roman"/>
                <a:ea typeface="Times New Roman"/>
              </a:rPr>
              <a:t>Personelin</a:t>
            </a:r>
            <a:r>
              <a:rPr lang="en-US" altLang="zh-CN" sz="1200" spc="-11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80" dirty="0">
                <a:solidFill>
                  <a:srgbClr val="FEFEFE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hayatına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FEFEFE"/>
                </a:solidFill>
                <a:latin typeface="Times New Roman"/>
                <a:ea typeface="Times New Roman"/>
              </a:rPr>
              <a:t>uyum</a:t>
            </a:r>
          </a:p>
          <a:p>
            <a:pPr marL="0" indent="340001" hangingPunct="0">
              <a:lnSpc>
                <a:spcPct val="100000"/>
              </a:lnSpc>
            </a:pPr>
            <a:r>
              <a:rPr lang="en-US" altLang="zh-CN" sz="1200" spc="80" dirty="0">
                <a:solidFill>
                  <a:srgbClr val="FEFEFE"/>
                </a:solidFill>
                <a:latin typeface="Times New Roman"/>
                <a:ea typeface="Times New Roman"/>
              </a:rPr>
              <a:t>konusu</a:t>
            </a:r>
            <a:r>
              <a:rPr lang="en-US" altLang="zh-CN" sz="1200" spc="75" dirty="0">
                <a:solidFill>
                  <a:srgbClr val="FEFEFE"/>
                </a:solidFill>
                <a:latin typeface="Times New Roman"/>
                <a:ea typeface="Times New Roman"/>
              </a:rPr>
              <a:t>nda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FEFEFE"/>
                </a:solidFill>
                <a:latin typeface="Times New Roman"/>
                <a:ea typeface="Times New Roman"/>
              </a:rPr>
              <a:t>öğrencilere</a:t>
            </a:r>
            <a:r>
              <a:rPr lang="en-US" altLang="zh-CN" sz="1200" spc="-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FEFEFE"/>
                </a:solidFill>
                <a:latin typeface="Times New Roman"/>
                <a:ea typeface="Times New Roman"/>
              </a:rPr>
              <a:t>rehberlik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yapabilecek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bilgi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beceriyi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kazanması</a:t>
            </a:r>
          </a:p>
          <a:p>
            <a:pPr marL="0" indent="245823">
              <a:lnSpc>
                <a:spcPct val="100000"/>
              </a:lnSpc>
            </a:pP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sağlanmal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ıdır.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3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6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78"/>
          <p:cNvSpPr txBox="1"/>
          <p:nvPr/>
        </p:nvSpPr>
        <p:spPr>
          <a:xfrm>
            <a:off x="1816116" y="3564472"/>
            <a:ext cx="7288528" cy="3874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personeli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rehberlik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servisinin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yakın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ilişki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içinde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çalıştığı</a:t>
            </a:r>
          </a:p>
          <a:p>
            <a:pPr marL="0" indent="139901" hangingPunct="0">
              <a:lnSpc>
                <a:spcPct val="100416"/>
              </a:lnSpc>
            </a:pP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durumlarda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önleme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çalışmaları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daha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etkili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olmaktadır.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Öğrencinin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sınıfta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yaşadığı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sorunlarla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ilgili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gerektiğinde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rehber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öğretmeni,</a:t>
            </a:r>
          </a:p>
          <a:p>
            <a:pPr marL="0" indent="297858">
              <a:lnSpc>
                <a:spcPct val="100000"/>
              </a:lnSpc>
            </a:pP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rehber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öğretmenin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olmadığı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durumlarda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sorumlu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Rehberlik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</a:p>
          <a:p>
            <a:pPr marL="0" indent="523482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Araştırma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Merkezi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bilgilendirilmeli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destek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istenmelidir.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89"/>
              </a:lnSpc>
            </a:pPr>
            <a:endParaRPr lang="en-US" dirty="0"/>
          </a:p>
          <a:p>
            <a:pPr marL="0" indent="1471689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9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80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1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2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84"/>
          <p:cNvSpPr txBox="1"/>
          <p:nvPr/>
        </p:nvSpPr>
        <p:spPr>
          <a:xfrm>
            <a:off x="828188" y="2974656"/>
            <a:ext cx="1788672" cy="3294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72980">
              <a:lnSpc>
                <a:spcPct val="100000"/>
              </a:lnSpc>
            </a:pPr>
            <a:r>
              <a:rPr lang="en-US" altLang="zh-CN" sz="1800" spc="120" dirty="0">
                <a:solidFill>
                  <a:srgbClr val="D01E26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110" dirty="0">
                <a:solidFill>
                  <a:srgbClr val="D01E26"/>
                </a:solidFill>
                <a:latin typeface="Times New Roman"/>
                <a:ea typeface="Times New Roman"/>
              </a:rPr>
              <a:t>larda</a:t>
            </a:r>
          </a:p>
          <a:p>
            <a:pPr marL="0" indent="711379">
              <a:lnSpc>
                <a:spcPct val="100000"/>
              </a:lnSpc>
            </a:pPr>
            <a:r>
              <a:rPr lang="en-US" altLang="zh-CN" sz="1800" spc="169" dirty="0">
                <a:solidFill>
                  <a:srgbClr val="D01E26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1800" spc="164" dirty="0">
                <a:solidFill>
                  <a:srgbClr val="D01E26"/>
                </a:solidFill>
                <a:latin typeface="Times New Roman"/>
                <a:ea typeface="Times New Roman"/>
              </a:rPr>
              <a:t>üşterek</a:t>
            </a:r>
          </a:p>
          <a:p>
            <a:pPr marL="0" indent="829341">
              <a:lnSpc>
                <a:spcPct val="100000"/>
              </a:lnSpc>
            </a:pPr>
            <a:r>
              <a:rPr lang="en-US" altLang="zh-CN" sz="1800" spc="80" dirty="0">
                <a:solidFill>
                  <a:srgbClr val="D01E26"/>
                </a:solidFill>
                <a:latin typeface="Times New Roman"/>
                <a:ea typeface="Times New Roman"/>
              </a:rPr>
              <a:t>kull</a:t>
            </a:r>
            <a:r>
              <a:rPr lang="en-US" altLang="zh-CN" sz="1800" spc="69" dirty="0">
                <a:solidFill>
                  <a:srgbClr val="D01E26"/>
                </a:solidFill>
                <a:latin typeface="Times New Roman"/>
                <a:ea typeface="Times New Roman"/>
              </a:rPr>
              <a:t>anım</a:t>
            </a:r>
          </a:p>
          <a:p>
            <a:pPr marL="0" indent="54174">
              <a:lnSpc>
                <a:spcPct val="100000"/>
              </a:lnSpc>
            </a:pPr>
            <a:r>
              <a:rPr lang="en-US" altLang="zh-CN" sz="1800" spc="69" dirty="0">
                <a:solidFill>
                  <a:srgbClr val="D01E26"/>
                </a:solidFill>
                <a:latin typeface="Times New Roman"/>
                <a:ea typeface="Times New Roman"/>
              </a:rPr>
              <a:t>alanlarının</a:t>
            </a:r>
            <a:r>
              <a:rPr lang="en-US" altLang="zh-CN" sz="1800" spc="89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D01E26"/>
                </a:solidFill>
                <a:latin typeface="Times New Roman"/>
                <a:ea typeface="Times New Roman"/>
              </a:rPr>
              <a:t>riskli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39" dirty="0">
                <a:solidFill>
                  <a:srgbClr val="D01E26"/>
                </a:solidFill>
                <a:latin typeface="Times New Roman"/>
                <a:ea typeface="Times New Roman"/>
              </a:rPr>
              <a:t>bölgeler</a:t>
            </a:r>
            <a:r>
              <a:rPr lang="en-US" altLang="zh-CN" sz="1800" spc="94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D01E26"/>
                </a:solidFill>
                <a:latin typeface="Times New Roman"/>
                <a:ea typeface="Times New Roman"/>
              </a:rPr>
              <a:t>olduğu</a:t>
            </a:r>
          </a:p>
          <a:p>
            <a:pPr marL="0" indent="240704">
              <a:lnSpc>
                <a:spcPct val="100000"/>
              </a:lnSpc>
            </a:pPr>
            <a:r>
              <a:rPr lang="en-US" altLang="zh-CN" sz="1800" spc="109" dirty="0">
                <a:solidFill>
                  <a:srgbClr val="D01E26"/>
                </a:solidFill>
                <a:latin typeface="Times New Roman"/>
                <a:ea typeface="Times New Roman"/>
              </a:rPr>
              <a:t>bil</a:t>
            </a:r>
            <a:r>
              <a:rPr lang="en-US" altLang="zh-CN" sz="1800" spc="104" dirty="0">
                <a:solidFill>
                  <a:srgbClr val="D01E26"/>
                </a:solidFill>
                <a:latin typeface="Times New Roman"/>
                <a:ea typeface="Times New Roman"/>
              </a:rPr>
              <a:t>inmektedir.</a:t>
            </a:r>
          </a:p>
          <a:p>
            <a:pPr marL="0" indent="512281">
              <a:lnSpc>
                <a:spcPct val="100000"/>
              </a:lnSpc>
            </a:pPr>
            <a:r>
              <a:rPr lang="en-US" altLang="zh-CN" sz="1800" spc="170" dirty="0">
                <a:solidFill>
                  <a:srgbClr val="D01E26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800" spc="89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D01E26"/>
                </a:solidFill>
                <a:latin typeface="Times New Roman"/>
                <a:ea typeface="Times New Roman"/>
              </a:rPr>
              <a:t>nedenle</a:t>
            </a:r>
          </a:p>
          <a:p>
            <a:pPr marL="157036" indent="473654" hangingPunct="0">
              <a:lnSpc>
                <a:spcPct val="100000"/>
              </a:lnSpc>
            </a:pPr>
            <a:r>
              <a:rPr lang="en-US" altLang="zh-CN" sz="1800" spc="125" dirty="0">
                <a:solidFill>
                  <a:srgbClr val="D01E26"/>
                </a:solidFill>
                <a:latin typeface="Times New Roman"/>
                <a:ea typeface="Times New Roman"/>
              </a:rPr>
              <a:t>öğren</a:t>
            </a:r>
            <a:r>
              <a:rPr lang="en-US" altLang="zh-CN" sz="1800" spc="120" dirty="0">
                <a:solidFill>
                  <a:srgbClr val="D01E26"/>
                </a:solidFill>
                <a:latin typeface="Times New Roman"/>
                <a:ea typeface="Times New Roman"/>
              </a:rPr>
              <a:t>ciler</a:t>
            </a:r>
            <a:r>
              <a:rPr lang="en-US" altLang="zh-CN" sz="1800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9" dirty="0">
                <a:solidFill>
                  <a:srgbClr val="D01E26"/>
                </a:solidFill>
                <a:latin typeface="Times New Roman"/>
                <a:ea typeface="Times New Roman"/>
              </a:rPr>
              <a:t>serbest</a:t>
            </a:r>
            <a:r>
              <a:rPr lang="en-US" altLang="zh-CN" sz="1800" spc="-175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40" dirty="0">
                <a:solidFill>
                  <a:srgbClr val="D01E26"/>
                </a:solidFill>
                <a:latin typeface="Times New Roman"/>
                <a:ea typeface="Times New Roman"/>
              </a:rPr>
              <a:t>zaman</a:t>
            </a:r>
            <a:r>
              <a:rPr lang="en-US" altLang="zh-CN" sz="1800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9" dirty="0">
                <a:solidFill>
                  <a:srgbClr val="D01E26"/>
                </a:solidFill>
                <a:latin typeface="Times New Roman"/>
                <a:ea typeface="Times New Roman"/>
              </a:rPr>
              <a:t>etkin</a:t>
            </a:r>
            <a:r>
              <a:rPr lang="en-US" altLang="zh-CN" sz="1800" spc="104" dirty="0">
                <a:solidFill>
                  <a:srgbClr val="D01E26"/>
                </a:solidFill>
                <a:latin typeface="Times New Roman"/>
                <a:ea typeface="Times New Roman"/>
              </a:rPr>
              <a:t>liklerinde</a:t>
            </a:r>
          </a:p>
          <a:p>
            <a:pPr marL="0" indent="240704">
              <a:lnSpc>
                <a:spcPct val="100000"/>
              </a:lnSpc>
            </a:pPr>
            <a:r>
              <a:rPr lang="en-US" altLang="zh-CN" sz="1800" spc="129" dirty="0">
                <a:solidFill>
                  <a:srgbClr val="D01E26"/>
                </a:solidFill>
                <a:latin typeface="Times New Roman"/>
                <a:ea typeface="Times New Roman"/>
              </a:rPr>
              <a:t>dikkatle</a:t>
            </a:r>
            <a:r>
              <a:rPr lang="en-US" altLang="zh-CN" sz="1800" spc="89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D01E26"/>
                </a:solidFill>
                <a:latin typeface="Times New Roman"/>
                <a:ea typeface="Times New Roman"/>
              </a:rPr>
              <a:t>takip</a:t>
            </a:r>
          </a:p>
          <a:p>
            <a:pPr marL="0" indent="532625">
              <a:lnSpc>
                <a:spcPct val="100000"/>
              </a:lnSpc>
            </a:pPr>
            <a:r>
              <a:rPr lang="en-US" altLang="zh-CN" sz="1800" spc="85" dirty="0">
                <a:solidFill>
                  <a:srgbClr val="D01E26"/>
                </a:solidFill>
                <a:latin typeface="Times New Roman"/>
                <a:ea typeface="Times New Roman"/>
              </a:rPr>
              <a:t>edilm</a:t>
            </a:r>
            <a:r>
              <a:rPr lang="en-US" altLang="zh-CN" sz="1800" spc="80" dirty="0">
                <a:solidFill>
                  <a:srgbClr val="D01E26"/>
                </a:solidFill>
                <a:latin typeface="Times New Roman"/>
                <a:ea typeface="Times New Roman"/>
              </a:rPr>
              <a:t>elidir.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159000" y="3135350"/>
            <a:ext cx="6993791" cy="2938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•Boş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sınıflar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•Kantin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yemekhane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•Banyo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tuvaletler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•Pansiyonlu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okullarda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yatakhane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odalar.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•Okul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bahçesi</a:t>
            </a:r>
          </a:p>
          <a:p>
            <a:pPr marL="0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•Kullanılmayan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kat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odalar</a:t>
            </a:r>
          </a:p>
          <a:p>
            <a:pPr>
              <a:lnSpc>
                <a:spcPts val="465"/>
              </a:lnSpc>
            </a:pPr>
            <a:endParaRPr lang="en-US" dirty="0"/>
          </a:p>
          <a:p>
            <a:pPr marL="144000" indent="-144000" hangingPunct="0">
              <a:lnSpc>
                <a:spcPct val="10125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•Öğrenci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mahremiyeti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gözetilerek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riskli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alanların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mutlaka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kamera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takibi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sağlanmalı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tüm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cihazların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çalışır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durumda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olduğu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düzenli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kontrol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edilmelidir.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 87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92"/>
          <p:cNvSpPr txBox="1"/>
          <p:nvPr/>
        </p:nvSpPr>
        <p:spPr>
          <a:xfrm>
            <a:off x="697198" y="3248343"/>
            <a:ext cx="1919673" cy="2746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0283">
              <a:lnSpc>
                <a:spcPct val="100000"/>
              </a:lnSpc>
            </a:pPr>
            <a:r>
              <a:rPr lang="en-US" altLang="zh-CN" sz="1800" spc="114" dirty="0">
                <a:solidFill>
                  <a:srgbClr val="D01E26"/>
                </a:solidFill>
                <a:latin typeface="Times New Roman"/>
                <a:ea typeface="Times New Roman"/>
              </a:rPr>
              <a:t>Öğrencile</a:t>
            </a:r>
            <a:r>
              <a:rPr lang="en-US" altLang="zh-CN" sz="1800" spc="110" dirty="0">
                <a:solidFill>
                  <a:srgbClr val="D01E26"/>
                </a:solidFill>
                <a:latin typeface="Times New Roman"/>
                <a:ea typeface="Times New Roman"/>
              </a:rPr>
              <a:t>rin</a:t>
            </a:r>
          </a:p>
          <a:p>
            <a:pPr marL="0" indent="320721">
              <a:lnSpc>
                <a:spcPct val="100000"/>
              </a:lnSpc>
            </a:pPr>
            <a:r>
              <a:rPr lang="en-US" altLang="zh-CN" sz="1800" spc="110" dirty="0">
                <a:solidFill>
                  <a:srgbClr val="D01E26"/>
                </a:solidFill>
                <a:latin typeface="Times New Roman"/>
                <a:ea typeface="Times New Roman"/>
              </a:rPr>
              <a:t>bilgi</a:t>
            </a:r>
            <a:r>
              <a:rPr lang="en-US" altLang="zh-CN" sz="1800" spc="85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D01E26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5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D01E26"/>
                </a:solidFill>
                <a:latin typeface="Times New Roman"/>
                <a:ea typeface="Times New Roman"/>
              </a:rPr>
              <a:t>beceri</a:t>
            </a:r>
          </a:p>
          <a:p>
            <a:pPr marL="0" indent="541086">
              <a:lnSpc>
                <a:spcPct val="100000"/>
              </a:lnSpc>
            </a:pPr>
            <a:r>
              <a:rPr lang="en-US" altLang="zh-CN" sz="1800" spc="110" dirty="0">
                <a:solidFill>
                  <a:srgbClr val="D01E26"/>
                </a:solidFill>
                <a:latin typeface="Times New Roman"/>
                <a:ea typeface="Times New Roman"/>
              </a:rPr>
              <a:t>düzeyleri</a:t>
            </a:r>
            <a:r>
              <a:rPr lang="en-US" altLang="zh-CN" sz="1800" spc="85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D01E26"/>
                </a:solidFill>
                <a:latin typeface="Times New Roman"/>
                <a:ea typeface="Times New Roman"/>
              </a:rPr>
              <a:t>ile</a:t>
            </a:r>
          </a:p>
          <a:p>
            <a:pPr marL="84580" indent="515937" hangingPunct="0">
              <a:lnSpc>
                <a:spcPct val="100000"/>
              </a:lnSpc>
            </a:pPr>
            <a:r>
              <a:rPr lang="en-US" altLang="zh-CN" sz="1800" spc="100" dirty="0">
                <a:solidFill>
                  <a:srgbClr val="D01E26"/>
                </a:solidFill>
                <a:latin typeface="Times New Roman"/>
                <a:ea typeface="Times New Roman"/>
              </a:rPr>
              <a:t>riskli</a:t>
            </a:r>
            <a:r>
              <a:rPr lang="en-US" altLang="zh-CN" sz="1800" spc="-179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D01E26"/>
                </a:solidFill>
                <a:latin typeface="Times New Roman"/>
                <a:ea typeface="Times New Roman"/>
              </a:rPr>
              <a:t>yaşam</a:t>
            </a:r>
            <a:r>
              <a:rPr lang="en-US" altLang="zh-CN" sz="1800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D01E26"/>
                </a:solidFill>
                <a:latin typeface="Times New Roman"/>
                <a:ea typeface="Times New Roman"/>
              </a:rPr>
              <a:t>olaylarına</a:t>
            </a:r>
            <a:r>
              <a:rPr lang="en-US" altLang="zh-CN" sz="1800" spc="-164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D01E26"/>
                </a:solidFill>
                <a:latin typeface="Times New Roman"/>
                <a:ea typeface="Times New Roman"/>
              </a:rPr>
              <a:t>maruz</a:t>
            </a:r>
            <a:r>
              <a:rPr lang="en-US" altLang="zh-CN" sz="1800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D01E26"/>
                </a:solidFill>
                <a:latin typeface="Times New Roman"/>
                <a:ea typeface="Times New Roman"/>
              </a:rPr>
              <a:t>kalma</a:t>
            </a:r>
            <a:r>
              <a:rPr lang="en-US" altLang="zh-CN" sz="1800" spc="85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D01E26"/>
                </a:solidFill>
                <a:latin typeface="Times New Roman"/>
                <a:ea typeface="Times New Roman"/>
              </a:rPr>
              <a:t>ihtimalleri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14" dirty="0">
                <a:solidFill>
                  <a:srgbClr val="D01E26"/>
                </a:solidFill>
                <a:latin typeface="Times New Roman"/>
                <a:ea typeface="Times New Roman"/>
              </a:rPr>
              <a:t>arasında</a:t>
            </a:r>
            <a:r>
              <a:rPr lang="en-US" altLang="zh-CN" sz="1800" spc="104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D01E26"/>
                </a:solidFill>
                <a:latin typeface="Times New Roman"/>
                <a:ea typeface="Times New Roman"/>
              </a:rPr>
              <a:t>olumsuz</a:t>
            </a:r>
          </a:p>
          <a:p>
            <a:pPr marL="0" indent="812660">
              <a:lnSpc>
                <a:spcPct val="100000"/>
              </a:lnSpc>
            </a:pPr>
            <a:r>
              <a:rPr lang="en-US" altLang="zh-CN" sz="1800" spc="164" dirty="0">
                <a:solidFill>
                  <a:srgbClr val="D01E26"/>
                </a:solidFill>
                <a:latin typeface="Times New Roman"/>
                <a:ea typeface="Times New Roman"/>
              </a:rPr>
              <a:t>yönde</a:t>
            </a:r>
            <a:r>
              <a:rPr lang="en-US" altLang="zh-CN" sz="1800" spc="89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D01E26"/>
                </a:solidFill>
                <a:latin typeface="Times New Roman"/>
                <a:ea typeface="Times New Roman"/>
              </a:rPr>
              <a:t>bir</a:t>
            </a:r>
          </a:p>
          <a:p>
            <a:pPr marL="371694" indent="190425" hangingPunct="0">
              <a:lnSpc>
                <a:spcPct val="100000"/>
              </a:lnSpc>
            </a:pPr>
            <a:r>
              <a:rPr lang="en-US" altLang="zh-CN" sz="1800" spc="94" dirty="0">
                <a:solidFill>
                  <a:srgbClr val="D01E26"/>
                </a:solidFill>
                <a:latin typeface="Times New Roman"/>
                <a:ea typeface="Times New Roman"/>
              </a:rPr>
              <a:t>ilişki</a:t>
            </a:r>
            <a:r>
              <a:rPr lang="en-US" altLang="zh-CN" sz="1800" spc="-159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D01E26"/>
                </a:solidFill>
                <a:latin typeface="Times New Roman"/>
                <a:ea typeface="Times New Roman"/>
              </a:rPr>
              <a:t>olduğu</a:t>
            </a:r>
            <a:r>
              <a:rPr lang="en-US" altLang="zh-CN" sz="1800" dirty="0">
                <a:solidFill>
                  <a:srgbClr val="D01E26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9" dirty="0">
                <a:solidFill>
                  <a:srgbClr val="D01E26"/>
                </a:solidFill>
                <a:latin typeface="Times New Roman"/>
                <a:ea typeface="Times New Roman"/>
              </a:rPr>
              <a:t>bil</a:t>
            </a:r>
            <a:r>
              <a:rPr lang="en-US" altLang="zh-CN" sz="1800" spc="104" dirty="0">
                <a:solidFill>
                  <a:srgbClr val="D01E26"/>
                </a:solidFill>
                <a:latin typeface="Times New Roman"/>
                <a:ea typeface="Times New Roman"/>
              </a:rPr>
              <a:t>inmektedir.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159000" y="3207351"/>
            <a:ext cx="6791985" cy="2785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Öğrencilerin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mahremiyet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konusunda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bilgilenmesi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sağlanmadır.</a:t>
            </a:r>
          </a:p>
          <a:p>
            <a:pPr>
              <a:lnSpc>
                <a:spcPts val="41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Öğrencilerin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kendi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mahremiyetleri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kadar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diğer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öğrencilerin</a:t>
            </a:r>
          </a:p>
          <a:p>
            <a:pPr marL="0" indent="144000">
              <a:lnSpc>
                <a:spcPct val="100000"/>
              </a:lnSpc>
            </a:pP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mahremiyetlerine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saygı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göstermesi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sağlanmalıdır.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Öğrenciler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kurulacak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açık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sağlıklı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iletişim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yardım</a:t>
            </a:r>
          </a:p>
          <a:p>
            <a:pPr marL="0" indent="144000">
              <a:lnSpc>
                <a:spcPct val="100000"/>
              </a:lnSpc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isteme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becerileri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artırılmalıdır.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Rehberlik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servisi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ortak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çalışılarak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desteklenmeleri</a:t>
            </a:r>
          </a:p>
          <a:p>
            <a:pPr marL="0" indent="144000">
              <a:lnSpc>
                <a:spcPct val="100000"/>
              </a:lnSpc>
            </a:pPr>
            <a:r>
              <a:rPr lang="en-US" altLang="zh-CN" sz="1800" spc="95" dirty="0">
                <a:solidFill>
                  <a:srgbClr val="221E1F"/>
                </a:solidFill>
                <a:latin typeface="Times New Roman"/>
                <a:ea typeface="Times New Roman"/>
              </a:rPr>
              <a:t>sağlanm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alıdır.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Öğrencilerin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kurallarını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öğrenmeleri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içselleştirmeleri</a:t>
            </a:r>
          </a:p>
          <a:p>
            <a:pPr marL="0" indent="144000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sağlanmalı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gerekirse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ortak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kurallar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üzerinde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çalışılmalıdır.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95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00"/>
          <p:cNvSpPr txBox="1"/>
          <p:nvPr/>
        </p:nvSpPr>
        <p:spPr>
          <a:xfrm>
            <a:off x="2641878" y="2623616"/>
            <a:ext cx="5636929" cy="930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95887">
              <a:lnSpc>
                <a:spcPct val="100000"/>
              </a:lnSpc>
            </a:pPr>
            <a:r>
              <a:rPr lang="en-US" altLang="zh-CN" sz="3000" spc="170" dirty="0">
                <a:solidFill>
                  <a:srgbClr val="EA1A2D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3000" spc="11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İstismar</a:t>
            </a:r>
            <a:r>
              <a:rPr lang="en-US" altLang="zh-CN" sz="3000" spc="11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15" dirty="0">
                <a:solidFill>
                  <a:srgbClr val="EA1A2D"/>
                </a:solidFill>
                <a:latin typeface="Times New Roman"/>
                <a:ea typeface="Times New Roman"/>
              </a:rPr>
              <a:t>Durumunda</a:t>
            </a:r>
          </a:p>
          <a:p>
            <a:pPr marL="0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35" dirty="0">
                <a:solidFill>
                  <a:srgbClr val="EA1A2D"/>
                </a:solidFill>
                <a:latin typeface="Times New Roman"/>
                <a:ea typeface="Times New Roman"/>
              </a:rPr>
              <a:t>İlk</a:t>
            </a:r>
            <a:r>
              <a:rPr lang="en-US" altLang="zh-CN" sz="3000" spc="1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3000" spc="1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70" dirty="0">
                <a:solidFill>
                  <a:srgbClr val="EA1A2D"/>
                </a:solidFill>
                <a:latin typeface="Times New Roman"/>
                <a:ea typeface="Times New Roman"/>
              </a:rPr>
              <a:t>Yapılması</a:t>
            </a:r>
            <a:r>
              <a:rPr lang="en-US" altLang="zh-CN" sz="3000" spc="1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ea typeface="Times New Roman"/>
              </a:rPr>
              <a:t>Gerekenler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019100" y="4447234"/>
            <a:ext cx="2126692" cy="1104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50661">
              <a:lnSpc>
                <a:spcPct val="100000"/>
              </a:lnSpc>
            </a:pPr>
            <a:r>
              <a:rPr lang="en-US" altLang="zh-CN" sz="1800" spc="134" dirty="0">
                <a:solidFill>
                  <a:srgbClr val="221E1F"/>
                </a:solidFill>
                <a:latin typeface="Times New Roman"/>
                <a:ea typeface="Times New Roman"/>
              </a:rPr>
              <a:t>Ço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cuğu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istismar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ortamından</a:t>
            </a:r>
          </a:p>
          <a:p>
            <a:pPr marL="0" indent="292912">
              <a:lnSpc>
                <a:spcPct val="100000"/>
              </a:lnSpc>
            </a:pP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kısa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sürede</a:t>
            </a:r>
          </a:p>
          <a:p>
            <a:pPr marL="0" indent="423784">
              <a:lnSpc>
                <a:spcPct val="100000"/>
              </a:lnSpc>
            </a:pPr>
            <a:r>
              <a:rPr lang="en-US" altLang="zh-CN" sz="1800" spc="90" dirty="0">
                <a:solidFill>
                  <a:srgbClr val="221E1F"/>
                </a:solidFill>
                <a:latin typeface="Times New Roman"/>
                <a:ea typeface="Times New Roman"/>
              </a:rPr>
              <a:t>uz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aklaştırın.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4352968" y="4418773"/>
            <a:ext cx="2329075" cy="312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yardım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edin.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809834" y="4418773"/>
            <a:ext cx="2147356" cy="312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Bildirimde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bulunun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59"/>
          <p:cNvSpPr txBox="1"/>
          <p:nvPr/>
        </p:nvSpPr>
        <p:spPr>
          <a:xfrm>
            <a:off x="3080406" y="1897617"/>
            <a:ext cx="4759944" cy="930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spc="55" dirty="0">
                <a:solidFill>
                  <a:srgbClr val="EA1A2D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50" dirty="0">
                <a:solidFill>
                  <a:srgbClr val="EA1A2D"/>
                </a:solidFill>
                <a:latin typeface="Times New Roman"/>
                <a:ea typeface="Times New Roman"/>
              </a:rPr>
              <a:t>İSTİSMARININ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55" dirty="0">
                <a:solidFill>
                  <a:srgbClr val="EA1A2D"/>
                </a:solidFill>
                <a:latin typeface="Times New Roman"/>
                <a:ea typeface="Times New Roman"/>
              </a:rPr>
              <a:t>VE</a:t>
            </a:r>
          </a:p>
          <a:p>
            <a:pPr marL="0" indent="588830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0" dirty="0">
                <a:solidFill>
                  <a:srgbClr val="EA1A2D"/>
                </a:solidFill>
                <a:latin typeface="Times New Roman"/>
                <a:ea typeface="Times New Roman"/>
              </a:rPr>
              <a:t>İHMALİNİN</a:t>
            </a: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" dirty="0">
                <a:solidFill>
                  <a:srgbClr val="EA1A2D"/>
                </a:solidFill>
                <a:latin typeface="Times New Roman"/>
                <a:ea typeface="Times New Roman"/>
              </a:rPr>
              <a:t>TANIMI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86019" y="3699900"/>
            <a:ext cx="2816656" cy="1924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19258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Çocukların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</a:p>
          <a:p>
            <a:pPr marL="0" indent="131561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ergenlerin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ana-babaları,</a:t>
            </a:r>
          </a:p>
          <a:p>
            <a:pPr marL="0" indent="45151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onları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bakıp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gözetmek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eğitmekle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görevli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bireyler,</a:t>
            </a:r>
          </a:p>
          <a:p>
            <a:pPr marL="72241" indent="224367" hangingPunct="0">
              <a:lnSpc>
                <a:spcPct val="10000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vasi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gibi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kişiler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yabancı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kişiler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tarafından</a:t>
            </a:r>
          </a:p>
          <a:p>
            <a:pPr marL="0" indent="1022854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yapı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lan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103457" y="3692672"/>
            <a:ext cx="2713827" cy="831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Bedensel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ve/ya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psikolojik</a:t>
            </a:r>
          </a:p>
          <a:p>
            <a:pPr marL="0" indent="90756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sağlıklarına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zarar</a:t>
            </a:r>
          </a:p>
          <a:p>
            <a:pPr marL="0" indent="1051994">
              <a:lnSpc>
                <a:spcPct val="100000"/>
              </a:lnSpc>
            </a:pP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ren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430711" y="3695834"/>
            <a:ext cx="2791280" cy="1104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495">
              <a:lnSpc>
                <a:spcPct val="100000"/>
              </a:lnSpc>
            </a:pP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Fiziksel,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duygusal,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zihinsel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gelişimlerini</a:t>
            </a:r>
          </a:p>
          <a:p>
            <a:pPr marL="0" indent="292599">
              <a:lnSpc>
                <a:spcPct val="100000"/>
              </a:lnSpc>
            </a:pP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engelleyen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tutum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</a:p>
          <a:p>
            <a:pPr marL="0" indent="641552">
              <a:lnSpc>
                <a:spcPct val="100000"/>
              </a:lnSpc>
            </a:pPr>
            <a:r>
              <a:rPr lang="en-US" altLang="zh-CN" sz="1800" spc="90" dirty="0">
                <a:solidFill>
                  <a:srgbClr val="221E1F"/>
                </a:solidFill>
                <a:latin typeface="Times New Roman"/>
                <a:ea typeface="Times New Roman"/>
              </a:rPr>
              <a:t>davranışl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ardır.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178675" y="5735843"/>
            <a:ext cx="4563382" cy="1702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2500" spc="150" dirty="0">
                <a:solidFill>
                  <a:srgbClr val="FEFEFE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25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00" spc="135" dirty="0">
                <a:solidFill>
                  <a:srgbClr val="FEFEFE"/>
                </a:solidFill>
                <a:latin typeface="Times New Roman"/>
                <a:ea typeface="Times New Roman"/>
              </a:rPr>
              <a:t>Yönelik</a:t>
            </a:r>
            <a:r>
              <a:rPr lang="en-US" altLang="zh-CN" sz="25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00" spc="154" dirty="0">
                <a:solidFill>
                  <a:srgbClr val="FEFEFE"/>
                </a:solidFill>
                <a:latin typeface="Times New Roman"/>
                <a:ea typeface="Times New Roman"/>
              </a:rPr>
              <a:t>Kötü</a:t>
            </a:r>
            <a:r>
              <a:rPr lang="en-US" altLang="zh-CN" sz="25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00" spc="160" dirty="0">
                <a:solidFill>
                  <a:srgbClr val="FEFEFE"/>
                </a:solidFill>
                <a:latin typeface="Times New Roman"/>
                <a:ea typeface="Times New Roman"/>
              </a:rPr>
              <a:t>Muamele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30"/>
              </a:lnSpc>
            </a:pPr>
            <a:endParaRPr lang="en-US" dirty="0"/>
          </a:p>
          <a:p>
            <a:pPr marL="0" indent="10913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5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6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7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8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10"/>
          <p:cNvSpPr txBox="1"/>
          <p:nvPr/>
        </p:nvSpPr>
        <p:spPr>
          <a:xfrm>
            <a:off x="1350088" y="2318993"/>
            <a:ext cx="8220571" cy="5119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05357">
              <a:lnSpc>
                <a:spcPct val="113750"/>
              </a:lnSpc>
            </a:pPr>
            <a:r>
              <a:rPr lang="en-US" altLang="zh-CN" sz="3000" spc="-20" dirty="0">
                <a:solidFill>
                  <a:srgbClr val="EA1A2D"/>
                </a:solidFill>
                <a:latin typeface="Times New Roman"/>
                <a:ea typeface="Times New Roman"/>
              </a:rPr>
              <a:t>BİLDİRİM</a:t>
            </a: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-25" dirty="0">
                <a:solidFill>
                  <a:srgbClr val="EA1A2D"/>
                </a:solidFill>
                <a:latin typeface="Times New Roman"/>
                <a:ea typeface="Times New Roman"/>
              </a:rPr>
              <a:t>YÜKÜMLÜLÜĞÜ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14"/>
              </a:lnSpc>
            </a:pPr>
            <a:endParaRPr lang="en-US" dirty="0"/>
          </a:p>
          <a:p>
            <a:pPr marL="0" indent="3371374">
              <a:lnSpc>
                <a:spcPct val="100000"/>
              </a:lnSpc>
            </a:pP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bildirme</a:t>
            </a:r>
          </a:p>
          <a:p>
            <a:pPr marL="0" indent="2451731">
              <a:lnSpc>
                <a:spcPct val="100000"/>
              </a:lnSpc>
            </a:pPr>
            <a:r>
              <a:rPr lang="en-US" altLang="zh-CN" sz="1800" spc="189" dirty="0">
                <a:solidFill>
                  <a:srgbClr val="FEFEFE"/>
                </a:solidFill>
                <a:latin typeface="Times New Roman"/>
                <a:ea typeface="Times New Roman"/>
              </a:rPr>
              <a:t>TCK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278.,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279.,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280.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maddeler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85"/>
              </a:lnSpc>
            </a:pPr>
            <a:endParaRPr lang="en-US" dirty="0"/>
          </a:p>
          <a:p>
            <a:pPr marL="0" indent="2384980">
              <a:lnSpc>
                <a:spcPct val="100000"/>
              </a:lnSpc>
            </a:pP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Korunma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gereksinimini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bildirme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64" dirty="0">
                <a:solidFill>
                  <a:srgbClr val="FEFEFE"/>
                </a:solidFill>
                <a:latin typeface="Times New Roman"/>
                <a:ea typeface="Times New Roman"/>
              </a:rPr>
              <a:t>TCK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98.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4" dirty="0">
                <a:solidFill>
                  <a:srgbClr val="FEFEFE"/>
                </a:solidFill>
                <a:latin typeface="Times New Roman"/>
                <a:ea typeface="Times New Roman"/>
              </a:rPr>
              <a:t>SHÇEK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Kanunu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21.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Koruma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Kanunu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6.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madde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55"/>
              </a:lnSpc>
            </a:pPr>
            <a:endParaRPr lang="en-US" dirty="0"/>
          </a:p>
          <a:p>
            <a:pPr marL="0" indent="1937717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11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2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3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4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16"/>
          <p:cNvSpPr txBox="1"/>
          <p:nvPr/>
        </p:nvSpPr>
        <p:spPr>
          <a:xfrm>
            <a:off x="1328069" y="2318993"/>
            <a:ext cx="8321727" cy="5119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48832">
              <a:lnSpc>
                <a:spcPct val="113750"/>
              </a:lnSpc>
            </a:pP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BİLDİRİM</a:t>
            </a:r>
            <a:r>
              <a:rPr lang="en-US" altLang="zh-CN" sz="3000" spc="4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YÜKÜMLÜLÜĞÜ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85"/>
              </a:lnSpc>
            </a:pPr>
            <a:endParaRPr lang="en-US" dirty="0"/>
          </a:p>
          <a:p>
            <a:pPr marL="0" indent="667838">
              <a:lnSpc>
                <a:spcPct val="100000"/>
              </a:lnSpc>
            </a:pPr>
            <a:r>
              <a:rPr lang="en-US" altLang="zh-CN" sz="1800" spc="170" dirty="0">
                <a:solidFill>
                  <a:srgbClr val="FEFEFE"/>
                </a:solidFill>
                <a:latin typeface="Times New Roman"/>
                <a:ea typeface="Times New Roman"/>
              </a:rPr>
              <a:t>TCK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278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(1)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İşlenmekte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yetkili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makamlara</a:t>
            </a:r>
          </a:p>
          <a:p>
            <a:pPr marL="0" indent="297972">
              <a:lnSpc>
                <a:spcPct val="100000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bildirmeyen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kişi,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yıla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kadar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hapis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cezası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cezalandırılır.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(2)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İşlenmiş</a:t>
            </a:r>
          </a:p>
          <a:p>
            <a:pPr marL="0" indent="494676">
              <a:lnSpc>
                <a:spcPct val="100000"/>
              </a:lnSpc>
            </a:pP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olmakla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birlikte,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sebebiyet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verdiği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neticelerin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sınırlandırılması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hâlen</a:t>
            </a:r>
          </a:p>
          <a:p>
            <a:pPr marL="85261" indent="176928" hangingPunct="0">
              <a:lnSpc>
                <a:spcPct val="100000"/>
              </a:lnSpc>
            </a:pP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mümkün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bulunan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yetkili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makamlara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bildirmeyen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kişi,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yukarıdaki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fıkra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hükmüne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göre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cezalandırılır.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(3)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Mağdurun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onbeş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yaşını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bitirmemiş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</a:p>
          <a:p>
            <a:pPr marL="35769" indent="-35769" hangingPunct="0">
              <a:lnSpc>
                <a:spcPct val="100000"/>
              </a:lnSpc>
            </a:pP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çocuk,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bedensel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ruhsal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bakımdan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özürlü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hamileliği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nedeniyle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kendisini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savunamayacak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durumda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bulunan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kimse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olması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hâlinde,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yukarıdaki</a:t>
            </a:r>
          </a:p>
          <a:p>
            <a:pPr marL="0" indent="1407920">
              <a:lnSpc>
                <a:spcPct val="100000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fıkralara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göre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verilecek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ceza,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yarı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oranında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artırılır.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50"/>
              </a:lnSpc>
            </a:pPr>
            <a:endParaRPr lang="en-US" dirty="0"/>
          </a:p>
          <a:p>
            <a:pPr marL="0" indent="1959736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117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8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9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20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22"/>
          <p:cNvSpPr txBox="1"/>
          <p:nvPr/>
        </p:nvSpPr>
        <p:spPr>
          <a:xfrm>
            <a:off x="3287806" y="3335416"/>
            <a:ext cx="4698609" cy="410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67512">
              <a:lnSpc>
                <a:spcPct val="100000"/>
              </a:lnSpc>
            </a:pP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TÜM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YAPILAN</a:t>
            </a:r>
            <a:r>
              <a:rPr lang="en-US" altLang="zh-CN" sz="2000" spc="-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Times New Roman"/>
                <a:ea typeface="Times New Roman"/>
              </a:rPr>
              <a:t>GÖRÜŞMELER</a:t>
            </a:r>
          </a:p>
          <a:p>
            <a:pPr marL="0" indent="1254379">
              <a:lnSpc>
                <a:spcPct val="100000"/>
              </a:lnSpc>
            </a:pPr>
            <a:r>
              <a:rPr lang="en-US" altLang="zh-CN" sz="2000" spc="-60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000" spc="-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55" dirty="0">
                <a:solidFill>
                  <a:srgbClr val="FEFEFE"/>
                </a:solidFill>
                <a:latin typeface="Times New Roman"/>
                <a:ea typeface="Times New Roman"/>
              </a:rPr>
              <a:t>İŞLEMLER</a:t>
            </a:r>
            <a:r>
              <a:rPr lang="en-US" altLang="zh-CN" sz="2000" spc="-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60" dirty="0">
                <a:solidFill>
                  <a:srgbClr val="FEFEFE"/>
                </a:solidFill>
                <a:latin typeface="Times New Roman"/>
                <a:ea typeface="Times New Roman"/>
              </a:rPr>
              <a:t>KAYIT</a:t>
            </a:r>
            <a:r>
              <a:rPr lang="en-US" altLang="zh-CN" sz="2000" spc="-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60" dirty="0">
                <a:solidFill>
                  <a:srgbClr val="FEFEFE"/>
                </a:solidFill>
                <a:latin typeface="Times New Roman"/>
                <a:ea typeface="Times New Roman"/>
              </a:rPr>
              <a:t>ALTINA</a:t>
            </a:r>
          </a:p>
          <a:p>
            <a:pPr marL="0" indent="1324731">
              <a:lnSpc>
                <a:spcPct val="100000"/>
              </a:lnSpc>
            </a:pPr>
            <a:r>
              <a:rPr lang="en-US" altLang="zh-CN" sz="2000" spc="-44" dirty="0">
                <a:solidFill>
                  <a:srgbClr val="FEFEFE"/>
                </a:solidFill>
                <a:latin typeface="Times New Roman"/>
                <a:ea typeface="Times New Roman"/>
              </a:rPr>
              <a:t>ALINMALIDIR</a:t>
            </a:r>
            <a:r>
              <a:rPr lang="en-US" altLang="zh-CN" sz="2000" spc="-1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55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2000" spc="-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40" dirty="0">
                <a:solidFill>
                  <a:srgbClr val="FEFEFE"/>
                </a:solidFill>
                <a:latin typeface="Times New Roman"/>
                <a:ea typeface="Times New Roman"/>
              </a:rPr>
              <a:t>GİZLİLİĞİ</a:t>
            </a:r>
          </a:p>
          <a:p>
            <a:pPr marL="0" indent="1245236">
              <a:lnSpc>
                <a:spcPct val="100000"/>
              </a:lnSpc>
            </a:pPr>
            <a:r>
              <a:rPr lang="en-US" altLang="zh-CN" sz="2000" spc="-15" dirty="0">
                <a:solidFill>
                  <a:srgbClr val="FEFEFE"/>
                </a:solidFill>
                <a:latin typeface="Times New Roman"/>
                <a:ea typeface="Times New Roman"/>
              </a:rPr>
              <a:t>MUTLAKA</a:t>
            </a:r>
            <a:r>
              <a:rPr lang="en-US" altLang="zh-CN" sz="20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15" dirty="0">
                <a:solidFill>
                  <a:srgbClr val="FEFEFE"/>
                </a:solidFill>
                <a:latin typeface="Times New Roman"/>
                <a:ea typeface="Times New Roman"/>
              </a:rPr>
              <a:t>KORUNMALIDIR.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80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23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4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5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6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28"/>
          <p:cNvSpPr txBox="1"/>
          <p:nvPr/>
        </p:nvSpPr>
        <p:spPr>
          <a:xfrm>
            <a:off x="2642828" y="2083616"/>
            <a:ext cx="6485927" cy="5355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89251">
              <a:lnSpc>
                <a:spcPct val="100000"/>
              </a:lnSpc>
            </a:pPr>
            <a:r>
              <a:rPr lang="en-US" altLang="zh-CN" sz="3000" spc="60" dirty="0">
                <a:solidFill>
                  <a:srgbClr val="EA1A2D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3000" spc="16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55" dirty="0">
                <a:solidFill>
                  <a:srgbClr val="EA1A2D"/>
                </a:solidFill>
                <a:latin typeface="Times New Roman"/>
                <a:ea typeface="Times New Roman"/>
              </a:rPr>
              <a:t>YÖNETİMİNİN</a:t>
            </a:r>
          </a:p>
          <a:p>
            <a:pPr marL="0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25" dirty="0">
                <a:solidFill>
                  <a:srgbClr val="EA1A2D"/>
                </a:solidFill>
                <a:latin typeface="Times New Roman"/>
                <a:ea typeface="Times New Roman"/>
              </a:rPr>
              <a:t>GÖREV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4" dirty="0">
                <a:solidFill>
                  <a:srgbClr val="EA1A2D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ea typeface="Times New Roman"/>
              </a:rPr>
              <a:t>SORUMLULUKLARI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5"/>
              </a:lnSpc>
            </a:pPr>
            <a:endParaRPr lang="en-US" dirty="0"/>
          </a:p>
          <a:p>
            <a:pPr marL="660172" indent="-144000" hangingPunct="0">
              <a:lnSpc>
                <a:spcPct val="100416"/>
              </a:lnSpc>
            </a:pPr>
            <a:r>
              <a:rPr lang="en-US" altLang="zh-CN" sz="1800" spc="1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5" dirty="0">
                <a:solidFill>
                  <a:srgbClr val="221E1F"/>
                </a:solidFill>
                <a:latin typeface="Times New Roman"/>
                <a:ea typeface="Times New Roman"/>
              </a:rPr>
              <a:t>PERSONELİ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221E1F"/>
                </a:solidFill>
                <a:latin typeface="Times New Roman"/>
                <a:ea typeface="Times New Roman"/>
              </a:rPr>
              <a:t>ÇOCUKTAN</a:t>
            </a:r>
            <a:r>
              <a:rPr lang="en-US" altLang="zh-CN" sz="1800" spc="2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221E1F"/>
                </a:solidFill>
                <a:latin typeface="Times New Roman"/>
                <a:ea typeface="Times New Roman"/>
              </a:rPr>
              <a:t>İSTİSMARA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5" dirty="0">
                <a:solidFill>
                  <a:srgbClr val="221E1F"/>
                </a:solidFill>
                <a:latin typeface="Times New Roman"/>
                <a:ea typeface="Times New Roman"/>
              </a:rPr>
              <a:t>YÖNELİK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ea typeface="Times New Roman"/>
              </a:rPr>
              <a:t>BİR</a:t>
            </a:r>
            <a:r>
              <a:rPr lang="en-US" altLang="zh-CN" sz="18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ea typeface="Times New Roman"/>
              </a:rPr>
              <a:t>BİLGİ</a:t>
            </a:r>
            <a:r>
              <a:rPr lang="en-US" altLang="zh-CN" sz="18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ea typeface="Times New Roman"/>
              </a:rPr>
              <a:t>GELDİĞİNDE</a:t>
            </a:r>
            <a:r>
              <a:rPr lang="en-US" altLang="zh-CN" sz="18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ea typeface="Times New Roman"/>
              </a:rPr>
              <a:t>İSTİSMARA</a:t>
            </a:r>
            <a:r>
              <a:rPr lang="en-US" altLang="zh-CN" sz="18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ea typeface="Times New Roman"/>
              </a:rPr>
              <a:t>YÖNELİK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4" dirty="0">
                <a:solidFill>
                  <a:srgbClr val="221E1F"/>
                </a:solidFill>
                <a:latin typeface="Times New Roman"/>
                <a:ea typeface="Times New Roman"/>
              </a:rPr>
              <a:t>İPUCU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0" dirty="0">
                <a:solidFill>
                  <a:srgbClr val="221E1F"/>
                </a:solidFill>
                <a:latin typeface="Times New Roman"/>
                <a:ea typeface="Times New Roman"/>
              </a:rPr>
              <a:t>GÖRÜLDÜĞÜNDE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4" dirty="0">
                <a:solidFill>
                  <a:srgbClr val="221E1F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4" dirty="0">
                <a:solidFill>
                  <a:srgbClr val="221E1F"/>
                </a:solidFill>
                <a:latin typeface="Times New Roman"/>
                <a:ea typeface="Times New Roman"/>
              </a:rPr>
              <a:t>KONU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4" dirty="0">
                <a:solidFill>
                  <a:srgbClr val="221E1F"/>
                </a:solidFill>
                <a:latin typeface="Times New Roman"/>
                <a:ea typeface="Times New Roman"/>
              </a:rPr>
              <a:t>İLE</a:t>
            </a:r>
            <a:r>
              <a:rPr lang="en-US" altLang="zh-CN" sz="1800" spc="1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221E1F"/>
                </a:solidFill>
                <a:latin typeface="Times New Roman"/>
                <a:ea typeface="Times New Roman"/>
              </a:rPr>
              <a:t>İLGİLİ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0" dirty="0">
                <a:solidFill>
                  <a:srgbClr val="221E1F"/>
                </a:solidFill>
                <a:latin typeface="Times New Roman"/>
                <a:ea typeface="Times New Roman"/>
              </a:rPr>
              <a:t>GERÇEKLİK</a:t>
            </a:r>
            <a:r>
              <a:rPr lang="en-US" altLang="zh-CN" sz="18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5" dirty="0">
                <a:solidFill>
                  <a:srgbClr val="221E1F"/>
                </a:solidFill>
                <a:latin typeface="Times New Roman"/>
                <a:ea typeface="Times New Roman"/>
              </a:rPr>
              <a:t>SORGULANMADAN</a:t>
            </a:r>
            <a:r>
              <a:rPr lang="en-US" altLang="zh-CN" sz="1800" spc="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5" dirty="0">
                <a:solidFill>
                  <a:srgbClr val="221E1F"/>
                </a:solidFill>
                <a:latin typeface="Times New Roman"/>
                <a:ea typeface="Times New Roman"/>
              </a:rPr>
              <a:t>BİLDİRİMDE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5" dirty="0">
                <a:solidFill>
                  <a:srgbClr val="221E1F"/>
                </a:solidFill>
                <a:latin typeface="Times New Roman"/>
                <a:ea typeface="Times New Roman"/>
              </a:rPr>
              <a:t>BULUNMAL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ea typeface="Times New Roman"/>
              </a:rPr>
              <a:t>IDIR.</a:t>
            </a:r>
          </a:p>
          <a:p>
            <a:pPr marL="0" indent="516172">
              <a:lnSpc>
                <a:spcPct val="113750"/>
              </a:lnSpc>
              <a:spcBef>
                <a:spcPts val="279"/>
              </a:spcBef>
            </a:pP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Aile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Politikalar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Bakanlığı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çağrı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hattı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(183)</a:t>
            </a:r>
          </a:p>
          <a:p>
            <a:pPr marL="0" indent="516172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Kolluk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(154/155)</a:t>
            </a:r>
          </a:p>
          <a:p>
            <a:pPr marL="0" indent="516172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Cumhuriyet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Savcılığı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00"/>
              </a:lnSpc>
            </a:pPr>
            <a:endParaRPr lang="en-US" dirty="0"/>
          </a:p>
          <a:p>
            <a:pPr marL="0" indent="644978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129" name="TextBox 129"/>
          <p:cNvSpPr txBox="1"/>
          <p:nvPr/>
        </p:nvSpPr>
        <p:spPr>
          <a:xfrm rot="16200000">
            <a:off x="1664445" y="4484290"/>
            <a:ext cx="1359377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75" dirty="0">
                <a:solidFill>
                  <a:srgbClr val="FEFEFE"/>
                </a:solidFill>
                <a:latin typeface="Times New Roman"/>
                <a:ea typeface="Times New Roman"/>
              </a:rPr>
              <a:t>Yasal</a:t>
            </a:r>
            <a:r>
              <a:rPr lang="en-US" altLang="zh-CN" sz="18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ea typeface="Times New Roman"/>
              </a:rPr>
              <a:t>süreci</a:t>
            </a:r>
          </a:p>
        </p:txBody>
      </p:sp>
      <p:sp>
        <p:nvSpPr>
          <p:cNvPr id="130" name="TextBox 130"/>
          <p:cNvSpPr txBox="1"/>
          <p:nvPr/>
        </p:nvSpPr>
        <p:spPr>
          <a:xfrm rot="16200000">
            <a:off x="2006662" y="4484294"/>
            <a:ext cx="1223583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144" dirty="0">
                <a:solidFill>
                  <a:srgbClr val="FEFEFE"/>
                </a:solidFill>
                <a:latin typeface="Times New Roman"/>
                <a:ea typeface="Times New Roman"/>
              </a:rPr>
              <a:t>başlatmak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31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2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3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4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36"/>
          <p:cNvSpPr txBox="1"/>
          <p:nvPr/>
        </p:nvSpPr>
        <p:spPr>
          <a:xfrm>
            <a:off x="3287806" y="3051967"/>
            <a:ext cx="5958911" cy="4386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193">
              <a:lnSpc>
                <a:spcPct val="100000"/>
              </a:lnSpc>
            </a:pP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Bilgilerin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(Yürütülen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işlemlerin)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yazılı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hale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getirilmesini</a:t>
            </a:r>
          </a:p>
          <a:p>
            <a:pPr marL="0" indent="159193">
              <a:lnSpc>
                <a:spcPct val="100000"/>
              </a:lnSpc>
            </a:pPr>
            <a:r>
              <a:rPr lang="en-US" altLang="zh-CN" sz="1800" spc="134" dirty="0">
                <a:solidFill>
                  <a:srgbClr val="221E1F"/>
                </a:solidFill>
                <a:latin typeface="Times New Roman"/>
                <a:ea typeface="Times New Roman"/>
              </a:rPr>
              <a:t>sa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ğlamak,</a:t>
            </a:r>
          </a:p>
          <a:p>
            <a:pPr>
              <a:lnSpc>
                <a:spcPts val="565"/>
              </a:lnSpc>
            </a:pPr>
            <a:endParaRPr lang="en-US" dirty="0"/>
          </a:p>
          <a:p>
            <a:pPr marL="159193" indent="-144000" hangingPunct="0">
              <a:lnSpc>
                <a:spcPct val="100833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Bulunulan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İl/bölge,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vb.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özelikler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doğrultusunda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gerek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duyuluyorsa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İl/İlçe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Krize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Müdahale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Ekibini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bilgilendirmek,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(ekibi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harekete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geçirmek)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destek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temek</a:t>
            </a:r>
          </a:p>
          <a:p>
            <a:pPr>
              <a:lnSpc>
                <a:spcPts val="419"/>
              </a:lnSpc>
            </a:pPr>
            <a:endParaRPr lang="en-US" dirty="0"/>
          </a:p>
          <a:p>
            <a:pPr marL="0" indent="15193">
              <a:lnSpc>
                <a:spcPct val="10000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Gerekli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durumlarda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Psikososyal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Müdahale</a:t>
            </a:r>
          </a:p>
          <a:p>
            <a:pPr marL="0" indent="159193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Hizmetleri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Ekibini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toplamak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 indent="15193">
              <a:lnSpc>
                <a:spcPct val="100000"/>
              </a:lnSpc>
            </a:pP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Psikososyal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müdahale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biriminin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çalışmalarını</a:t>
            </a:r>
          </a:p>
          <a:p>
            <a:pPr marL="0" indent="159193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kolaylaştırmak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gerekli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tedbirleri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almak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00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137" name="TextBox 137"/>
          <p:cNvSpPr txBox="1"/>
          <p:nvPr/>
        </p:nvSpPr>
        <p:spPr>
          <a:xfrm rot="16200000">
            <a:off x="1808444" y="4270094"/>
            <a:ext cx="1359377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75" dirty="0">
                <a:solidFill>
                  <a:srgbClr val="FEFEFE"/>
                </a:solidFill>
                <a:latin typeface="Times New Roman"/>
                <a:ea typeface="Times New Roman"/>
              </a:rPr>
              <a:t>Yasal</a:t>
            </a:r>
            <a:r>
              <a:rPr lang="en-US" altLang="zh-CN" sz="18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ea typeface="Times New Roman"/>
              </a:rPr>
              <a:t>süreci</a:t>
            </a:r>
          </a:p>
        </p:txBody>
      </p:sp>
      <p:sp>
        <p:nvSpPr>
          <p:cNvPr id="138" name="TextBox 138"/>
          <p:cNvSpPr txBox="1"/>
          <p:nvPr/>
        </p:nvSpPr>
        <p:spPr>
          <a:xfrm rot="16200000">
            <a:off x="2150661" y="4270097"/>
            <a:ext cx="1223583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144" dirty="0">
                <a:solidFill>
                  <a:srgbClr val="FEFEFE"/>
                </a:solidFill>
                <a:latin typeface="Times New Roman"/>
                <a:ea typeface="Times New Roman"/>
              </a:rPr>
              <a:t>başlatmak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40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1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2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44"/>
          <p:cNvSpPr txBox="1"/>
          <p:nvPr/>
        </p:nvSpPr>
        <p:spPr>
          <a:xfrm>
            <a:off x="1112220" y="3452357"/>
            <a:ext cx="1940452" cy="3201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67715">
              <a:lnSpc>
                <a:spcPct val="100000"/>
              </a:lnSpc>
            </a:pPr>
            <a:r>
              <a:rPr lang="en-US" altLang="zh-CN" sz="1800" spc="45" dirty="0">
                <a:solidFill>
                  <a:srgbClr val="221E1F"/>
                </a:solidFill>
                <a:latin typeface="Times New Roman"/>
                <a:ea typeface="Times New Roman"/>
              </a:rPr>
              <a:t>Bi</a:t>
            </a:r>
            <a:r>
              <a:rPr lang="en-US" altLang="zh-CN" sz="1800" spc="40" dirty="0">
                <a:solidFill>
                  <a:srgbClr val="221E1F"/>
                </a:solidFill>
                <a:latin typeface="Times New Roman"/>
                <a:ea typeface="Times New Roman"/>
              </a:rPr>
              <a:t>lginin</a:t>
            </a:r>
          </a:p>
          <a:p>
            <a:pPr marL="0" indent="108350">
              <a:lnSpc>
                <a:spcPct val="100000"/>
              </a:lnSpc>
            </a:pP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yayılmaması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gerekli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tedbirlerin</a:t>
            </a:r>
          </a:p>
          <a:p>
            <a:pPr marL="0" indent="536056">
              <a:lnSpc>
                <a:spcPct val="100000"/>
              </a:lnSpc>
            </a:pP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alınma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sı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14"/>
              </a:lnSpc>
            </a:pPr>
            <a:endParaRPr lang="en-US" dirty="0"/>
          </a:p>
          <a:p>
            <a:pPr marL="0" indent="38859">
              <a:lnSpc>
                <a:spcPct val="100000"/>
              </a:lnSpc>
            </a:pP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ortamındaki</a:t>
            </a:r>
          </a:p>
          <a:p>
            <a:pPr marL="0" indent="514795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g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üvenlik</a:t>
            </a:r>
          </a:p>
          <a:p>
            <a:pPr marL="0" indent="305060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tedbirle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rinin</a:t>
            </a:r>
          </a:p>
          <a:p>
            <a:pPr marL="0" indent="515253">
              <a:lnSpc>
                <a:spcPct val="100000"/>
              </a:lnSpc>
            </a:pP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kont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rolü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3842287" y="3442870"/>
            <a:ext cx="3236131" cy="3210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49680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Yasal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tedbirlerin</a:t>
            </a:r>
          </a:p>
          <a:p>
            <a:pPr marL="0" indent="1183896">
              <a:lnSpc>
                <a:spcPct val="100000"/>
              </a:lnSpc>
            </a:pP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alınma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sı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89"/>
              </a:lnSpc>
            </a:pPr>
            <a:endParaRPr lang="en-US" dirty="0"/>
          </a:p>
          <a:p>
            <a:pPr marL="0" indent="114517">
              <a:lnSpc>
                <a:spcPct val="100000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Öğrenci/Veli/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Öğretmenlere</a:t>
            </a:r>
          </a:p>
          <a:p>
            <a:pPr marL="0" indent="197853" hangingPunct="0">
              <a:lnSpc>
                <a:spcPct val="100833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yönelik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psikososyal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destek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çalışmalarını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geciktirilmeden</a:t>
            </a:r>
          </a:p>
          <a:p>
            <a:pPr marL="0" indent="991191">
              <a:lnSpc>
                <a:spcPct val="100000"/>
              </a:lnSpc>
            </a:pP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başla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tılması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888130" y="3454255"/>
            <a:ext cx="1876446" cy="2923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4296">
              <a:lnSpc>
                <a:spcPct val="100000"/>
              </a:lnSpc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Gelen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bilgilerin</a:t>
            </a:r>
          </a:p>
          <a:p>
            <a:pPr marL="0" indent="370896">
              <a:lnSpc>
                <a:spcPct val="100000"/>
              </a:lnSpc>
            </a:pP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nasıl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ne</a:t>
            </a:r>
          </a:p>
          <a:p>
            <a:pPr marL="0" indent="201396">
              <a:lnSpc>
                <a:spcPct val="100000"/>
              </a:lnSpc>
            </a:pP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kadar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dikkate</a:t>
            </a:r>
          </a:p>
          <a:p>
            <a:pPr marL="0" indent="304832">
              <a:lnSpc>
                <a:spcPct val="100000"/>
              </a:lnSpc>
            </a:pPr>
            <a:r>
              <a:rPr lang="en-US" altLang="zh-CN" sz="1800" spc="90" dirty="0">
                <a:solidFill>
                  <a:srgbClr val="221E1F"/>
                </a:solidFill>
                <a:latin typeface="Times New Roman"/>
                <a:ea typeface="Times New Roman"/>
              </a:rPr>
              <a:t>alınacağın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ın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değerl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endirilmesi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0"/>
              </a:lnSpc>
            </a:pPr>
            <a:endParaRPr lang="en-US" dirty="0"/>
          </a:p>
          <a:p>
            <a:pPr marL="0" indent="17028">
              <a:lnSpc>
                <a:spcPct val="100000"/>
              </a:lnSpc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İl/ilçe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yönetimine</a:t>
            </a:r>
          </a:p>
          <a:p>
            <a:pPr marL="0" indent="239454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bilgi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notu</a:t>
            </a:r>
          </a:p>
          <a:p>
            <a:pPr marL="0" indent="304948">
              <a:lnSpc>
                <a:spcPct val="100000"/>
              </a:lnSpc>
            </a:pP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ulaştırılma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sı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148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9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50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1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53"/>
          <p:cNvSpPr txBox="1"/>
          <p:nvPr/>
        </p:nvSpPr>
        <p:spPr>
          <a:xfrm>
            <a:off x="694998" y="1473158"/>
            <a:ext cx="9530802" cy="5965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47238">
              <a:lnSpc>
                <a:spcPct val="100000"/>
              </a:lnSpc>
            </a:pPr>
            <a:r>
              <a:rPr lang="en-US" altLang="zh-CN" sz="3000" spc="30" dirty="0">
                <a:solidFill>
                  <a:srgbClr val="EA1A2D"/>
                </a:solidFill>
                <a:latin typeface="Times New Roman"/>
                <a:ea typeface="Times New Roman"/>
              </a:rPr>
              <a:t>PSİKOSO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ea typeface="Times New Roman"/>
              </a:rPr>
              <a:t>SYAL</a:t>
            </a:r>
          </a:p>
          <a:p>
            <a:pPr marL="0" indent="2455510">
              <a:lnSpc>
                <a:spcPct val="100000"/>
              </a:lnSpc>
            </a:pPr>
            <a:r>
              <a:rPr lang="en-US" altLang="zh-CN" sz="3000" spc="10" dirty="0">
                <a:solidFill>
                  <a:srgbClr val="EA1A2D"/>
                </a:solidFill>
                <a:latin typeface="Times New Roman"/>
                <a:ea typeface="Times New Roman"/>
              </a:rPr>
              <a:t>MÜDAHALE</a:t>
            </a:r>
            <a:r>
              <a:rPr lang="en-US" altLang="zh-CN" sz="3000" spc="1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0" dirty="0">
                <a:solidFill>
                  <a:srgbClr val="EA1A2D"/>
                </a:solidFill>
                <a:latin typeface="Times New Roman"/>
                <a:ea typeface="Times New Roman"/>
              </a:rPr>
              <a:t>HİZMETLERİ</a:t>
            </a:r>
          </a:p>
          <a:p>
            <a:pPr marL="0" indent="2159671">
              <a:lnSpc>
                <a:spcPct val="100000"/>
              </a:lnSpc>
            </a:pPr>
            <a:r>
              <a:rPr lang="en-US" altLang="zh-CN" sz="3000" spc="34" dirty="0">
                <a:solidFill>
                  <a:srgbClr val="EA1A2D"/>
                </a:solidFill>
                <a:latin typeface="Times New Roman"/>
                <a:ea typeface="Times New Roman"/>
              </a:rPr>
              <a:t>OKUL</a:t>
            </a:r>
            <a:r>
              <a:rPr lang="en-US" altLang="zh-CN" sz="3000" spc="3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" dirty="0">
                <a:solidFill>
                  <a:srgbClr val="EA1A2D"/>
                </a:solidFill>
                <a:latin typeface="Times New Roman"/>
                <a:ea typeface="Times New Roman"/>
              </a:rPr>
              <a:t>EKİBİNİN</a:t>
            </a:r>
            <a:r>
              <a:rPr lang="en-US" altLang="zh-CN" sz="3000" spc="3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4" dirty="0">
                <a:solidFill>
                  <a:srgbClr val="EA1A2D"/>
                </a:solidFill>
                <a:latin typeface="Times New Roman"/>
                <a:ea typeface="Times New Roman"/>
              </a:rPr>
              <a:t>GÖREVLERİ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60"/>
              </a:lnSpc>
            </a:pPr>
            <a:endParaRPr lang="en-US" dirty="0"/>
          </a:p>
          <a:p>
            <a:pPr marL="0" indent="1854469">
              <a:lnSpc>
                <a:spcPct val="11375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Kritik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duruma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müdahale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etmek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planlama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yapmak</a:t>
            </a:r>
          </a:p>
          <a:p>
            <a:pPr marL="0" indent="1533984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Güvenliği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sağlamak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alınması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gerekli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tedbirleri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önermek</a:t>
            </a:r>
          </a:p>
          <a:p>
            <a:pPr>
              <a:lnSpc>
                <a:spcPts val="415"/>
              </a:lnSpc>
            </a:pPr>
            <a:endParaRPr lang="en-US" dirty="0"/>
          </a:p>
          <a:p>
            <a:pPr marL="0" indent="475585">
              <a:lnSpc>
                <a:spcPct val="100000"/>
              </a:lnSpc>
            </a:pP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Karmaşayı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durdurmak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(Kritik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olayla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ilgili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atılması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gereken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adımları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düzenlemek,</a:t>
            </a:r>
          </a:p>
          <a:p>
            <a:pPr marL="0" indent="2783930">
              <a:lnSpc>
                <a:spcPct val="100000"/>
              </a:lnSpc>
            </a:pP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yönlendirmek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kontrol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altıma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almak)</a:t>
            </a:r>
          </a:p>
          <a:p>
            <a:pPr>
              <a:lnSpc>
                <a:spcPts val="490"/>
              </a:lnSpc>
            </a:pPr>
            <a:endParaRPr lang="en-US" dirty="0"/>
          </a:p>
          <a:p>
            <a:pPr marL="0" indent="331687">
              <a:lnSpc>
                <a:spcPct val="100000"/>
              </a:lnSpc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Öğrencilere,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ailelere,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çalışanlara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(destek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olacak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çalışmaların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yapılmasını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sağlamak/</a:t>
            </a:r>
          </a:p>
          <a:p>
            <a:pPr marL="0" indent="2686316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yapmak)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danışmanlık,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kılavuzluk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yapmak</a:t>
            </a:r>
          </a:p>
          <a:p>
            <a:pPr>
              <a:lnSpc>
                <a:spcPts val="54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Psikososyal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müdahale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planları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geliştirmek,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var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olanları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gözden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geçirip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düzeltmek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(Psiko-</a:t>
            </a:r>
          </a:p>
          <a:p>
            <a:pPr marL="0" indent="331214">
              <a:lnSpc>
                <a:spcPct val="100000"/>
              </a:lnSpc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müdahale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planının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işleyişini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değerlendirmek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gerekli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düzeltme/değişiklikleri</a:t>
            </a:r>
          </a:p>
          <a:p>
            <a:pPr marL="0" indent="4382267">
              <a:lnSpc>
                <a:spcPct val="100000"/>
              </a:lnSpc>
            </a:pP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yapm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ak.</a:t>
            </a:r>
          </a:p>
          <a:p>
            <a:pPr>
              <a:lnSpc>
                <a:spcPts val="450"/>
              </a:lnSpc>
            </a:pPr>
            <a:endParaRPr lang="en-US" dirty="0"/>
          </a:p>
          <a:p>
            <a:pPr marL="0" indent="399926">
              <a:lnSpc>
                <a:spcPct val="10000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Olaya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bağlı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çıkabilecek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herhangi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psikososyal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krize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karşı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hazır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durumda</a:t>
            </a:r>
          </a:p>
          <a:p>
            <a:pPr marL="0" indent="4310259">
              <a:lnSpc>
                <a:spcPct val="100000"/>
              </a:lnSpc>
            </a:pPr>
            <a:r>
              <a:rPr lang="en-US" altLang="zh-CN" sz="1800" spc="130" dirty="0">
                <a:solidFill>
                  <a:srgbClr val="221E1F"/>
                </a:solidFill>
                <a:latin typeface="Times New Roman"/>
                <a:ea typeface="Times New Roman"/>
              </a:rPr>
              <a:t>bulu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nmak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4"/>
              </a:lnSpc>
            </a:pPr>
            <a:endParaRPr lang="en-US" dirty="0"/>
          </a:p>
          <a:p>
            <a:pPr marL="0" indent="2592807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15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9" name="Picture 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59"/>
          <p:cNvSpPr txBox="1"/>
          <p:nvPr/>
        </p:nvSpPr>
        <p:spPr>
          <a:xfrm>
            <a:off x="2971058" y="1428158"/>
            <a:ext cx="4978600" cy="1385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1767">
              <a:lnSpc>
                <a:spcPct val="100000"/>
              </a:lnSpc>
            </a:pP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OKULDA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YAPILACAK</a:t>
            </a:r>
          </a:p>
          <a:p>
            <a:pPr marL="0">
              <a:lnSpc>
                <a:spcPct val="100000"/>
              </a:lnSpc>
            </a:pPr>
            <a:r>
              <a:rPr lang="en-US" altLang="zh-CN" sz="3000" spc="30" dirty="0">
                <a:solidFill>
                  <a:srgbClr val="EA1A2D"/>
                </a:solidFill>
                <a:latin typeface="Times New Roman"/>
                <a:ea typeface="Times New Roman"/>
              </a:rPr>
              <a:t>PSİKOSOSYAL</a:t>
            </a:r>
            <a:r>
              <a:rPr lang="en-US" altLang="zh-CN" sz="3000" spc="14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44" dirty="0">
                <a:solidFill>
                  <a:srgbClr val="EA1A2D"/>
                </a:solidFill>
                <a:latin typeface="Times New Roman"/>
                <a:ea typeface="Times New Roman"/>
              </a:rPr>
              <a:t>MÜDAHALE</a:t>
            </a:r>
          </a:p>
          <a:p>
            <a:pPr marL="0" indent="1350629">
              <a:lnSpc>
                <a:spcPct val="100000"/>
              </a:lnSpc>
            </a:pPr>
            <a:r>
              <a:rPr lang="en-US" altLang="zh-CN" sz="3000" spc="-20" dirty="0">
                <a:solidFill>
                  <a:srgbClr val="EA1A2D"/>
                </a:solidFill>
                <a:latin typeface="Times New Roman"/>
                <a:ea typeface="Times New Roman"/>
              </a:rPr>
              <a:t>HİZME</a:t>
            </a:r>
            <a:r>
              <a:rPr lang="en-US" altLang="zh-CN" sz="3000" spc="-15" dirty="0">
                <a:solidFill>
                  <a:srgbClr val="EA1A2D"/>
                </a:solidFill>
                <a:latin typeface="Times New Roman"/>
                <a:ea typeface="Times New Roman"/>
              </a:rPr>
              <a:t>TLERİ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810416" y="2967732"/>
            <a:ext cx="9142478" cy="294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  <a:tabLst>
                <a:tab pos="5161264" algn="l"/>
              </a:tabLst>
            </a:pPr>
            <a:r>
              <a:rPr lang="en-US" altLang="zh-CN" sz="1700" dirty="0">
                <a:solidFill>
                  <a:srgbClr val="FEFEFE"/>
                </a:solidFill>
                <a:latin typeface="Times New Roman"/>
                <a:ea typeface="Times New Roman"/>
              </a:rPr>
              <a:t>ÖĞRENCİLERLE</a:t>
            </a:r>
            <a:r>
              <a:rPr lang="en-US" altLang="zh-CN" sz="17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dirty="0">
                <a:solidFill>
                  <a:srgbClr val="FEFEFE"/>
                </a:solidFill>
                <a:latin typeface="Times New Roman"/>
                <a:ea typeface="Times New Roman"/>
              </a:rPr>
              <a:t>YAPILACAK</a:t>
            </a:r>
            <a:r>
              <a:rPr lang="en-US" altLang="zh-CN" sz="17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dirty="0">
                <a:solidFill>
                  <a:srgbClr val="FEFEFE"/>
                </a:solidFill>
                <a:latin typeface="Times New Roman"/>
                <a:ea typeface="Times New Roman"/>
              </a:rPr>
              <a:t>ÇALIŞMALAR	</a:t>
            </a:r>
            <a:r>
              <a:rPr lang="en-US" altLang="zh-CN" sz="1700" spc="-15" dirty="0">
                <a:solidFill>
                  <a:srgbClr val="FEFEFE"/>
                </a:solidFill>
                <a:latin typeface="Times New Roman"/>
                <a:ea typeface="Times New Roman"/>
              </a:rPr>
              <a:t>VELİLERLE</a:t>
            </a:r>
            <a:r>
              <a:rPr lang="en-US" altLang="zh-CN" sz="1700" spc="-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-20" dirty="0">
                <a:solidFill>
                  <a:srgbClr val="FEFEFE"/>
                </a:solidFill>
                <a:latin typeface="Times New Roman"/>
                <a:ea typeface="Times New Roman"/>
              </a:rPr>
              <a:t>YAPILACAK</a:t>
            </a:r>
            <a:r>
              <a:rPr lang="en-US" altLang="zh-CN" sz="1700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spc="-20" dirty="0">
                <a:solidFill>
                  <a:srgbClr val="FEFEFE"/>
                </a:solidFill>
                <a:latin typeface="Times New Roman"/>
                <a:ea typeface="Times New Roman"/>
              </a:rPr>
              <a:t>ÇALIŞMALAR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733898" y="3530501"/>
            <a:ext cx="3881621" cy="1152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600" spc="7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55" dirty="0">
                <a:solidFill>
                  <a:srgbClr val="221E1F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94" dirty="0">
                <a:solidFill>
                  <a:srgbClr val="221E1F"/>
                </a:solidFill>
                <a:latin typeface="Times New Roman"/>
                <a:ea typeface="Times New Roman"/>
              </a:rPr>
              <a:t>Etkilenen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221E1F"/>
                </a:solidFill>
                <a:latin typeface="Times New Roman"/>
                <a:ea typeface="Times New Roman"/>
              </a:rPr>
              <a:t>sınıfla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94" dirty="0">
                <a:solidFill>
                  <a:srgbClr val="221E1F"/>
                </a:solidFill>
                <a:latin typeface="Times New Roman"/>
                <a:ea typeface="Times New Roman"/>
              </a:rPr>
              <a:t>yapılacak</a:t>
            </a:r>
            <a:r>
              <a:rPr lang="en-US" altLang="zh-CN" sz="16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çalışma</a:t>
            </a:r>
          </a:p>
          <a:p>
            <a:pPr>
              <a:lnSpc>
                <a:spcPts val="43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120" dirty="0">
                <a:solidFill>
                  <a:srgbClr val="221E1F"/>
                </a:solidFill>
                <a:latin typeface="Times New Roman"/>
                <a:ea typeface="Times New Roman"/>
              </a:rPr>
              <a:t>Yakından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9" dirty="0">
                <a:solidFill>
                  <a:srgbClr val="221E1F"/>
                </a:solidFill>
                <a:latin typeface="Times New Roman"/>
                <a:ea typeface="Times New Roman"/>
              </a:rPr>
              <a:t>etkilenildiği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14" dirty="0">
                <a:solidFill>
                  <a:srgbClr val="221E1F"/>
                </a:solidFill>
                <a:latin typeface="Times New Roman"/>
                <a:ea typeface="Times New Roman"/>
              </a:rPr>
              <a:t>düşünülen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diğer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1600" spc="69" dirty="0">
                <a:solidFill>
                  <a:srgbClr val="221E1F"/>
                </a:solidFill>
                <a:latin typeface="Times New Roman"/>
                <a:ea typeface="Times New Roman"/>
              </a:rPr>
              <a:t>sınıflarla</a:t>
            </a:r>
            <a:r>
              <a:rPr lang="en-US" altLang="zh-CN" sz="16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221E1F"/>
                </a:solidFill>
                <a:latin typeface="Times New Roman"/>
                <a:ea typeface="Times New Roman"/>
              </a:rPr>
              <a:t>yapılacak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221E1F"/>
                </a:solidFill>
                <a:latin typeface="Times New Roman"/>
                <a:ea typeface="Times New Roman"/>
              </a:rPr>
              <a:t>çalışmalar</a:t>
            </a:r>
          </a:p>
          <a:p>
            <a:pPr marL="0">
              <a:lnSpc>
                <a:spcPct val="113750"/>
              </a:lnSpc>
              <a:spcBef>
                <a:spcPts val="365"/>
              </a:spcBef>
            </a:pPr>
            <a:r>
              <a:rPr lang="en-US" altLang="zh-CN" sz="16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125" dirty="0">
                <a:solidFill>
                  <a:srgbClr val="221E1F"/>
                </a:solidFill>
                <a:latin typeface="Times New Roman"/>
                <a:ea typeface="Times New Roman"/>
              </a:rPr>
              <a:t>Okulun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4" dirty="0">
                <a:solidFill>
                  <a:srgbClr val="221E1F"/>
                </a:solidFill>
                <a:latin typeface="Times New Roman"/>
                <a:ea typeface="Times New Roman"/>
              </a:rPr>
              <a:t>genelinde</a:t>
            </a:r>
            <a:r>
              <a:rPr lang="en-US" altLang="zh-CN" sz="16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4" dirty="0">
                <a:solidFill>
                  <a:srgbClr val="221E1F"/>
                </a:solidFill>
                <a:latin typeface="Times New Roman"/>
                <a:ea typeface="Times New Roman"/>
              </a:rPr>
              <a:t>yapılacak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4" dirty="0">
                <a:solidFill>
                  <a:srgbClr val="221E1F"/>
                </a:solidFill>
                <a:latin typeface="Times New Roman"/>
                <a:ea typeface="Times New Roman"/>
              </a:rPr>
              <a:t>çalışmalar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5623453" y="3529953"/>
            <a:ext cx="4499141" cy="593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750"/>
              </a:lnSpc>
            </a:pPr>
            <a:r>
              <a:rPr lang="en-US" altLang="zh-CN" sz="1600" spc="7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50" dirty="0">
                <a:solidFill>
                  <a:srgbClr val="221E1F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89" dirty="0">
                <a:solidFill>
                  <a:srgbClr val="221E1F"/>
                </a:solidFill>
                <a:latin typeface="Times New Roman"/>
                <a:ea typeface="Times New Roman"/>
              </a:rPr>
              <a:t>Etkilenen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221E1F"/>
                </a:solidFill>
                <a:latin typeface="Times New Roman"/>
                <a:ea typeface="Times New Roman"/>
              </a:rPr>
              <a:t>sınıfın</a:t>
            </a:r>
            <a:r>
              <a:rPr lang="en-US" altLang="zh-CN" sz="16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221E1F"/>
                </a:solidFill>
                <a:latin typeface="Times New Roman"/>
                <a:ea typeface="Times New Roman"/>
              </a:rPr>
              <a:t>velileriyle</a:t>
            </a:r>
            <a:r>
              <a:rPr lang="en-US" altLang="zh-CN" sz="16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9" dirty="0">
                <a:solidFill>
                  <a:srgbClr val="221E1F"/>
                </a:solidFill>
                <a:latin typeface="Times New Roman"/>
                <a:ea typeface="Times New Roman"/>
              </a:rPr>
              <a:t>yapılacak</a:t>
            </a:r>
            <a:r>
              <a:rPr lang="en-US" altLang="zh-CN" sz="16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çalışma</a:t>
            </a:r>
          </a:p>
          <a:p>
            <a:pPr marL="0">
              <a:lnSpc>
                <a:spcPct val="113750"/>
              </a:lnSpc>
              <a:spcBef>
                <a:spcPts val="300"/>
              </a:spcBef>
            </a:pPr>
            <a:r>
              <a:rPr lang="en-US" altLang="zh-CN" sz="1600" spc="8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104" dirty="0">
                <a:solidFill>
                  <a:srgbClr val="221E1F"/>
                </a:solidFill>
                <a:latin typeface="Times New Roman"/>
                <a:ea typeface="Times New Roman"/>
              </a:rPr>
              <a:t>Diğer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221E1F"/>
                </a:solidFill>
                <a:latin typeface="Times New Roman"/>
                <a:ea typeface="Times New Roman"/>
              </a:rPr>
              <a:t>sınıf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221E1F"/>
                </a:solidFill>
                <a:latin typeface="Times New Roman"/>
                <a:ea typeface="Times New Roman"/>
              </a:rPr>
              <a:t>velileriyle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yapılacak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4" dirty="0">
                <a:solidFill>
                  <a:srgbClr val="221E1F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çalışma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820760" y="4663181"/>
            <a:ext cx="8496737" cy="564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17916"/>
              </a:lnSpc>
              <a:tabLst>
                <a:tab pos="6058965" algn="l"/>
              </a:tabLst>
            </a:pPr>
            <a:r>
              <a:rPr lang="en-US" altLang="zh-CN" sz="1700" dirty="0">
                <a:solidFill>
                  <a:srgbClr val="FEFEFE"/>
                </a:solidFill>
                <a:latin typeface="Times New Roman"/>
                <a:ea typeface="Times New Roman"/>
              </a:rPr>
              <a:t>ÖĞRETMENLERLE</a:t>
            </a:r>
            <a:r>
              <a:rPr lang="en-US" altLang="zh-CN" sz="17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dirty="0">
                <a:solidFill>
                  <a:srgbClr val="FEFEFE"/>
                </a:solidFill>
                <a:latin typeface="Times New Roman"/>
                <a:ea typeface="Times New Roman"/>
              </a:rPr>
              <a:t>YAPILACAK</a:t>
            </a:r>
            <a:r>
              <a:rPr lang="en-US" altLang="zh-CN" sz="17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dirty="0">
                <a:solidFill>
                  <a:srgbClr val="FEFEFE"/>
                </a:solidFill>
                <a:latin typeface="Times New Roman"/>
                <a:ea typeface="Times New Roman"/>
              </a:rPr>
              <a:t>ÇALIŞMALAR	İZLEME</a:t>
            </a:r>
            <a:r>
              <a:rPr lang="en-US" altLang="zh-CN" sz="1700" spc="-1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700" dirty="0">
                <a:solidFill>
                  <a:srgbClr val="FEFEFE"/>
                </a:solidFill>
                <a:latin typeface="Times New Roman"/>
                <a:ea typeface="Times New Roman"/>
              </a:rPr>
              <a:t>ÇALIŞMALARI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733898" y="5532288"/>
            <a:ext cx="4289848" cy="742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hangingPunct="0">
              <a:lnSpc>
                <a:spcPct val="101250"/>
              </a:lnSpc>
            </a:pPr>
            <a:r>
              <a:rPr lang="en-US" altLang="zh-CN" sz="16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135" dirty="0">
                <a:solidFill>
                  <a:srgbClr val="221E1F"/>
                </a:solidFill>
                <a:latin typeface="Times New Roman"/>
                <a:ea typeface="Times New Roman"/>
              </a:rPr>
              <a:t>Doğru</a:t>
            </a:r>
            <a:r>
              <a:rPr lang="en-US" altLang="zh-CN" sz="16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10" dirty="0">
                <a:solidFill>
                  <a:srgbClr val="221E1F"/>
                </a:solidFill>
                <a:latin typeface="Times New Roman"/>
                <a:ea typeface="Times New Roman"/>
              </a:rPr>
              <a:t>bilgilendirme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2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20" dirty="0">
                <a:solidFill>
                  <a:srgbClr val="221E1F"/>
                </a:solidFill>
                <a:latin typeface="Times New Roman"/>
                <a:ea typeface="Times New Roman"/>
              </a:rPr>
              <a:t>anlamlandırma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9" dirty="0">
                <a:solidFill>
                  <a:srgbClr val="221E1F"/>
                </a:solidFill>
                <a:latin typeface="Times New Roman"/>
                <a:ea typeface="Times New Roman"/>
              </a:rPr>
              <a:t>öğrencilerle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yapılacak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çalışmalar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4" dirty="0">
                <a:solidFill>
                  <a:srgbClr val="221E1F"/>
                </a:solidFill>
                <a:latin typeface="Times New Roman"/>
                <a:ea typeface="Times New Roman"/>
              </a:rPr>
              <a:t>hakkında</a:t>
            </a:r>
            <a:r>
              <a:rPr lang="en-US" altLang="zh-CN" sz="16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bilgilend</a:t>
            </a:r>
            <a:r>
              <a:rPr lang="en-US" altLang="zh-CN" sz="1600" spc="94" dirty="0">
                <a:solidFill>
                  <a:srgbClr val="221E1F"/>
                </a:solidFill>
                <a:latin typeface="Times New Roman"/>
                <a:ea typeface="Times New Roman"/>
              </a:rPr>
              <a:t>irme,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5623453" y="5291259"/>
            <a:ext cx="4266682" cy="983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hangingPunct="0">
              <a:lnSpc>
                <a:spcPct val="100833"/>
              </a:lnSpc>
            </a:pPr>
            <a:r>
              <a:rPr lang="en-US" altLang="zh-CN" sz="1600" spc="6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55" dirty="0">
                <a:solidFill>
                  <a:srgbClr val="221E1F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spc="89" dirty="0">
                <a:solidFill>
                  <a:srgbClr val="221E1F"/>
                </a:solidFill>
                <a:latin typeface="Times New Roman"/>
                <a:ea typeface="Times New Roman"/>
              </a:rPr>
              <a:t>Yaşanılan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olay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221E1F"/>
                </a:solidFill>
                <a:latin typeface="Times New Roman"/>
                <a:ea typeface="Times New Roman"/>
              </a:rPr>
              <a:t>sonrası</a:t>
            </a:r>
            <a:r>
              <a:rPr lang="en-US" altLang="zh-CN" sz="16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9" dirty="0">
                <a:solidFill>
                  <a:srgbClr val="221E1F"/>
                </a:solidFill>
                <a:latin typeface="Times New Roman"/>
                <a:ea typeface="Times New Roman"/>
              </a:rPr>
              <a:t>yapılan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221E1F"/>
                </a:solidFill>
                <a:latin typeface="Times New Roman"/>
                <a:ea typeface="Times New Roman"/>
              </a:rPr>
              <a:t>çalışmaların</a:t>
            </a:r>
            <a:r>
              <a:rPr lang="en-US" altLang="zh-CN" sz="16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0" dirty="0">
                <a:solidFill>
                  <a:srgbClr val="221E1F"/>
                </a:solidFill>
                <a:latin typeface="Times New Roman"/>
                <a:ea typeface="Times New Roman"/>
              </a:rPr>
              <a:t>etkisini</a:t>
            </a:r>
            <a:r>
              <a:rPr lang="en-US" altLang="zh-CN" sz="16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39" dirty="0">
                <a:solidFill>
                  <a:srgbClr val="221E1F"/>
                </a:solidFill>
                <a:latin typeface="Times New Roman"/>
                <a:ea typeface="Times New Roman"/>
              </a:rPr>
              <a:t>gözlemlemek</a:t>
            </a:r>
            <a:r>
              <a:rPr lang="en-US" altLang="zh-CN" sz="16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4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25" dirty="0">
                <a:solidFill>
                  <a:srgbClr val="221E1F"/>
                </a:solidFill>
                <a:latin typeface="Times New Roman"/>
                <a:ea typeface="Times New Roman"/>
              </a:rPr>
              <a:t>değerlendirmek</a:t>
            </a:r>
            <a:r>
              <a:rPr lang="en-US" altLang="zh-CN" sz="16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89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10" dirty="0">
                <a:solidFill>
                  <a:srgbClr val="221E1F"/>
                </a:solidFill>
                <a:latin typeface="Times New Roman"/>
                <a:ea typeface="Times New Roman"/>
              </a:rPr>
              <a:t>izleme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2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10" dirty="0">
                <a:solidFill>
                  <a:srgbClr val="221E1F"/>
                </a:solidFill>
                <a:latin typeface="Times New Roman"/>
                <a:ea typeface="Times New Roman"/>
              </a:rPr>
              <a:t>değerlendirme</a:t>
            </a:r>
            <a:r>
              <a:rPr lang="en-US" altLang="zh-CN" sz="16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104" dirty="0">
                <a:solidFill>
                  <a:srgbClr val="221E1F"/>
                </a:solidFill>
                <a:latin typeface="Times New Roman"/>
                <a:ea typeface="Times New Roman"/>
              </a:rPr>
              <a:t>çalışması</a:t>
            </a:r>
            <a:r>
              <a:rPr lang="en-US" altLang="zh-CN" sz="16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spc="65" dirty="0">
                <a:solidFill>
                  <a:srgbClr val="221E1F"/>
                </a:solidFill>
                <a:latin typeface="Times New Roman"/>
                <a:ea typeface="Times New Roman"/>
              </a:rPr>
              <a:t>yapı</a:t>
            </a:r>
            <a:r>
              <a:rPr lang="en-US" altLang="zh-CN" sz="1600" spc="60" dirty="0">
                <a:solidFill>
                  <a:srgbClr val="221E1F"/>
                </a:solidFill>
                <a:latin typeface="Times New Roman"/>
                <a:ea typeface="Times New Roman"/>
              </a:rPr>
              <a:t>lmalı…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1908434" y="6355671"/>
            <a:ext cx="6995866" cy="1082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4896">
              <a:lnSpc>
                <a:spcPct val="100000"/>
              </a:lnSpc>
            </a:pPr>
            <a:r>
              <a:rPr lang="en-US" altLang="zh-CN" sz="1400" spc="94" dirty="0">
                <a:solidFill>
                  <a:srgbClr val="221E1F"/>
                </a:solidFill>
                <a:latin typeface="Times New Roman"/>
                <a:ea typeface="Times New Roman"/>
              </a:rPr>
              <a:t>Not: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94" dirty="0">
                <a:solidFill>
                  <a:srgbClr val="221E1F"/>
                </a:solidFill>
                <a:latin typeface="Times New Roman"/>
                <a:ea typeface="Times New Roman"/>
              </a:rPr>
              <a:t>Etkilenme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9" dirty="0">
                <a:solidFill>
                  <a:srgbClr val="221E1F"/>
                </a:solidFill>
                <a:latin typeface="Times New Roman"/>
                <a:ea typeface="Times New Roman"/>
              </a:rPr>
              <a:t>derecesi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00" dirty="0">
                <a:solidFill>
                  <a:srgbClr val="221E1F"/>
                </a:solidFill>
                <a:latin typeface="Times New Roman"/>
                <a:ea typeface="Times New Roman"/>
              </a:rPr>
              <a:t>yüksek</a:t>
            </a:r>
            <a:r>
              <a:rPr lang="en-US" altLang="zh-CN" sz="14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94" dirty="0">
                <a:solidFill>
                  <a:srgbClr val="221E1F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9" dirty="0">
                <a:solidFill>
                  <a:srgbClr val="221E1F"/>
                </a:solidFill>
                <a:latin typeface="Times New Roman"/>
                <a:ea typeface="Times New Roman"/>
              </a:rPr>
              <a:t>bazı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>
                <a:solidFill>
                  <a:srgbClr val="221E1F"/>
                </a:solidFill>
                <a:latin typeface="Times New Roman"/>
                <a:ea typeface="Times New Roman"/>
              </a:rPr>
              <a:t>öğrencilerle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>
                <a:solidFill>
                  <a:srgbClr val="221E1F"/>
                </a:solidFill>
                <a:latin typeface="Times New Roman"/>
                <a:ea typeface="Times New Roman"/>
              </a:rPr>
              <a:t>ileri</a:t>
            </a:r>
            <a:r>
              <a:rPr lang="en-US" altLang="zh-CN" sz="14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04" dirty="0">
                <a:solidFill>
                  <a:srgbClr val="221E1F"/>
                </a:solidFill>
                <a:latin typeface="Times New Roman"/>
                <a:ea typeface="Times New Roman"/>
              </a:rPr>
              <a:t>düzey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5" dirty="0">
                <a:solidFill>
                  <a:srgbClr val="221E1F"/>
                </a:solidFill>
                <a:latin typeface="Times New Roman"/>
                <a:ea typeface="Times New Roman"/>
              </a:rPr>
              <a:t>psikolojik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9" dirty="0">
                <a:solidFill>
                  <a:srgbClr val="221E1F"/>
                </a:solidFill>
                <a:latin typeface="Times New Roman"/>
                <a:ea typeface="Times New Roman"/>
              </a:rPr>
              <a:t>destek</a:t>
            </a:r>
          </a:p>
          <a:p>
            <a:pPr marL="0">
              <a:lnSpc>
                <a:spcPct val="100000"/>
              </a:lnSpc>
            </a:pPr>
            <a:r>
              <a:rPr lang="en-US" altLang="zh-CN" sz="1400" spc="64" dirty="0">
                <a:solidFill>
                  <a:srgbClr val="221E1F"/>
                </a:solidFill>
                <a:latin typeface="Times New Roman"/>
                <a:ea typeface="Times New Roman"/>
              </a:rPr>
              <a:t>çalışması</a:t>
            </a:r>
            <a:r>
              <a:rPr lang="en-US" altLang="zh-CN" sz="14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221E1F"/>
                </a:solidFill>
                <a:latin typeface="Times New Roman"/>
                <a:ea typeface="Times New Roman"/>
              </a:rPr>
              <a:t>yapılabilir.</a:t>
            </a:r>
            <a:r>
              <a:rPr lang="en-US" altLang="zh-CN" sz="14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14" dirty="0">
                <a:solidFill>
                  <a:srgbClr val="221E1F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4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0" dirty="0">
                <a:solidFill>
                  <a:srgbClr val="221E1F"/>
                </a:solidFill>
                <a:latin typeface="Times New Roman"/>
                <a:ea typeface="Times New Roman"/>
              </a:rPr>
              <a:t>konu</a:t>
            </a:r>
            <a:r>
              <a:rPr lang="en-US" altLang="zh-CN" sz="14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221E1F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4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0" dirty="0">
                <a:solidFill>
                  <a:srgbClr val="221E1F"/>
                </a:solidFill>
                <a:latin typeface="Times New Roman"/>
                <a:ea typeface="Times New Roman"/>
              </a:rPr>
              <a:t>ilgili</a:t>
            </a:r>
            <a:r>
              <a:rPr lang="en-US" altLang="zh-CN" sz="14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>
                <a:solidFill>
                  <a:srgbClr val="221E1F"/>
                </a:solidFill>
                <a:latin typeface="Times New Roman"/>
                <a:ea typeface="Times New Roman"/>
              </a:rPr>
              <a:t>Psikososyal</a:t>
            </a:r>
            <a:r>
              <a:rPr lang="en-US" altLang="zh-CN" sz="14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>
                <a:solidFill>
                  <a:srgbClr val="221E1F"/>
                </a:solidFill>
                <a:latin typeface="Times New Roman"/>
                <a:ea typeface="Times New Roman"/>
              </a:rPr>
              <a:t>Müdahale</a:t>
            </a:r>
            <a:r>
              <a:rPr lang="en-US" altLang="zh-CN" sz="1400" spc="4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>
                <a:solidFill>
                  <a:srgbClr val="221E1F"/>
                </a:solidFill>
                <a:latin typeface="Times New Roman"/>
                <a:ea typeface="Times New Roman"/>
              </a:rPr>
              <a:t>Hizmetleri</a:t>
            </a:r>
            <a:r>
              <a:rPr lang="en-US" altLang="zh-CN" sz="14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4" dirty="0">
                <a:solidFill>
                  <a:srgbClr val="221E1F"/>
                </a:solidFill>
                <a:latin typeface="Times New Roman"/>
                <a:ea typeface="Times New Roman"/>
              </a:rPr>
              <a:t>İlçe</a:t>
            </a:r>
            <a:r>
              <a:rPr lang="en-US" altLang="zh-CN" sz="1400" spc="4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69" dirty="0">
                <a:solidFill>
                  <a:srgbClr val="221E1F"/>
                </a:solidFill>
                <a:latin typeface="Times New Roman"/>
                <a:ea typeface="Times New Roman"/>
              </a:rPr>
              <a:t>Ekibinden</a:t>
            </a:r>
          </a:p>
          <a:p>
            <a:pPr marL="0" indent="2679570">
              <a:lnSpc>
                <a:spcPct val="100000"/>
              </a:lnSpc>
            </a:pPr>
            <a:r>
              <a:rPr lang="en-US" altLang="zh-CN" sz="1400" spc="94" dirty="0">
                <a:solidFill>
                  <a:srgbClr val="221E1F"/>
                </a:solidFill>
                <a:latin typeface="Times New Roman"/>
                <a:ea typeface="Times New Roman"/>
              </a:rPr>
              <a:t>destek</a:t>
            </a:r>
            <a:r>
              <a:rPr lang="en-US" altLang="zh-CN" sz="14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89" dirty="0">
                <a:solidFill>
                  <a:srgbClr val="221E1F"/>
                </a:solidFill>
                <a:latin typeface="Times New Roman"/>
                <a:ea typeface="Times New Roman"/>
              </a:rPr>
              <a:t>istenmelidir.</a:t>
            </a:r>
          </a:p>
          <a:p>
            <a:pPr>
              <a:lnSpc>
                <a:spcPts val="1970"/>
              </a:lnSpc>
            </a:pPr>
            <a:endParaRPr lang="en-US" dirty="0"/>
          </a:p>
          <a:p>
            <a:pPr marL="0" indent="1379372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67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72"/>
          <p:cNvSpPr txBox="1"/>
          <p:nvPr/>
        </p:nvSpPr>
        <p:spPr>
          <a:xfrm>
            <a:off x="1350088" y="1843617"/>
            <a:ext cx="8220571" cy="5595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94847">
              <a:lnSpc>
                <a:spcPct val="100000"/>
              </a:lnSpc>
            </a:pP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BİLDİRİM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YÜKÜMLÜLÜĞÜ</a:t>
            </a:r>
            <a:r>
              <a:rPr lang="en-US" altLang="zh-CN" sz="3000" spc="-18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VE</a:t>
            </a:r>
          </a:p>
          <a:p>
            <a:pPr marL="0" indent="1606496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5" dirty="0">
                <a:solidFill>
                  <a:srgbClr val="EA1A2D"/>
                </a:solidFill>
                <a:latin typeface="Times New Roman"/>
                <a:ea typeface="Times New Roman"/>
              </a:rPr>
              <a:t>İLGİLİ</a:t>
            </a:r>
            <a:r>
              <a:rPr lang="en-US" altLang="zh-CN" sz="3000" spc="1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30" dirty="0">
                <a:solidFill>
                  <a:srgbClr val="EA1A2D"/>
                </a:solidFill>
                <a:latin typeface="Times New Roman"/>
                <a:ea typeface="Times New Roman"/>
              </a:rPr>
              <a:t>KANUN</a:t>
            </a:r>
            <a:r>
              <a:rPr lang="en-US" altLang="zh-CN" sz="3000" spc="1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5" dirty="0">
                <a:solidFill>
                  <a:srgbClr val="EA1A2D"/>
                </a:solidFill>
                <a:latin typeface="Times New Roman"/>
                <a:ea typeface="Times New Roman"/>
              </a:rPr>
              <a:t>MADDELERİ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0"/>
              </a:lnSpc>
            </a:pPr>
            <a:endParaRPr lang="en-US" dirty="0"/>
          </a:p>
          <a:p>
            <a:pPr marL="0" indent="3371374">
              <a:lnSpc>
                <a:spcPct val="100000"/>
              </a:lnSpc>
            </a:pP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bildirme</a:t>
            </a:r>
          </a:p>
          <a:p>
            <a:pPr marL="0" indent="2451731">
              <a:lnSpc>
                <a:spcPct val="100000"/>
              </a:lnSpc>
            </a:pPr>
            <a:r>
              <a:rPr lang="en-US" altLang="zh-CN" sz="1800" spc="189" dirty="0">
                <a:solidFill>
                  <a:srgbClr val="FEFEFE"/>
                </a:solidFill>
                <a:latin typeface="Times New Roman"/>
                <a:ea typeface="Times New Roman"/>
              </a:rPr>
              <a:t>TCK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278.,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279.,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280.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maddeler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85"/>
              </a:lnSpc>
            </a:pPr>
            <a:endParaRPr lang="en-US" dirty="0"/>
          </a:p>
          <a:p>
            <a:pPr marL="0" indent="2384980">
              <a:lnSpc>
                <a:spcPct val="100000"/>
              </a:lnSpc>
            </a:pP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Korunma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gereksinimini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bildirme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64" dirty="0">
                <a:solidFill>
                  <a:srgbClr val="FEFEFE"/>
                </a:solidFill>
                <a:latin typeface="Times New Roman"/>
                <a:ea typeface="Times New Roman"/>
              </a:rPr>
              <a:t>TCK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98.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4" dirty="0">
                <a:solidFill>
                  <a:srgbClr val="FEFEFE"/>
                </a:solidFill>
                <a:latin typeface="Times New Roman"/>
                <a:ea typeface="Times New Roman"/>
              </a:rPr>
              <a:t>SHÇEK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Kanunu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21.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Koruma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Kanunu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6.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madde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55"/>
              </a:lnSpc>
            </a:pPr>
            <a:endParaRPr lang="en-US" dirty="0"/>
          </a:p>
          <a:p>
            <a:pPr marL="0" indent="1937717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173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78"/>
          <p:cNvSpPr txBox="1"/>
          <p:nvPr/>
        </p:nvSpPr>
        <p:spPr>
          <a:xfrm>
            <a:off x="1178999" y="1867616"/>
            <a:ext cx="8619914" cy="5571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13026">
              <a:lnSpc>
                <a:spcPct val="100000"/>
              </a:lnSpc>
            </a:pPr>
            <a:r>
              <a:rPr lang="en-US" altLang="zh-CN" sz="3000" spc="120" dirty="0">
                <a:solidFill>
                  <a:srgbClr val="EA1A2D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3000" spc="7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04" dirty="0">
                <a:solidFill>
                  <a:srgbClr val="EA1A2D"/>
                </a:solidFill>
                <a:latin typeface="Times New Roman"/>
                <a:ea typeface="Times New Roman"/>
              </a:rPr>
              <a:t>Bildirim</a:t>
            </a:r>
            <a:r>
              <a:rPr lang="en-US" altLang="zh-CN" sz="3000" spc="8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ea typeface="Times New Roman"/>
              </a:rPr>
              <a:t>Yükümlülüğü</a:t>
            </a:r>
          </a:p>
          <a:p>
            <a:pPr marL="0" indent="2815032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259" dirty="0">
                <a:solidFill>
                  <a:srgbClr val="EA1A2D"/>
                </a:solidFill>
                <a:latin typeface="Times New Roman"/>
                <a:ea typeface="Times New Roman"/>
              </a:rPr>
              <a:t>TCK</a:t>
            </a:r>
            <a:r>
              <a:rPr lang="en-US" altLang="zh-CN" sz="3000" spc="9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15" dirty="0">
                <a:solidFill>
                  <a:srgbClr val="EA1A2D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3000" spc="1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0" dirty="0">
                <a:solidFill>
                  <a:srgbClr val="EA1A2D"/>
                </a:solidFill>
                <a:latin typeface="Times New Roman"/>
                <a:ea typeface="Times New Roman"/>
              </a:rPr>
              <a:t>278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35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(1)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İşlenmekte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FEFEFE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yetkili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5" dirty="0">
                <a:solidFill>
                  <a:srgbClr val="FEFEFE"/>
                </a:solidFill>
                <a:latin typeface="Times New Roman"/>
                <a:ea typeface="Times New Roman"/>
              </a:rPr>
              <a:t>makamlara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bildirmeyen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kişi,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yıla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kadar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hapis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cezası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cezalandırılır.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(2)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İşlenmiş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olmakla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birlikte,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sebebiyet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verdiği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neticelerin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sınırlandırılması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halen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89" dirty="0">
                <a:solidFill>
                  <a:srgbClr val="FEFEFE"/>
                </a:solidFill>
                <a:latin typeface="Times New Roman"/>
                <a:ea typeface="Times New Roman"/>
              </a:rPr>
              <a:t>mümkün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bulunan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yetkili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makamlara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bildirmeyen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kişi,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yukarıdaki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fıkra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hükmüne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göre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cezalandırılır.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(3)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Mağdurun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onbeşyaşını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bitirmemiş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çocuk,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bedensel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ruhsal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bakımdan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engelli</a:t>
            </a:r>
            <a:r>
              <a:rPr lang="en-US" altLang="zh-CN" sz="1800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hamileliği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nedeniyle</a:t>
            </a:r>
            <a:r>
              <a:rPr lang="en-US" altLang="zh-CN" sz="1800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kendisini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savunamayacak</a:t>
            </a:r>
            <a:r>
              <a:rPr lang="en-US" altLang="zh-CN" sz="1800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durumda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bulunan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85" dirty="0">
                <a:solidFill>
                  <a:srgbClr val="FEFEFE"/>
                </a:solidFill>
                <a:latin typeface="Times New Roman"/>
                <a:ea typeface="Times New Roman"/>
              </a:rPr>
              <a:t>kimse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5" dirty="0">
                <a:solidFill>
                  <a:srgbClr val="FEFEFE"/>
                </a:solidFill>
                <a:latin typeface="Times New Roman"/>
                <a:ea typeface="Times New Roman"/>
              </a:rPr>
              <a:t>olması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FEFEFE"/>
                </a:solidFill>
                <a:latin typeface="Times New Roman"/>
                <a:ea typeface="Times New Roman"/>
              </a:rPr>
              <a:t>halinde,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0" dirty="0">
                <a:solidFill>
                  <a:srgbClr val="FEFEFE"/>
                </a:solidFill>
                <a:latin typeface="Times New Roman"/>
                <a:ea typeface="Times New Roman"/>
              </a:rPr>
              <a:t>yukarıdaki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fıkralara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9" dirty="0">
                <a:solidFill>
                  <a:srgbClr val="FEFEFE"/>
                </a:solidFill>
                <a:latin typeface="Times New Roman"/>
                <a:ea typeface="Times New Roman"/>
              </a:rPr>
              <a:t>göre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verilecek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ceza,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yarı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0" dirty="0">
                <a:solidFill>
                  <a:srgbClr val="FEFEFE"/>
                </a:solidFill>
                <a:latin typeface="Times New Roman"/>
                <a:ea typeface="Times New Roman"/>
              </a:rPr>
              <a:t>oranında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ea typeface="Times New Roman"/>
              </a:rPr>
              <a:t>artırı</a:t>
            </a:r>
            <a:r>
              <a:rPr lang="en-US" altLang="zh-CN" sz="1800" spc="55" dirty="0">
                <a:solidFill>
                  <a:srgbClr val="FEFEFE"/>
                </a:solidFill>
                <a:latin typeface="Times New Roman"/>
                <a:ea typeface="Times New Roman"/>
              </a:rPr>
              <a:t>lır.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(4)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Tanıklıktan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çekinebilecek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kişiler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bakımından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cezaya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hükmolunmaz.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Ancak,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önleme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yükümlülüğünün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varlığı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dolayısıyla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ceza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sorumluluğuna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ea typeface="Times New Roman"/>
              </a:rPr>
              <a:t>ilişkin</a:t>
            </a:r>
            <a:r>
              <a:rPr lang="en-US" altLang="zh-CN" sz="1800" spc="4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hükümler</a:t>
            </a:r>
            <a:r>
              <a:rPr lang="en-US" altLang="zh-CN" sz="1800" spc="5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ea typeface="Times New Roman"/>
              </a:rPr>
              <a:t>saklıdır.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00"/>
              </a:lnSpc>
            </a:pPr>
            <a:endParaRPr lang="en-US" dirty="0"/>
          </a:p>
          <a:p>
            <a:pPr marL="0" indent="2108806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69"/>
          <p:cNvSpPr txBox="1"/>
          <p:nvPr/>
        </p:nvSpPr>
        <p:spPr>
          <a:xfrm>
            <a:off x="3252161" y="2907501"/>
            <a:ext cx="4416392" cy="4531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51860">
              <a:lnSpc>
                <a:spcPct val="113750"/>
              </a:lnSpc>
            </a:pPr>
            <a:r>
              <a:rPr lang="en-US" altLang="zh-CN" sz="1800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ea typeface="Times New Roman"/>
              </a:rPr>
              <a:t>İSTİSMARCILARI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69"/>
              </a:lnSpc>
            </a:pPr>
            <a:endParaRPr lang="en-US" dirty="0"/>
          </a:p>
          <a:p>
            <a:pPr marL="0" indent="211564">
              <a:lnSpc>
                <a:spcPct val="100000"/>
              </a:lnSpc>
            </a:pP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Aile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bireyleri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bakımından</a:t>
            </a:r>
          </a:p>
          <a:p>
            <a:pPr marL="0" indent="1160468">
              <a:lnSpc>
                <a:spcPct val="100000"/>
              </a:lnSpc>
            </a:pP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sorumlu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kişiler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Arkadaşlar,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akrabalar,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yabancılar,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çocukla</a:t>
            </a:r>
          </a:p>
          <a:p>
            <a:pPr marL="0" indent="876094">
              <a:lnSpc>
                <a:spcPct val="100000"/>
              </a:lnSpc>
            </a:pPr>
            <a:r>
              <a:rPr lang="en-US" altLang="zh-CN" sz="1800" spc="75" dirty="0">
                <a:solidFill>
                  <a:srgbClr val="FEFEFE"/>
                </a:solidFill>
                <a:latin typeface="Times New Roman"/>
                <a:ea typeface="Times New Roman"/>
              </a:rPr>
              <a:t>ilişkisi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olabilen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görevliler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29"/>
              </a:lnSpc>
            </a:pPr>
            <a:endParaRPr lang="en-US" dirty="0"/>
          </a:p>
          <a:p>
            <a:pPr marL="0" indent="279571">
              <a:lnSpc>
                <a:spcPct val="113750"/>
              </a:lnSpc>
            </a:pP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İşverenler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diğer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çocuklar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olabilir.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85"/>
              </a:lnSpc>
            </a:pPr>
            <a:endParaRPr lang="en-US" dirty="0"/>
          </a:p>
          <a:p>
            <a:pPr marL="0" indent="35644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179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80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1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2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84"/>
          <p:cNvSpPr txBox="1"/>
          <p:nvPr/>
        </p:nvSpPr>
        <p:spPr>
          <a:xfrm>
            <a:off x="1383953" y="2310757"/>
            <a:ext cx="8152841" cy="5127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38394">
              <a:lnSpc>
                <a:spcPct val="100000"/>
              </a:lnSpc>
            </a:pPr>
            <a:r>
              <a:rPr lang="en-US" altLang="zh-CN" sz="3000" spc="55" dirty="0">
                <a:solidFill>
                  <a:srgbClr val="EA1A2D"/>
                </a:solidFill>
                <a:latin typeface="Times New Roman"/>
                <a:ea typeface="Times New Roman"/>
              </a:rPr>
              <a:t>KAMU</a:t>
            </a: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44" dirty="0">
                <a:solidFill>
                  <a:srgbClr val="EA1A2D"/>
                </a:solidFill>
                <a:latin typeface="Times New Roman"/>
                <a:ea typeface="Times New Roman"/>
              </a:rPr>
              <a:t>GÖREVLİSİNİN</a:t>
            </a:r>
          </a:p>
          <a:p>
            <a:pPr marL="0" indent="1092949">
              <a:lnSpc>
                <a:spcPct val="100000"/>
              </a:lnSpc>
            </a:pP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SUÇU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BİLDİRİM</a:t>
            </a:r>
            <a:r>
              <a:rPr lang="en-US" altLang="zh-CN" sz="3000" spc="4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EA1A2D"/>
                </a:solidFill>
                <a:latin typeface="Times New Roman"/>
                <a:ea typeface="Times New Roman"/>
              </a:rPr>
              <a:t>YÜKÜMLÜLÜĞÜ</a:t>
            </a:r>
          </a:p>
          <a:p>
            <a:pPr marL="0" indent="2511398">
              <a:lnSpc>
                <a:spcPct val="100000"/>
              </a:lnSpc>
            </a:pP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ea typeface="Times New Roman"/>
              </a:rPr>
              <a:t>TCK</a:t>
            </a:r>
            <a:r>
              <a:rPr lang="en-US" altLang="zh-CN" sz="3000" spc="5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45" dirty="0">
                <a:solidFill>
                  <a:srgbClr val="EA1A2D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3000" spc="5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04" dirty="0">
                <a:solidFill>
                  <a:srgbClr val="EA1A2D"/>
                </a:solidFill>
                <a:latin typeface="Times New Roman"/>
                <a:ea typeface="Times New Roman"/>
              </a:rPr>
              <a:t>279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(1)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9" dirty="0">
                <a:solidFill>
                  <a:srgbClr val="FEFEFE"/>
                </a:solidFill>
                <a:latin typeface="Times New Roman"/>
                <a:ea typeface="Times New Roman"/>
              </a:rPr>
              <a:t>Kamu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adına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soruşturma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kovuşturmayı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gerektiren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suçun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işlendiğini</a:t>
            </a:r>
          </a:p>
          <a:p>
            <a:pPr marL="0" indent="483482">
              <a:lnSpc>
                <a:spcPct val="100000"/>
              </a:lnSpc>
            </a:pP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göreviyle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bağlantılı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öğrenip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yetkili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makamlara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bildirimde</a:t>
            </a:r>
          </a:p>
          <a:p>
            <a:pPr marL="0" indent="141272">
              <a:lnSpc>
                <a:spcPct val="100000"/>
              </a:lnSpc>
            </a:pP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bulunmayı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ihmal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eden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hususta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gecikme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gösteren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75" dirty="0">
                <a:solidFill>
                  <a:srgbClr val="FEFEFE"/>
                </a:solidFill>
                <a:latin typeface="Times New Roman"/>
                <a:ea typeface="Times New Roman"/>
              </a:rPr>
              <a:t>kamu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görevlisi,</a:t>
            </a:r>
          </a:p>
          <a:p>
            <a:pPr marL="0" indent="1264258">
              <a:lnSpc>
                <a:spcPct val="100000"/>
              </a:lnSpc>
            </a:pPr>
            <a:r>
              <a:rPr lang="en-US" altLang="zh-CN" sz="1800" spc="80" dirty="0">
                <a:solidFill>
                  <a:srgbClr val="FEFEFE"/>
                </a:solidFill>
                <a:latin typeface="Times New Roman"/>
                <a:ea typeface="Times New Roman"/>
              </a:rPr>
              <a:t>altı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aydan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iki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yıla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kadar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hapis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cezası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cezalandırılır.</a:t>
            </a:r>
          </a:p>
          <a:p>
            <a:pPr marL="0" indent="352730">
              <a:lnSpc>
                <a:spcPct val="100000"/>
              </a:lnSpc>
            </a:pP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(2)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Suçun,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adlî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kolluk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görevini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yapan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kişi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tarafından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işlenmesi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hâlinde,</a:t>
            </a:r>
          </a:p>
          <a:p>
            <a:pPr marL="0" indent="869123">
              <a:lnSpc>
                <a:spcPct val="100000"/>
              </a:lnSpc>
            </a:pP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yukarıdaki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fıkraya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göre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verilecek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ceza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yarı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oranında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artırılır.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54"/>
              </a:lnSpc>
            </a:pPr>
            <a:endParaRPr lang="en-US" dirty="0"/>
          </a:p>
          <a:p>
            <a:pPr marL="0" indent="1903852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reeform 185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6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7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8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90"/>
          <p:cNvSpPr txBox="1"/>
          <p:nvPr/>
        </p:nvSpPr>
        <p:spPr>
          <a:xfrm>
            <a:off x="3055446" y="2073417"/>
            <a:ext cx="4809852" cy="930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485">
              <a:lnSpc>
                <a:spcPct val="100000"/>
              </a:lnSpc>
            </a:pPr>
            <a:r>
              <a:rPr lang="en-US" altLang="zh-CN" sz="3000" spc="75" dirty="0">
                <a:solidFill>
                  <a:srgbClr val="EA1A2D"/>
                </a:solidFill>
                <a:latin typeface="Times New Roman"/>
                <a:ea typeface="Times New Roman"/>
              </a:rPr>
              <a:t>KORUNMA</a:t>
            </a:r>
            <a:r>
              <a:rPr lang="en-US" altLang="zh-CN" sz="3000" spc="15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60" dirty="0">
                <a:solidFill>
                  <a:srgbClr val="EA1A2D"/>
                </a:solidFill>
                <a:latin typeface="Times New Roman"/>
                <a:ea typeface="Times New Roman"/>
              </a:rPr>
              <a:t>GEREKSİNİMİ</a:t>
            </a:r>
          </a:p>
          <a:p>
            <a:pPr marL="0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-20" dirty="0">
                <a:solidFill>
                  <a:srgbClr val="EA1A2D"/>
                </a:solidFill>
                <a:latin typeface="Times New Roman"/>
                <a:ea typeface="Times New Roman"/>
              </a:rPr>
              <a:t>BİLDİRİM</a:t>
            </a: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-25" dirty="0">
                <a:solidFill>
                  <a:srgbClr val="EA1A2D"/>
                </a:solidFill>
                <a:latin typeface="Times New Roman"/>
                <a:ea typeface="Times New Roman"/>
              </a:rPr>
              <a:t>YÜKÜMLÜLÜĞÜ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3444752" y="4520232"/>
            <a:ext cx="1680411" cy="918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4921">
              <a:lnSpc>
                <a:spcPct val="100000"/>
              </a:lnSpc>
            </a:pP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Adli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idari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merciler</a:t>
            </a:r>
          </a:p>
          <a:p>
            <a:pPr marL="0" indent="197431">
              <a:lnSpc>
                <a:spcPct val="100000"/>
              </a:lnSpc>
            </a:pPr>
            <a:r>
              <a:rPr lang="en-US" altLang="zh-CN" sz="1200" spc="25" dirty="0">
                <a:solidFill>
                  <a:srgbClr val="FEFEFE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Kolluk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ea typeface="Times New Roman"/>
              </a:rPr>
              <a:t>görevlileri</a:t>
            </a:r>
          </a:p>
          <a:p>
            <a:pPr marL="0" indent="228520">
              <a:lnSpc>
                <a:spcPct val="100000"/>
              </a:lnSpc>
            </a:pP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Sağlık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5" dirty="0">
                <a:solidFill>
                  <a:srgbClr val="FEFEFE"/>
                </a:solidFill>
                <a:latin typeface="Times New Roman"/>
                <a:ea typeface="Times New Roman"/>
              </a:rPr>
              <a:t>eğitim</a:t>
            </a:r>
          </a:p>
          <a:p>
            <a:pPr marL="0" indent="482569">
              <a:lnSpc>
                <a:spcPct val="100000"/>
              </a:lnSpc>
            </a:pP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kurul</a:t>
            </a:r>
            <a:r>
              <a:rPr lang="en-US" altLang="zh-CN" sz="1200" spc="25" dirty="0">
                <a:solidFill>
                  <a:srgbClr val="FEFEFE"/>
                </a:solidFill>
                <a:latin typeface="Times New Roman"/>
                <a:ea typeface="Times New Roman"/>
              </a:rPr>
              <a:t>uşları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30" dirty="0">
                <a:solidFill>
                  <a:srgbClr val="FEFEFE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Sivil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toplum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kuruluşları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5957696" y="3919997"/>
            <a:ext cx="1353209" cy="1283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7227">
              <a:lnSpc>
                <a:spcPct val="100000"/>
              </a:lnSpc>
            </a:pP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Korunma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0" dirty="0">
                <a:solidFill>
                  <a:srgbClr val="FEFEFE"/>
                </a:solidFill>
                <a:latin typeface="Times New Roman"/>
                <a:ea typeface="Times New Roman"/>
              </a:rPr>
              <a:t>ihtiyacı</a:t>
            </a:r>
          </a:p>
          <a:p>
            <a:pPr marL="0" indent="253587">
              <a:lnSpc>
                <a:spcPct val="100000"/>
              </a:lnSpc>
            </a:pPr>
            <a:r>
              <a:rPr lang="en-US" altLang="zh-CN" sz="1200" spc="60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2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69" dirty="0">
                <a:solidFill>
                  <a:srgbClr val="FEFEFE"/>
                </a:solidFill>
                <a:latin typeface="Times New Roman"/>
                <a:ea typeface="Times New Roman"/>
              </a:rPr>
              <a:t>çocuğu</a:t>
            </a:r>
          </a:p>
          <a:p>
            <a:pPr marL="0" indent="197429" hangingPunct="0">
              <a:lnSpc>
                <a:spcPct val="100000"/>
              </a:lnSpc>
            </a:pPr>
            <a:r>
              <a:rPr lang="en-US" altLang="zh-CN" sz="1200" spc="30" dirty="0">
                <a:solidFill>
                  <a:srgbClr val="FEFEFE"/>
                </a:solidFill>
                <a:latin typeface="Times New Roman"/>
                <a:ea typeface="Times New Roman"/>
              </a:rPr>
              <a:t>Aile</a:t>
            </a:r>
            <a:r>
              <a:rPr lang="en-US" altLang="zh-CN" sz="1200" spc="2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spc="2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34" dirty="0">
                <a:solidFill>
                  <a:srgbClr val="FEFEFE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20" dirty="0">
                <a:solidFill>
                  <a:srgbClr val="FEFEFE"/>
                </a:solidFill>
                <a:latin typeface="Times New Roman"/>
                <a:ea typeface="Times New Roman"/>
              </a:rPr>
              <a:t>Politikalar</a:t>
            </a:r>
            <a:r>
              <a:rPr lang="en-US" altLang="zh-CN" sz="12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25" dirty="0">
                <a:solidFill>
                  <a:srgbClr val="FEFEFE"/>
                </a:solidFill>
                <a:latin typeface="Times New Roman"/>
                <a:ea typeface="Times New Roman"/>
              </a:rPr>
              <a:t>Bakanlığı</a:t>
            </a:r>
          </a:p>
          <a:p>
            <a:pPr marL="286584" indent="15543" hangingPunct="0">
              <a:lnSpc>
                <a:spcPct val="100000"/>
              </a:lnSpc>
            </a:pPr>
            <a:r>
              <a:rPr lang="en-US" altLang="zh-CN" sz="1200" spc="45" dirty="0">
                <a:solidFill>
                  <a:srgbClr val="FEFEFE"/>
                </a:solidFill>
                <a:latin typeface="Times New Roman"/>
                <a:ea typeface="Times New Roman"/>
              </a:rPr>
              <a:t>bi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rimlerine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45" dirty="0">
                <a:solidFill>
                  <a:srgbClr val="FEFEFE"/>
                </a:solidFill>
                <a:latin typeface="Times New Roman"/>
                <a:ea typeface="Times New Roman"/>
              </a:rPr>
              <a:t>bildi</a:t>
            </a:r>
            <a:r>
              <a:rPr lang="en-US" altLang="zh-CN" sz="1200" spc="40" dirty="0">
                <a:solidFill>
                  <a:srgbClr val="FEFEFE"/>
                </a:solidFill>
                <a:latin typeface="Times New Roman"/>
                <a:ea typeface="Times New Roman"/>
              </a:rPr>
              <a:t>rmekle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spc="50" dirty="0">
                <a:solidFill>
                  <a:srgbClr val="FEFEFE"/>
                </a:solidFill>
                <a:latin typeface="Times New Roman"/>
                <a:ea typeface="Times New Roman"/>
              </a:rPr>
              <a:t>yüküm</a:t>
            </a:r>
            <a:r>
              <a:rPr lang="en-US" altLang="zh-CN" sz="1200" spc="44" dirty="0">
                <a:solidFill>
                  <a:srgbClr val="FEFEFE"/>
                </a:solidFill>
                <a:latin typeface="Times New Roman"/>
                <a:ea typeface="Times New Roman"/>
              </a:rPr>
              <a:t>lüdür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3287806" y="7252708"/>
            <a:ext cx="4459420" cy="185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reeform 19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199"/>
          <p:cNvSpPr txBox="1"/>
          <p:nvPr/>
        </p:nvSpPr>
        <p:spPr>
          <a:xfrm>
            <a:off x="1158209" y="2268593"/>
            <a:ext cx="8604387" cy="5170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49916">
              <a:lnSpc>
                <a:spcPct val="113750"/>
              </a:lnSpc>
            </a:pP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ea typeface="Times New Roman"/>
              </a:rPr>
              <a:t>TCK</a:t>
            </a:r>
            <a:r>
              <a:rPr lang="en-US" altLang="zh-CN" sz="3000" spc="4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3000" spc="5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85" dirty="0">
                <a:solidFill>
                  <a:srgbClr val="EA1A2D"/>
                </a:solidFill>
                <a:latin typeface="Times New Roman"/>
                <a:ea typeface="Times New Roman"/>
              </a:rPr>
              <a:t>98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20"/>
              </a:lnSpc>
            </a:pPr>
            <a:endParaRPr lang="en-US" dirty="0"/>
          </a:p>
          <a:p>
            <a:pPr marL="0" indent="23785">
              <a:lnSpc>
                <a:spcPct val="100000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(1)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Yaşı,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hastalığı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yaralanması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dolayısıyla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başka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herhangi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nedenle</a:t>
            </a:r>
          </a:p>
          <a:p>
            <a:pPr marL="0" indent="222543">
              <a:lnSpc>
                <a:spcPct val="100000"/>
              </a:lnSpc>
            </a:pP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kendini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idare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edemeyecek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FEFEFE"/>
                </a:solidFill>
                <a:latin typeface="Times New Roman"/>
                <a:ea typeface="Times New Roman"/>
              </a:rPr>
              <a:t>durumda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kimseye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hâl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koşulların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elverdiği</a:t>
            </a:r>
          </a:p>
          <a:p>
            <a:pPr marL="0" indent="87215">
              <a:lnSpc>
                <a:spcPct val="100000"/>
              </a:lnSpc>
            </a:pP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ölçüde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yardım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etmeyen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durumu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derhâl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ilgili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makamlara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bildirmeyen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kişi,</a:t>
            </a:r>
          </a:p>
          <a:p>
            <a:pPr marL="0" indent="1233975">
              <a:lnSpc>
                <a:spcPct val="100000"/>
              </a:lnSpc>
            </a:pP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yıla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kadar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hapis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adlî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para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cezası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cezalandırılır.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(2)</a:t>
            </a:r>
            <a:r>
              <a:rPr lang="en-US" altLang="zh-CN" sz="1800" spc="5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Yardım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bildirim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yükümlülüğünün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yerine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getirilmemesi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dolayısıyla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kişinin</a:t>
            </a:r>
          </a:p>
          <a:p>
            <a:pPr marL="0" indent="525668">
              <a:lnSpc>
                <a:spcPct val="100000"/>
              </a:lnSpc>
            </a:pP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ölmesi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durumunda,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yıldan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üç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yıla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kadar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hapis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cezasına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hükmolunur.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25"/>
              </a:lnSpc>
            </a:pPr>
            <a:endParaRPr lang="en-US" dirty="0"/>
          </a:p>
          <a:p>
            <a:pPr marL="0" indent="2129596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200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1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2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3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205"/>
          <p:cNvSpPr txBox="1"/>
          <p:nvPr/>
        </p:nvSpPr>
        <p:spPr>
          <a:xfrm>
            <a:off x="1161416" y="2191617"/>
            <a:ext cx="8597876" cy="5247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28483">
              <a:lnSpc>
                <a:spcPct val="100000"/>
              </a:lnSpc>
            </a:pPr>
            <a:r>
              <a:rPr lang="en-US" altLang="zh-CN" sz="3000" spc="110" dirty="0">
                <a:solidFill>
                  <a:srgbClr val="EA1A2D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3000" spc="5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ea typeface="Times New Roman"/>
              </a:rPr>
              <a:t>KORUMA</a:t>
            </a:r>
            <a:r>
              <a:rPr lang="en-US" altLang="zh-CN" sz="3000" spc="5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ea typeface="Times New Roman"/>
              </a:rPr>
              <a:t>KANUNU</a:t>
            </a:r>
          </a:p>
          <a:p>
            <a:pPr marL="0" indent="3393245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ea typeface="Times New Roman"/>
              </a:rPr>
              <a:t>MADDE</a:t>
            </a:r>
            <a:r>
              <a:rPr lang="en-US" altLang="zh-CN" sz="3000" spc="13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14" dirty="0">
                <a:solidFill>
                  <a:srgbClr val="EA1A2D"/>
                </a:solidFill>
                <a:latin typeface="Times New Roman"/>
                <a:ea typeface="Times New Roman"/>
              </a:rPr>
              <a:t>6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50"/>
              </a:lnSpc>
            </a:pPr>
            <a:endParaRPr lang="en-US" dirty="0"/>
          </a:p>
          <a:p>
            <a:pPr marL="220366" indent="36687" hangingPunct="0">
              <a:lnSpc>
                <a:spcPct val="100000"/>
              </a:lnSpc>
            </a:pP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(1)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Adlî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idarî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merciler,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kolluk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görevlileri,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sağlık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eğitim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kuruluşları,</a:t>
            </a:r>
            <a:r>
              <a:rPr lang="en-US" altLang="zh-CN" sz="1800" spc="6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ea typeface="Times New Roman"/>
              </a:rPr>
              <a:t>sivil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toplum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kuruluşları,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korunma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ihtiyacı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çocuğu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Hizmetler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Esirgeme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Kurumuna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bildirmekle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yükümlüdür.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bakımından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sorumlu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kimseler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korunma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altına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alınması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amacıyla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Hizmetler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</a:p>
          <a:p>
            <a:pPr marL="0" indent="2150404">
              <a:lnSpc>
                <a:spcPct val="100000"/>
              </a:lnSpc>
            </a:pP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Esirgeme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Kurumuna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başvurabilir.</a:t>
            </a:r>
          </a:p>
          <a:p>
            <a:pPr marL="0" indent="156472">
              <a:lnSpc>
                <a:spcPct val="100000"/>
              </a:lnSpc>
            </a:pP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(2)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Hizmetler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Esirgeme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Kurumu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kendisine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bildirilen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olaylarla</a:t>
            </a:r>
          </a:p>
          <a:p>
            <a:pPr marL="0" indent="1929813">
              <a:lnSpc>
                <a:spcPct val="100000"/>
              </a:lnSpc>
            </a:pP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ilgili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gerekli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araştırmayı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derhâl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yapar.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14"/>
              </a:lnSpc>
            </a:pPr>
            <a:endParaRPr lang="en-US" dirty="0"/>
          </a:p>
          <a:p>
            <a:pPr marL="0" indent="2126389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6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7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8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9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1" name="Picture 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211"/>
          <p:cNvSpPr txBox="1"/>
          <p:nvPr/>
        </p:nvSpPr>
        <p:spPr>
          <a:xfrm>
            <a:off x="1279605" y="2159994"/>
            <a:ext cx="8361530" cy="527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30280">
              <a:lnSpc>
                <a:spcPct val="113750"/>
              </a:lnSpc>
            </a:pPr>
            <a:r>
              <a:rPr lang="en-US" altLang="zh-CN" sz="3000" spc="34" dirty="0">
                <a:solidFill>
                  <a:srgbClr val="EA1A2D"/>
                </a:solidFill>
                <a:latin typeface="Times New Roman"/>
                <a:ea typeface="Times New Roman"/>
              </a:rPr>
              <a:t>GÖREVİ</a:t>
            </a:r>
            <a:r>
              <a:rPr lang="en-US" altLang="zh-CN" sz="3000" spc="1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44" dirty="0">
                <a:solidFill>
                  <a:srgbClr val="EA1A2D"/>
                </a:solidFill>
                <a:latin typeface="Times New Roman"/>
                <a:ea typeface="Times New Roman"/>
              </a:rPr>
              <a:t>KÖTÜYE</a:t>
            </a:r>
            <a:r>
              <a:rPr lang="en-US" altLang="zh-CN" sz="3000" spc="2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44" dirty="0">
                <a:solidFill>
                  <a:srgbClr val="EA1A2D"/>
                </a:solidFill>
                <a:latin typeface="Times New Roman"/>
                <a:ea typeface="Times New Roman"/>
              </a:rPr>
              <a:t>KULLANMA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30"/>
              </a:lnSpc>
            </a:pPr>
            <a:endParaRPr lang="en-US" dirty="0"/>
          </a:p>
          <a:p>
            <a:pPr marL="0" indent="118977">
              <a:lnSpc>
                <a:spcPct val="100000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(1)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4" dirty="0">
                <a:solidFill>
                  <a:srgbClr val="FEFEFE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yükümlülüğü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yerine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getirmemek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yani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koruma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altına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alınması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gereken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çocuğun,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koruma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görevli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kuruma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bildirilmemesi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Türk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Ceza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Kanunu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257.</a:t>
            </a:r>
          </a:p>
          <a:p>
            <a:pPr marL="0" indent="747161">
              <a:lnSpc>
                <a:spcPct val="100000"/>
              </a:lnSpc>
            </a:pP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maddesi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gereğince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görevi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kötüye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kullanma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suçunu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oluşturabilir.</a:t>
            </a:r>
          </a:p>
          <a:p>
            <a:pPr marL="0" indent="46634">
              <a:lnSpc>
                <a:spcPct val="100000"/>
              </a:lnSpc>
            </a:pP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(2)</a:t>
            </a:r>
            <a:r>
              <a:rPr lang="en-US" altLang="zh-CN" sz="1800" spc="6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Kanunda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ayrıca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suç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tanımlanan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hâller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dışında,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görevinin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FEFEFE"/>
                </a:solidFill>
                <a:latin typeface="Times New Roman"/>
                <a:ea typeface="Times New Roman"/>
              </a:rPr>
              <a:t>gereklerini</a:t>
            </a:r>
          </a:p>
          <a:p>
            <a:pPr marL="0" indent="342653">
              <a:lnSpc>
                <a:spcPct val="100000"/>
              </a:lnSpc>
            </a:pP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yapmakta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ihmal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FEFEFE"/>
                </a:solidFill>
                <a:latin typeface="Times New Roman"/>
                <a:ea typeface="Times New Roman"/>
              </a:rPr>
              <a:t>gecikme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FEFEFE"/>
                </a:solidFill>
                <a:latin typeface="Times New Roman"/>
                <a:ea typeface="Times New Roman"/>
              </a:rPr>
              <a:t>göstererek,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kişilerin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FEFEFE"/>
                </a:solidFill>
                <a:latin typeface="Times New Roman"/>
                <a:ea typeface="Times New Roman"/>
              </a:rPr>
              <a:t>mağduriyetine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veya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145" dirty="0">
                <a:solidFill>
                  <a:srgbClr val="FEFEFE"/>
                </a:solidFill>
                <a:latin typeface="Times New Roman"/>
                <a:ea typeface="Times New Roman"/>
              </a:rPr>
              <a:t>kamunun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ea typeface="Times New Roman"/>
              </a:rPr>
              <a:t>zararına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neden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FEFEFE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279" dirty="0">
                <a:solidFill>
                  <a:srgbClr val="FEFEFE"/>
                </a:solidFill>
                <a:latin typeface="Times New Roman"/>
                <a:ea typeface="Times New Roman"/>
              </a:rPr>
              <a:t>…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FEFEFE"/>
                </a:solidFill>
                <a:latin typeface="Times New Roman"/>
                <a:ea typeface="Times New Roman"/>
              </a:rPr>
              <a:t>kamu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görevlisi,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altı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FEFEFE"/>
                </a:solidFill>
                <a:latin typeface="Times New Roman"/>
                <a:ea typeface="Times New Roman"/>
              </a:rPr>
              <a:t>aydan</a:t>
            </a:r>
            <a:r>
              <a:rPr lang="en-US" altLang="zh-CN" sz="1800" spc="7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iki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FEFEFE"/>
                </a:solidFill>
                <a:latin typeface="Times New Roman"/>
                <a:ea typeface="Times New Roman"/>
              </a:rPr>
              <a:t>yıla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kadar</a:t>
            </a:r>
          </a:p>
          <a:p>
            <a:pPr marL="0" indent="2641201">
              <a:lnSpc>
                <a:spcPct val="100000"/>
              </a:lnSpc>
            </a:pP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hapis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cezası</a:t>
            </a:r>
            <a:r>
              <a:rPr lang="en-US" altLang="zh-CN" sz="1800" spc="8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cezalandırılır.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14"/>
              </a:lnSpc>
            </a:pPr>
            <a:endParaRPr lang="en-US" dirty="0"/>
          </a:p>
          <a:p>
            <a:pPr marL="0" indent="2008201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reeform 212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3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4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5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7" name="Picture 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217"/>
          <p:cNvSpPr txBox="1"/>
          <p:nvPr/>
        </p:nvSpPr>
        <p:spPr>
          <a:xfrm>
            <a:off x="3287806" y="3892052"/>
            <a:ext cx="4345120" cy="35465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40676" indent="-18630" hangingPunct="0">
              <a:lnSpc>
                <a:spcPct val="101250"/>
              </a:lnSpc>
            </a:pP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İhmal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istismar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şüphesi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bildirim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yükümlülüğünün</a:t>
            </a:r>
          </a:p>
          <a:p>
            <a:pPr marL="0" indent="461662">
              <a:lnSpc>
                <a:spcPct val="100000"/>
              </a:lnSpc>
            </a:pP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yerine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getirilmesi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yeterlidir.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14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reeform 218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9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20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1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Picture 2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223"/>
          <p:cNvSpPr txBox="1"/>
          <p:nvPr/>
        </p:nvSpPr>
        <p:spPr>
          <a:xfrm>
            <a:off x="1052283" y="2268535"/>
            <a:ext cx="8816217" cy="517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49237">
              <a:lnSpc>
                <a:spcPct val="100000"/>
              </a:lnSpc>
            </a:pPr>
            <a:r>
              <a:rPr lang="en-US" altLang="zh-CN" sz="2600" spc="175" dirty="0">
                <a:solidFill>
                  <a:srgbClr val="EA1A2D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2600" spc="8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45" dirty="0">
                <a:solidFill>
                  <a:srgbClr val="EA1A2D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2600" spc="8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39" dirty="0">
                <a:solidFill>
                  <a:srgbClr val="EA1A2D"/>
                </a:solidFill>
                <a:latin typeface="Times New Roman"/>
                <a:ea typeface="Times New Roman"/>
              </a:rPr>
              <a:t>hayatı</a:t>
            </a:r>
            <a:r>
              <a:rPr lang="en-US" altLang="zh-CN" sz="2600" spc="9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14" dirty="0">
                <a:solidFill>
                  <a:srgbClr val="EA1A2D"/>
                </a:solidFill>
                <a:latin typeface="Times New Roman"/>
                <a:ea typeface="Times New Roman"/>
              </a:rPr>
              <a:t>ile</a:t>
            </a:r>
            <a:r>
              <a:rPr lang="en-US" altLang="zh-CN" sz="2600" spc="8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04" dirty="0">
                <a:solidFill>
                  <a:srgbClr val="EA1A2D"/>
                </a:solidFill>
                <a:latin typeface="Times New Roman"/>
                <a:ea typeface="Times New Roman"/>
              </a:rPr>
              <a:t>ilgili</a:t>
            </a:r>
            <a:r>
              <a:rPr lang="en-US" altLang="zh-CN" sz="2600" spc="8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29" dirty="0">
                <a:solidFill>
                  <a:srgbClr val="EA1A2D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2600" spc="9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29" dirty="0">
                <a:solidFill>
                  <a:srgbClr val="EA1A2D"/>
                </a:solidFill>
                <a:latin typeface="Times New Roman"/>
                <a:ea typeface="Times New Roman"/>
              </a:rPr>
              <a:t>bilginin</a:t>
            </a:r>
          </a:p>
          <a:p>
            <a:pPr marL="0" indent="721857">
              <a:lnSpc>
                <a:spcPct val="100000"/>
              </a:lnSpc>
            </a:pPr>
            <a:r>
              <a:rPr lang="en-US" altLang="zh-CN" sz="2600" spc="145" dirty="0">
                <a:solidFill>
                  <a:srgbClr val="EA1A2D"/>
                </a:solidFill>
                <a:latin typeface="Times New Roman"/>
                <a:ea typeface="Times New Roman"/>
              </a:rPr>
              <a:t>yetkililerle</a:t>
            </a:r>
            <a:r>
              <a:rPr lang="en-US" altLang="zh-CN" sz="2600" spc="1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70" dirty="0">
                <a:solidFill>
                  <a:srgbClr val="EA1A2D"/>
                </a:solidFill>
                <a:latin typeface="Times New Roman"/>
                <a:ea typeface="Times New Roman"/>
              </a:rPr>
              <a:t>paylaşılması</a:t>
            </a:r>
            <a:r>
              <a:rPr lang="en-US" altLang="zh-CN" sz="2600" spc="1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70" dirty="0">
                <a:solidFill>
                  <a:srgbClr val="EA1A2D"/>
                </a:solidFill>
                <a:latin typeface="Times New Roman"/>
                <a:ea typeface="Times New Roman"/>
              </a:rPr>
              <a:t>aşağıdaki</a:t>
            </a:r>
            <a:r>
              <a:rPr lang="en-US" altLang="zh-CN" sz="2600" spc="10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70" dirty="0">
                <a:solidFill>
                  <a:srgbClr val="EA1A2D"/>
                </a:solidFill>
                <a:latin typeface="Times New Roman"/>
                <a:ea typeface="Times New Roman"/>
              </a:rPr>
              <a:t>gerekçeler</a:t>
            </a:r>
            <a:r>
              <a:rPr lang="en-US" altLang="zh-CN" sz="2600" spc="100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39" dirty="0">
                <a:solidFill>
                  <a:srgbClr val="EA1A2D"/>
                </a:solidFill>
                <a:latin typeface="Times New Roman"/>
                <a:ea typeface="Times New Roman"/>
              </a:rPr>
              <a:t>ile</a:t>
            </a:r>
          </a:p>
          <a:p>
            <a:pPr marL="0" indent="2556919">
              <a:lnSpc>
                <a:spcPct val="100000"/>
              </a:lnSpc>
            </a:pPr>
            <a:r>
              <a:rPr lang="en-US" altLang="zh-CN" sz="2600" spc="139" dirty="0">
                <a:solidFill>
                  <a:srgbClr val="EA1A2D"/>
                </a:solidFill>
                <a:latin typeface="Times New Roman"/>
                <a:ea typeface="Times New Roman"/>
              </a:rPr>
              <a:t>yapılırsa</a:t>
            </a:r>
            <a:r>
              <a:rPr lang="en-US" altLang="zh-CN" sz="2600" spc="9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64" dirty="0">
                <a:solidFill>
                  <a:srgbClr val="EA1A2D"/>
                </a:solidFill>
                <a:latin typeface="Times New Roman"/>
                <a:ea typeface="Times New Roman"/>
              </a:rPr>
              <a:t>kabul</a:t>
            </a:r>
            <a:r>
              <a:rPr lang="en-US" altLang="zh-CN" sz="2600" spc="94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spc="135" dirty="0">
                <a:solidFill>
                  <a:srgbClr val="EA1A2D"/>
                </a:solidFill>
                <a:latin typeface="Times New Roman"/>
                <a:ea typeface="Times New Roman"/>
              </a:rPr>
              <a:t>edilebilir</a:t>
            </a:r>
          </a:p>
          <a:p>
            <a:pPr>
              <a:lnSpc>
                <a:spcPts val="1310"/>
              </a:lnSpc>
            </a:pPr>
            <a:endParaRPr lang="en-US" dirty="0"/>
          </a:p>
          <a:p>
            <a:pPr marL="0">
              <a:lnSpc>
                <a:spcPct val="113750"/>
              </a:lnSpc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Mağdur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çocuk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ise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mağduriyetinin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giderilmesi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tedavisinin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sağlanması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</a:p>
          <a:p>
            <a:pPr marL="0" indent="959304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Mağduriyete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sebep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olan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kişi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hakkında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yasal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işlem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yapılması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</a:p>
          <a:p>
            <a:pPr marL="0" indent="2712401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Başka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mağduriyetleri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önlemek</a:t>
            </a:r>
          </a:p>
          <a:p>
            <a:pPr marL="0" indent="1822256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sağlığı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güvenliği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tehlike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altında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ise</a:t>
            </a:r>
          </a:p>
          <a:p>
            <a:pPr marL="0" indent="973932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Sorunun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çözümü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diğer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kurumlara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ihtiyaç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duyulması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halinde</a:t>
            </a:r>
          </a:p>
          <a:p>
            <a:pPr marL="0" indent="3832292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Suç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varsa</a:t>
            </a:r>
          </a:p>
          <a:p>
            <a:pPr marL="0" indent="587152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Suç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konusunda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açık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yakın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tehlike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varsa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suç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işlenmesini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önlemek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için</a:t>
            </a:r>
          </a:p>
          <a:p>
            <a:pPr marL="0" indent="2683947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5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Kişi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güvenliği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tehdit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altında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ise</a:t>
            </a:r>
          </a:p>
          <a:p>
            <a:pPr marL="0" indent="1827626">
              <a:lnSpc>
                <a:spcPct val="113750"/>
              </a:lnSpc>
              <a:spcBef>
                <a:spcPts val="265"/>
              </a:spcBef>
            </a:pP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Kendine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başkasına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zarar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verme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ea typeface="Times New Roman"/>
              </a:rPr>
              <a:t>riski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varsa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05"/>
              </a:lnSpc>
            </a:pPr>
            <a:endParaRPr lang="en-US" dirty="0"/>
          </a:p>
          <a:p>
            <a:pPr marL="0" indent="2235522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70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75"/>
          <p:cNvSpPr txBox="1"/>
          <p:nvPr/>
        </p:nvSpPr>
        <p:spPr>
          <a:xfrm>
            <a:off x="2042958" y="2073417"/>
            <a:ext cx="6834761" cy="5365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64255">
              <a:lnSpc>
                <a:spcPct val="100000"/>
              </a:lnSpc>
            </a:pPr>
            <a:r>
              <a:rPr lang="en-US" altLang="zh-CN" sz="3000" spc="254" dirty="0">
                <a:solidFill>
                  <a:srgbClr val="EA1A2D"/>
                </a:solidFill>
                <a:latin typeface="Times New Roman"/>
                <a:ea typeface="Times New Roman"/>
              </a:rPr>
              <a:t>Dünya</a:t>
            </a:r>
            <a:r>
              <a:rPr lang="en-US" altLang="zh-CN" sz="3000" spc="13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09" dirty="0">
                <a:solidFill>
                  <a:srgbClr val="EA1A2D"/>
                </a:solidFill>
                <a:latin typeface="Times New Roman"/>
                <a:ea typeface="Times New Roman"/>
              </a:rPr>
              <a:t>Sağlık</a:t>
            </a:r>
            <a:r>
              <a:rPr lang="en-US" altLang="zh-CN" sz="3000" spc="13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25" dirty="0">
                <a:solidFill>
                  <a:srgbClr val="EA1A2D"/>
                </a:solidFill>
                <a:latin typeface="Times New Roman"/>
                <a:ea typeface="Times New Roman"/>
              </a:rPr>
              <a:t>Örgütü</a:t>
            </a:r>
            <a:r>
              <a:rPr lang="en-US" altLang="zh-CN" sz="3000" spc="13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95" dirty="0">
                <a:solidFill>
                  <a:srgbClr val="EA1A2D"/>
                </a:solidFill>
                <a:latin typeface="Times New Roman"/>
                <a:ea typeface="Times New Roman"/>
              </a:rPr>
              <a:t>tarafından</a:t>
            </a:r>
          </a:p>
          <a:p>
            <a:pPr marL="0">
              <a:lnSpc>
                <a:spcPct val="100000"/>
              </a:lnSpc>
              <a:spcBef>
                <a:spcPts val="120"/>
              </a:spcBef>
            </a:pPr>
            <a:r>
              <a:rPr lang="en-US" altLang="zh-CN" sz="3000" spc="250" dirty="0">
                <a:solidFill>
                  <a:srgbClr val="EA1A2D"/>
                </a:solidFill>
                <a:latin typeface="Times New Roman"/>
                <a:ea typeface="Times New Roman"/>
              </a:rPr>
              <a:t>4</a:t>
            </a:r>
            <a:r>
              <a:rPr lang="en-US" altLang="zh-CN" sz="3000" spc="125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179" dirty="0">
                <a:solidFill>
                  <a:srgbClr val="EA1A2D"/>
                </a:solidFill>
                <a:latin typeface="Times New Roman"/>
                <a:ea typeface="Times New Roman"/>
              </a:rPr>
              <a:t>tip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25" dirty="0">
                <a:solidFill>
                  <a:srgbClr val="EA1A2D"/>
                </a:solidFill>
                <a:latin typeface="Times New Roman"/>
                <a:ea typeface="Times New Roman"/>
              </a:rPr>
              <a:t>kötü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65" dirty="0">
                <a:solidFill>
                  <a:srgbClr val="EA1A2D"/>
                </a:solidFill>
                <a:latin typeface="Times New Roman"/>
                <a:ea typeface="Times New Roman"/>
              </a:rPr>
              <a:t>muamele</a:t>
            </a:r>
            <a:r>
              <a:rPr lang="en-US" altLang="zh-CN" sz="3000" spc="129" dirty="0">
                <a:solidFill>
                  <a:srgbClr val="EA1A2D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spc="220" dirty="0">
                <a:solidFill>
                  <a:srgbClr val="EA1A2D"/>
                </a:solidFill>
                <a:latin typeface="Times New Roman"/>
                <a:ea typeface="Times New Roman"/>
              </a:rPr>
              <a:t>tanımlanmaktadır.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75"/>
              </a:lnSpc>
            </a:pPr>
            <a:endParaRPr lang="en-US" dirty="0"/>
          </a:p>
          <a:p>
            <a:pPr marL="0" indent="2557802">
              <a:lnSpc>
                <a:spcPct val="113750"/>
              </a:lnSpc>
            </a:pP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Fiziksel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FEFEFE"/>
                </a:solidFill>
                <a:latin typeface="Times New Roman"/>
                <a:ea typeface="Times New Roman"/>
              </a:rPr>
              <a:t>İstismar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89"/>
              </a:lnSpc>
            </a:pPr>
            <a:endParaRPr lang="en-US" dirty="0"/>
          </a:p>
          <a:p>
            <a:pPr marL="0" indent="2632097">
              <a:lnSpc>
                <a:spcPct val="113750"/>
              </a:lnSpc>
            </a:pPr>
            <a:r>
              <a:rPr lang="en-US" altLang="zh-CN" sz="1800" spc="94" dirty="0">
                <a:solidFill>
                  <a:srgbClr val="FEFEFE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9" dirty="0">
                <a:solidFill>
                  <a:srgbClr val="FEFEFE"/>
                </a:solidFill>
                <a:latin typeface="Times New Roman"/>
                <a:ea typeface="Times New Roman"/>
              </a:rPr>
              <a:t>İstismar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89"/>
              </a:lnSpc>
            </a:pPr>
            <a:endParaRPr lang="en-US" dirty="0"/>
          </a:p>
          <a:p>
            <a:pPr marL="0" indent="2456421">
              <a:lnSpc>
                <a:spcPct val="113750"/>
              </a:lnSpc>
            </a:pPr>
            <a:r>
              <a:rPr lang="en-US" altLang="zh-CN" sz="1800" spc="120" dirty="0">
                <a:solidFill>
                  <a:srgbClr val="FEFEFE"/>
                </a:solidFill>
                <a:latin typeface="Times New Roman"/>
                <a:ea typeface="Times New Roman"/>
              </a:rPr>
              <a:t>Duygusal</a:t>
            </a:r>
            <a:r>
              <a:rPr lang="en-US" altLang="zh-CN" sz="1800" spc="11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FEFEFE"/>
                </a:solidFill>
                <a:latin typeface="Times New Roman"/>
                <a:ea typeface="Times New Roman"/>
              </a:rPr>
              <a:t>İstismar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89"/>
              </a:lnSpc>
            </a:pPr>
            <a:endParaRPr lang="en-US" dirty="0"/>
          </a:p>
          <a:p>
            <a:pPr marL="0" indent="3121067">
              <a:lnSpc>
                <a:spcPct val="113750"/>
              </a:lnSpc>
            </a:pPr>
            <a:r>
              <a:rPr lang="en-US" altLang="zh-CN" sz="1800" spc="75" dirty="0">
                <a:solidFill>
                  <a:srgbClr val="FEFEFE"/>
                </a:solidFill>
                <a:latin typeface="Times New Roman"/>
                <a:ea typeface="Times New Roman"/>
              </a:rPr>
              <a:t>İh</a:t>
            </a:r>
            <a:r>
              <a:rPr lang="en-US" altLang="zh-CN" sz="1800" spc="69" dirty="0">
                <a:solidFill>
                  <a:srgbClr val="FEFEFE"/>
                </a:solidFill>
                <a:latin typeface="Times New Roman"/>
                <a:ea typeface="Times New Roman"/>
              </a:rPr>
              <a:t>mal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75"/>
              </a:lnSpc>
            </a:pPr>
            <a:endParaRPr lang="en-US" dirty="0"/>
          </a:p>
          <a:p>
            <a:pPr marL="0" indent="1244847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6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8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9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81"/>
          <p:cNvSpPr txBox="1"/>
          <p:nvPr/>
        </p:nvSpPr>
        <p:spPr>
          <a:xfrm>
            <a:off x="3287806" y="3390675"/>
            <a:ext cx="5735689" cy="4047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76193">
              <a:lnSpc>
                <a:spcPct val="100000"/>
              </a:lnSpc>
            </a:pP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800" spc="8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karşı;</a:t>
            </a:r>
          </a:p>
          <a:p>
            <a:pPr marL="0" indent="276193">
              <a:lnSpc>
                <a:spcPct val="100000"/>
              </a:lnSpc>
            </a:pP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sağlığına,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yaşamına,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gelişimine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veya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onuruna</a:t>
            </a:r>
          </a:p>
          <a:p>
            <a:pPr marL="276193" hangingPunct="0">
              <a:lnSpc>
                <a:spcPct val="100833"/>
              </a:lnSpc>
            </a:pP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zarar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veren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zarar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verebilme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olasılığı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yüksek,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ea typeface="Times New Roman"/>
              </a:rPr>
              <a:t>kasıtlı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ea typeface="Times New Roman"/>
              </a:rPr>
              <a:t>fiziksel</a:t>
            </a:r>
            <a:r>
              <a:rPr lang="en-US" altLang="zh-CN" sz="1800" spc="6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güç</a:t>
            </a:r>
            <a:r>
              <a:rPr lang="en-US" altLang="zh-CN" sz="1800" spc="5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ea typeface="Times New Roman"/>
              </a:rPr>
              <a:t>kullanılmasıdır.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95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82" name="TextBox 82"/>
          <p:cNvSpPr txBox="1"/>
          <p:nvPr/>
        </p:nvSpPr>
        <p:spPr>
          <a:xfrm rot="16200000">
            <a:off x="2196662" y="3668354"/>
            <a:ext cx="1104941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-15" dirty="0">
                <a:solidFill>
                  <a:srgbClr val="FEFEFE"/>
                </a:solidFill>
                <a:latin typeface="Times New Roman"/>
                <a:ea typeface="Times New Roman"/>
              </a:rPr>
              <a:t>FİZİKSEL</a:t>
            </a:r>
          </a:p>
        </p:txBody>
      </p:sp>
      <p:sp>
        <p:nvSpPr>
          <p:cNvPr id="83" name="TextBox 83"/>
          <p:cNvSpPr txBox="1"/>
          <p:nvPr/>
        </p:nvSpPr>
        <p:spPr>
          <a:xfrm rot="16200000">
            <a:off x="2428806" y="3668357"/>
            <a:ext cx="1189292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Times New Roman"/>
                <a:ea typeface="Times New Roman"/>
              </a:rPr>
              <a:t>İSTİSMAR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84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5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7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89"/>
          <p:cNvSpPr txBox="1"/>
          <p:nvPr/>
        </p:nvSpPr>
        <p:spPr>
          <a:xfrm>
            <a:off x="3287806" y="3255411"/>
            <a:ext cx="6759794" cy="4183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6193" hangingPunct="0">
              <a:lnSpc>
                <a:spcPct val="100416"/>
              </a:lnSpc>
            </a:pP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tam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anlayamadığı,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onay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vermesinin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221E1F"/>
                </a:solidFill>
                <a:latin typeface="Times New Roman"/>
                <a:ea typeface="Times New Roman"/>
              </a:rPr>
              <a:t>mümkün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olamayacağı,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gelişimsel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olarak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hazır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olmadığı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</a:p>
          <a:p>
            <a:pPr marL="276193" hangingPunct="0">
              <a:lnSpc>
                <a:spcPct val="100416"/>
              </a:lnSpc>
            </a:pP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toplumun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yasalarına,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sosyal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normlarına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aykırı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olacak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şekilde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94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cinsel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0" dirty="0">
                <a:solidFill>
                  <a:srgbClr val="221E1F"/>
                </a:solidFill>
                <a:latin typeface="Times New Roman"/>
                <a:ea typeface="Times New Roman"/>
              </a:rPr>
              <a:t>etkinliğe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dahil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edilmesidir.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0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90" name="TextBox 90"/>
          <p:cNvSpPr txBox="1"/>
          <p:nvPr/>
        </p:nvSpPr>
        <p:spPr>
          <a:xfrm rot="16200000">
            <a:off x="2281359" y="3668358"/>
            <a:ext cx="935548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5" dirty="0">
                <a:solidFill>
                  <a:srgbClr val="FEFEFE"/>
                </a:solidFill>
                <a:latin typeface="Times New Roman"/>
                <a:ea typeface="Times New Roman"/>
              </a:rPr>
              <a:t>CİNSEL</a:t>
            </a:r>
          </a:p>
        </p:txBody>
      </p:sp>
      <p:sp>
        <p:nvSpPr>
          <p:cNvPr id="91" name="TextBox 91"/>
          <p:cNvSpPr txBox="1"/>
          <p:nvPr/>
        </p:nvSpPr>
        <p:spPr>
          <a:xfrm rot="16200000">
            <a:off x="2428806" y="3668357"/>
            <a:ext cx="1189292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Times New Roman"/>
                <a:ea typeface="Times New Roman"/>
              </a:rPr>
              <a:t>İSTİSMAR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2"/>
          <p:cNvSpPr/>
          <p:nvPr/>
        </p:nvSpPr>
        <p:spPr>
          <a:xfrm>
            <a:off x="-958850" y="-577850"/>
            <a:ext cx="12592050" cy="2520950"/>
          </a:xfrm>
          <a:custGeom>
            <a:avLst/>
            <a:gdLst>
              <a:gd name="connsiteX0" fmla="*/ 1963 w 12592050"/>
              <a:gd name="connsiteY0" fmla="*/ 2431152 h 2520950"/>
              <a:gd name="connsiteX1" fmla="*/ 12594242 w 12592050"/>
              <a:gd name="connsiteY1" fmla="*/ 2524344 h 2520950"/>
              <a:gd name="connsiteX2" fmla="*/ 12594242 w 12592050"/>
              <a:gd name="connsiteY2" fmla="*/ 118 h 2520950"/>
              <a:gd name="connsiteX3" fmla="*/ 546844 w 12592050"/>
              <a:gd name="connsiteY3" fmla="*/ 118 h 2520950"/>
              <a:gd name="connsiteX4" fmla="*/ 1963 w 12592050"/>
              <a:gd name="connsiteY4" fmla="*/ 2431152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050" h="2520950">
                <a:moveTo>
                  <a:pt x="1963" y="2431152"/>
                </a:moveTo>
                <a:cubicBezTo>
                  <a:pt x="3164390" y="1355487"/>
                  <a:pt x="8105033" y="743703"/>
                  <a:pt x="12594242" y="2524344"/>
                </a:cubicBezTo>
                <a:lnTo>
                  <a:pt x="12594242" y="118"/>
                </a:lnTo>
                <a:lnTo>
                  <a:pt x="546844" y="118"/>
                </a:lnTo>
                <a:cubicBezTo>
                  <a:pt x="546844" y="118"/>
                  <a:pt x="-191152" y="2496824"/>
                  <a:pt x="1963" y="2431152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3"/>
          <p:cNvSpPr/>
          <p:nvPr/>
        </p:nvSpPr>
        <p:spPr>
          <a:xfrm>
            <a:off x="-260350" y="1022350"/>
            <a:ext cx="8756650" cy="1225550"/>
          </a:xfrm>
          <a:custGeom>
            <a:avLst/>
            <a:gdLst>
              <a:gd name="connsiteX0" fmla="*/ 37744 w 8756650"/>
              <a:gd name="connsiteY0" fmla="*/ 1237743 h 1225550"/>
              <a:gd name="connsiteX1" fmla="*/ 8767317 w 8756650"/>
              <a:gd name="connsiteY1" fmla="*/ 18365 h 1225550"/>
              <a:gd name="connsiteX2" fmla="*/ 3289 w 8756650"/>
              <a:gd name="connsiteY2" fmla="*/ 413932 h 1225550"/>
              <a:gd name="connsiteX3" fmla="*/ 37744 w 8756650"/>
              <a:gd name="connsiteY3" fmla="*/ 1237743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650" h="1225550">
                <a:moveTo>
                  <a:pt x="37744" y="1237743"/>
                </a:moveTo>
                <a:cubicBezTo>
                  <a:pt x="37744" y="1237743"/>
                  <a:pt x="3045574" y="-478788"/>
                  <a:pt x="8767317" y="18365"/>
                </a:cubicBezTo>
                <a:cubicBezTo>
                  <a:pt x="8767317" y="18365"/>
                  <a:pt x="4007282" y="-997634"/>
                  <a:pt x="3289" y="413932"/>
                </a:cubicBezTo>
                <a:lnTo>
                  <a:pt x="37744" y="1237743"/>
                </a:lnTo>
                <a:close/>
              </a:path>
            </a:pathLst>
          </a:custGeom>
          <a:solidFill>
            <a:srgbClr val="EB1A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4"/>
          <p:cNvSpPr/>
          <p:nvPr/>
        </p:nvSpPr>
        <p:spPr>
          <a:xfrm>
            <a:off x="-742950" y="6724650"/>
            <a:ext cx="12642850" cy="1377950"/>
          </a:xfrm>
          <a:custGeom>
            <a:avLst/>
            <a:gdLst>
              <a:gd name="connsiteX0" fmla="*/ 12650779 w 12642850"/>
              <a:gd name="connsiteY0" fmla="*/ 49697 h 1377950"/>
              <a:gd name="connsiteX1" fmla="*/ -1531 w 12642850"/>
              <a:gd name="connsiteY1" fmla="*/ 14086 h 1377950"/>
              <a:gd name="connsiteX2" fmla="*/ -1531 w 12642850"/>
              <a:gd name="connsiteY2" fmla="*/ 1382752 h 1377950"/>
              <a:gd name="connsiteX3" fmla="*/ 12103308 w 12642850"/>
              <a:gd name="connsiteY3" fmla="*/ 1382752 h 1377950"/>
              <a:gd name="connsiteX4" fmla="*/ 12650779 w 12642850"/>
              <a:gd name="connsiteY4" fmla="*/ 49697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2850" h="1377950">
                <a:moveTo>
                  <a:pt x="12650779" y="49697"/>
                </a:moveTo>
                <a:cubicBezTo>
                  <a:pt x="9473265" y="460657"/>
                  <a:pt x="4509076" y="694400"/>
                  <a:pt x="-1531" y="14086"/>
                </a:cubicBezTo>
                <a:lnTo>
                  <a:pt x="-1531" y="1382752"/>
                </a:lnTo>
                <a:lnTo>
                  <a:pt x="12103308" y="1382752"/>
                </a:lnTo>
                <a:cubicBezTo>
                  <a:pt x="12103308" y="1382752"/>
                  <a:pt x="12844810" y="24602"/>
                  <a:pt x="12650779" y="49697"/>
                </a:cubicBezTo>
                <a:close/>
              </a:path>
            </a:pathLst>
          </a:custGeom>
          <a:solidFill>
            <a:srgbClr val="282A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2368550" y="6597650"/>
            <a:ext cx="8820150" cy="463550"/>
          </a:xfrm>
          <a:custGeom>
            <a:avLst/>
            <a:gdLst>
              <a:gd name="connsiteX0" fmla="*/ 8788728 w 8820150"/>
              <a:gd name="connsiteY0" fmla="*/ 6723 h 463550"/>
              <a:gd name="connsiteX1" fmla="*/ 17536 w 8820150"/>
              <a:gd name="connsiteY1" fmla="*/ 472598 h 463550"/>
              <a:gd name="connsiteX2" fmla="*/ 8823349 w 8820150"/>
              <a:gd name="connsiteY2" fmla="*/ 321467 h 463550"/>
              <a:gd name="connsiteX3" fmla="*/ 8788728 w 8820150"/>
              <a:gd name="connsiteY3" fmla="*/ 672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150" h="463550">
                <a:moveTo>
                  <a:pt x="8788728" y="6723"/>
                </a:moveTo>
                <a:cubicBezTo>
                  <a:pt x="8788728" y="6723"/>
                  <a:pt x="5766572" y="662539"/>
                  <a:pt x="17536" y="472598"/>
                </a:cubicBezTo>
                <a:cubicBezTo>
                  <a:pt x="17536" y="472598"/>
                  <a:pt x="4800280" y="860760"/>
                  <a:pt x="8823349" y="321467"/>
                </a:cubicBezTo>
                <a:lnTo>
                  <a:pt x="8788728" y="6723"/>
                </a:lnTo>
                <a:close/>
              </a:path>
            </a:pathLst>
          </a:custGeom>
          <a:solidFill>
            <a:srgbClr val="ED2E4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11840" cy="7780020"/>
          </a:xfrm>
          <a:prstGeom prst="rect">
            <a:avLst/>
          </a:prstGeom>
        </p:spPr>
      </p:pic>
      <p:sp>
        <p:nvSpPr>
          <p:cNvPr id="2" name="TextBox 97"/>
          <p:cNvSpPr txBox="1"/>
          <p:nvPr/>
        </p:nvSpPr>
        <p:spPr>
          <a:xfrm>
            <a:off x="3287806" y="2846777"/>
            <a:ext cx="6908910" cy="4591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6193" hangingPunct="0">
              <a:lnSpc>
                <a:spcPct val="100000"/>
              </a:lnSpc>
            </a:pP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Ebeveyn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yada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çocuğa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bakan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kişinin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davranışları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ya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da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sözleriyle</a:t>
            </a:r>
          </a:p>
          <a:p>
            <a:pPr marL="0" indent="276193">
              <a:lnSpc>
                <a:spcPct val="100000"/>
              </a:lnSpc>
            </a:pP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ruh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0" dirty="0">
                <a:solidFill>
                  <a:srgbClr val="221E1F"/>
                </a:solidFill>
                <a:latin typeface="Times New Roman"/>
                <a:ea typeface="Times New Roman"/>
              </a:rPr>
              <a:t>sağlığını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bozacak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etkide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bulunması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</a:p>
          <a:p>
            <a:pPr marL="276193" hangingPunct="0">
              <a:lnSpc>
                <a:spcPct val="100000"/>
              </a:lnSpc>
            </a:pP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çocuğun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nedenle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0" dirty="0">
                <a:solidFill>
                  <a:srgbClr val="221E1F"/>
                </a:solidFill>
                <a:latin typeface="Times New Roman"/>
                <a:ea typeface="Times New Roman"/>
              </a:rPr>
              <a:t>büyüme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gelişme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ruh</a:t>
            </a:r>
            <a:r>
              <a:rPr lang="en-US" altLang="zh-CN" sz="1800" spc="7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sağlığı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açısından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genetik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0" dirty="0">
                <a:solidFill>
                  <a:srgbClr val="221E1F"/>
                </a:solidFill>
                <a:latin typeface="Times New Roman"/>
                <a:ea typeface="Times New Roman"/>
              </a:rPr>
              <a:t>kapasitesine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5" dirty="0">
                <a:solidFill>
                  <a:srgbClr val="221E1F"/>
                </a:solidFill>
                <a:latin typeface="Times New Roman"/>
                <a:ea typeface="Times New Roman"/>
              </a:rPr>
              <a:t>ulaşmasının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engellenmesidir.</a:t>
            </a:r>
          </a:p>
          <a:p>
            <a:pPr marL="0" indent="276193">
              <a:lnSpc>
                <a:spcPct val="100000"/>
              </a:lnSpc>
            </a:pP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Bu</a:t>
            </a:r>
            <a:r>
              <a:rPr lang="en-US" altLang="zh-CN" sz="1800" spc="6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durum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14" dirty="0">
                <a:solidFill>
                  <a:srgbClr val="221E1F"/>
                </a:solidFill>
                <a:latin typeface="Times New Roman"/>
                <a:ea typeface="Times New Roman"/>
              </a:rPr>
              <a:t>süreç</a:t>
            </a:r>
            <a:r>
              <a:rPr lang="en-US" altLang="zh-CN" sz="1800" spc="69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ea typeface="Times New Roman"/>
              </a:rPr>
              <a:t>içinde,</a:t>
            </a:r>
          </a:p>
          <a:p>
            <a:pPr marL="276193" hangingPunct="0">
              <a:lnSpc>
                <a:spcPct val="100000"/>
              </a:lnSpc>
            </a:pPr>
            <a:r>
              <a:rPr lang="en-US" altLang="zh-CN" sz="1800" spc="150" dirty="0">
                <a:solidFill>
                  <a:srgbClr val="221E1F"/>
                </a:solidFill>
                <a:latin typeface="Times New Roman"/>
                <a:ea typeface="Times New Roman"/>
              </a:rPr>
              <a:t>pek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54" dirty="0">
                <a:solidFill>
                  <a:srgbClr val="221E1F"/>
                </a:solidFill>
                <a:latin typeface="Times New Roman"/>
                <a:ea typeface="Times New Roman"/>
              </a:rPr>
              <a:t>çok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defalar</a:t>
            </a:r>
            <a:r>
              <a:rPr lang="en-US" altLang="zh-CN" sz="1800" spc="8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5" dirty="0">
                <a:solidFill>
                  <a:srgbClr val="221E1F"/>
                </a:solidFill>
                <a:latin typeface="Times New Roman"/>
                <a:ea typeface="Times New Roman"/>
              </a:rPr>
              <a:t>tekrarlanabileceği</a:t>
            </a:r>
            <a:r>
              <a:rPr lang="en-US" altLang="zh-CN" sz="1800" spc="85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gibi,</a:t>
            </a:r>
            <a:r>
              <a:rPr lang="en-US" altLang="zh-CN" sz="1800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1800" spc="139" dirty="0">
                <a:solidFill>
                  <a:srgbClr val="221E1F"/>
                </a:solidFill>
                <a:latin typeface="Times New Roman"/>
                <a:ea typeface="Times New Roman"/>
              </a:rPr>
              <a:t>tek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bir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45" dirty="0">
                <a:solidFill>
                  <a:srgbClr val="221E1F"/>
                </a:solidFill>
                <a:latin typeface="Times New Roman"/>
                <a:ea typeface="Times New Roman"/>
              </a:rPr>
              <a:t>seferde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64" dirty="0">
                <a:solidFill>
                  <a:srgbClr val="221E1F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800" spc="104" dirty="0">
                <a:solidFill>
                  <a:srgbClr val="221E1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129" dirty="0">
                <a:solidFill>
                  <a:srgbClr val="221E1F"/>
                </a:solidFill>
                <a:latin typeface="Times New Roman"/>
                <a:ea typeface="Times New Roman"/>
              </a:rPr>
              <a:t>gerçekleşebilir.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80"/>
              </a:lnSpc>
            </a:pPr>
            <a:endParaRPr lang="en-US" dirty="0"/>
          </a:p>
          <a:p>
            <a:pPr marL="0">
              <a:lnSpc>
                <a:spcPct val="101666"/>
              </a:lnSpc>
            </a:pP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ÖZEL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EĞİTİM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VE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REHBERLİK</a:t>
            </a:r>
            <a:r>
              <a:rPr lang="en-US" altLang="zh-CN" sz="1200" b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94" dirty="0">
                <a:solidFill>
                  <a:srgbClr val="FEFEFE"/>
                </a:solidFill>
                <a:latin typeface="Times New Roman"/>
                <a:ea typeface="Times New Roman"/>
              </a:rPr>
              <a:t>HİZMETLERİ</a:t>
            </a:r>
            <a:r>
              <a:rPr lang="en-US" altLang="zh-CN" sz="1200" b="1" spc="-3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0" dirty="0">
                <a:solidFill>
                  <a:srgbClr val="FEFEFE"/>
                </a:solidFill>
                <a:latin typeface="Times New Roman"/>
                <a:ea typeface="Times New Roman"/>
              </a:rPr>
              <a:t>GENEL</a:t>
            </a:r>
            <a:r>
              <a:rPr lang="en-US" altLang="zh-CN" sz="1200" b="1" spc="-40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200" b="1" spc="-109" dirty="0">
                <a:solidFill>
                  <a:srgbClr val="FEFEFE"/>
                </a:solidFill>
                <a:latin typeface="Times New Roman"/>
                <a:ea typeface="Times New Roman"/>
              </a:rPr>
              <a:t>MÜDÜRLÜĞÜ</a:t>
            </a:r>
          </a:p>
        </p:txBody>
      </p:sp>
      <p:sp>
        <p:nvSpPr>
          <p:cNvPr id="98" name="TextBox 98"/>
          <p:cNvSpPr txBox="1"/>
          <p:nvPr/>
        </p:nvSpPr>
        <p:spPr>
          <a:xfrm rot="16200000">
            <a:off x="2054816" y="3668359"/>
            <a:ext cx="1388633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dirty="0">
                <a:solidFill>
                  <a:srgbClr val="FEFEFE"/>
                </a:solidFill>
                <a:latin typeface="Times New Roman"/>
                <a:ea typeface="Times New Roman"/>
              </a:rPr>
              <a:t>DUYGUSAL</a:t>
            </a:r>
          </a:p>
        </p:txBody>
      </p:sp>
      <p:sp>
        <p:nvSpPr>
          <p:cNvPr id="99" name="TextBox 99"/>
          <p:cNvSpPr txBox="1"/>
          <p:nvPr/>
        </p:nvSpPr>
        <p:spPr>
          <a:xfrm rot="16200000">
            <a:off x="2428806" y="3668357"/>
            <a:ext cx="1189292" cy="31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3833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Times New Roman"/>
                <a:ea typeface="Times New Roman"/>
              </a:rPr>
              <a:t>İSTİSMAR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3021</Words>
  <Application>Microsoft Office PowerPoint</Application>
  <PresentationFormat>Özel</PresentationFormat>
  <Paragraphs>1307</Paragraphs>
  <Slides>56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1" baseType="lpstr">
      <vt:lpstr>宋体</vt:lpstr>
      <vt:lpstr>Arial</vt:lpstr>
      <vt:lpstr>Calibri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hamide alpkoçak</dc:creator>
  <cp:lastModifiedBy>win7</cp:lastModifiedBy>
  <cp:revision>10</cp:revision>
  <dcterms:created xsi:type="dcterms:W3CDTF">2011-01-21T15:00:27Z</dcterms:created>
  <dcterms:modified xsi:type="dcterms:W3CDTF">2019-06-17T12:09:03Z</dcterms:modified>
</cp:coreProperties>
</file>