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7" r:id="rId2"/>
    <p:sldId id="262" r:id="rId3"/>
    <p:sldId id="263" r:id="rId4"/>
    <p:sldId id="264" r:id="rId5"/>
    <p:sldId id="265" r:id="rId6"/>
    <p:sldId id="29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7" r:id="rId26"/>
    <p:sldId id="288"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25CB5E-6EA3-4F62-A407-A85DA0DA231F}" type="datetimeFigureOut">
              <a:rPr lang="tr-TR" smtClean="0"/>
              <a:pPr/>
              <a:t>01.10.2019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07196-82EC-4C16-8934-4DBF1BAA93B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p:spPr>
        <p:txBody>
          <a:bodyPr/>
          <a:lstStyle/>
          <a:p>
            <a:fld id="{4218A92F-7BA1-42FD-89A6-38506699CD03}" type="slidenum">
              <a:rPr lang="tr-TR" smtClean="0"/>
              <a:pPr/>
              <a:t>1</a:t>
            </a:fld>
            <a:endParaRPr lang="tr-TR" smtClean="0"/>
          </a:p>
        </p:txBody>
      </p:sp>
      <p:sp>
        <p:nvSpPr>
          <p:cNvPr id="46083" name="Text Box 1"/>
          <p:cNvSpPr txBox="1">
            <a:spLocks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A46CB6-1124-41EA-BE1F-175F90F3E164}" type="slidenum">
              <a:rPr lang="tr-TR"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tr-TR" sz="1200">
              <a:solidFill>
                <a:srgbClr val="000000"/>
              </a:solidFill>
            </a:endParaRPr>
          </a:p>
        </p:txBody>
      </p:sp>
      <p:sp>
        <p:nvSpPr>
          <p:cNvPr id="46084"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tr-TR"/>
          </a:p>
        </p:txBody>
      </p:sp>
      <p:sp>
        <p:nvSpPr>
          <p:cNvPr id="46085" name="Rectangle 3"/>
          <p:cNvSpPr>
            <a:spLocks noGrp="1" noChangeArrowheads="1"/>
          </p:cNvSpPr>
          <p:nvPr>
            <p:ph type="body"/>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p:spPr>
        <p:txBody>
          <a:bodyPr/>
          <a:lstStyle/>
          <a:p>
            <a:fld id="{154AA72D-2AD7-4E2C-B2C1-B875128D2291}" type="slidenum">
              <a:rPr lang="tr-TR" smtClean="0"/>
              <a:pPr/>
              <a:t>11</a:t>
            </a:fld>
            <a:endParaRPr lang="tr-TR" smtClean="0"/>
          </a:p>
        </p:txBody>
      </p:sp>
      <p:sp>
        <p:nvSpPr>
          <p:cNvPr id="59395" name="Rectangle 1"/>
          <p:cNvSpPr>
            <a:spLocks noGrp="1" noRot="1" noChangeAspect="1" noChangeArrowheads="1" noTextEdit="1"/>
          </p:cNvSpPr>
          <p:nvPr>
            <p:ph type="sldImg"/>
          </p:nvPr>
        </p:nvSpPr>
        <p:spPr>
          <a:xfrm>
            <a:off x="1143000" y="685800"/>
            <a:ext cx="4570413" cy="3427413"/>
          </a:xfrm>
          <a:ln/>
        </p:spPr>
      </p:sp>
      <p:sp>
        <p:nvSpPr>
          <p:cNvPr id="59396"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p:spPr>
        <p:txBody>
          <a:bodyPr/>
          <a:lstStyle/>
          <a:p>
            <a:fld id="{EC17333B-073B-4987-ABA0-AE4718D1324C}" type="slidenum">
              <a:rPr lang="tr-TR" smtClean="0"/>
              <a:pPr/>
              <a:t>12</a:t>
            </a:fld>
            <a:endParaRPr lang="tr-TR" smtClean="0"/>
          </a:p>
        </p:txBody>
      </p:sp>
      <p:sp>
        <p:nvSpPr>
          <p:cNvPr id="60419" name="Rectangle 1"/>
          <p:cNvSpPr>
            <a:spLocks noGrp="1" noRot="1" noChangeAspect="1" noChangeArrowheads="1" noTextEdit="1"/>
          </p:cNvSpPr>
          <p:nvPr>
            <p:ph type="sldImg"/>
          </p:nvPr>
        </p:nvSpPr>
        <p:spPr>
          <a:xfrm>
            <a:off x="1143000" y="685800"/>
            <a:ext cx="4570413" cy="3427413"/>
          </a:xfrm>
          <a:ln/>
        </p:spPr>
      </p:sp>
      <p:sp>
        <p:nvSpPr>
          <p:cNvPr id="60420"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p:spPr>
        <p:txBody>
          <a:bodyPr/>
          <a:lstStyle/>
          <a:p>
            <a:fld id="{720920A9-335F-4E8E-8777-EF55B83FA445}" type="slidenum">
              <a:rPr lang="tr-TR" smtClean="0"/>
              <a:pPr/>
              <a:t>13</a:t>
            </a:fld>
            <a:endParaRPr lang="tr-TR" smtClean="0"/>
          </a:p>
        </p:txBody>
      </p:sp>
      <p:sp>
        <p:nvSpPr>
          <p:cNvPr id="61443" name="Rectangle 1"/>
          <p:cNvSpPr>
            <a:spLocks noGrp="1" noRot="1" noChangeAspect="1" noChangeArrowheads="1" noTextEdit="1"/>
          </p:cNvSpPr>
          <p:nvPr>
            <p:ph type="sldImg"/>
          </p:nvPr>
        </p:nvSpPr>
        <p:spPr>
          <a:xfrm>
            <a:off x="1143000" y="685800"/>
            <a:ext cx="4570413" cy="3427413"/>
          </a:xfrm>
          <a:ln/>
        </p:spPr>
      </p:sp>
      <p:sp>
        <p:nvSpPr>
          <p:cNvPr id="61444"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p>
            <a:fld id="{60F34BA9-8756-4484-8AEB-9A52F86C0978}" type="slidenum">
              <a:rPr lang="tr-TR" smtClean="0"/>
              <a:pPr/>
              <a:t>14</a:t>
            </a:fld>
            <a:endParaRPr lang="tr-TR" smtClean="0"/>
          </a:p>
        </p:txBody>
      </p:sp>
      <p:sp>
        <p:nvSpPr>
          <p:cNvPr id="62467" name="Rectangle 1"/>
          <p:cNvSpPr>
            <a:spLocks noGrp="1" noRot="1" noChangeAspect="1" noChangeArrowheads="1" noTextEdit="1"/>
          </p:cNvSpPr>
          <p:nvPr>
            <p:ph type="sldImg"/>
          </p:nvPr>
        </p:nvSpPr>
        <p:spPr>
          <a:xfrm>
            <a:off x="1143000" y="685800"/>
            <a:ext cx="4570413" cy="3427413"/>
          </a:xfrm>
          <a:ln/>
        </p:spPr>
      </p:sp>
      <p:sp>
        <p:nvSpPr>
          <p:cNvPr id="62468"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p:spPr>
        <p:txBody>
          <a:bodyPr/>
          <a:lstStyle/>
          <a:p>
            <a:fld id="{EAE9B893-25C8-4BDF-8877-8B25AE73D157}" type="slidenum">
              <a:rPr lang="tr-TR" smtClean="0"/>
              <a:pPr/>
              <a:t>15</a:t>
            </a:fld>
            <a:endParaRPr lang="tr-TR" smtClean="0"/>
          </a:p>
        </p:txBody>
      </p:sp>
      <p:sp>
        <p:nvSpPr>
          <p:cNvPr id="63491" name="Rectangle 1"/>
          <p:cNvSpPr>
            <a:spLocks noGrp="1" noRot="1" noChangeAspect="1" noChangeArrowheads="1" noTextEdit="1"/>
          </p:cNvSpPr>
          <p:nvPr>
            <p:ph type="sldImg"/>
          </p:nvPr>
        </p:nvSpPr>
        <p:spPr>
          <a:xfrm>
            <a:off x="1143000" y="685800"/>
            <a:ext cx="4570413" cy="3427413"/>
          </a:xfrm>
          <a:ln/>
        </p:spPr>
      </p:sp>
      <p:sp>
        <p:nvSpPr>
          <p:cNvPr id="63492"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p:spPr>
        <p:txBody>
          <a:bodyPr/>
          <a:lstStyle/>
          <a:p>
            <a:fld id="{E36A44E8-AA7E-447F-ADA1-009D1EDD32F0}" type="slidenum">
              <a:rPr lang="tr-TR" smtClean="0"/>
              <a:pPr/>
              <a:t>16</a:t>
            </a:fld>
            <a:endParaRPr lang="tr-TR" smtClean="0"/>
          </a:p>
        </p:txBody>
      </p:sp>
      <p:sp>
        <p:nvSpPr>
          <p:cNvPr id="64515" name="Text Box 1"/>
          <p:cNvSpPr txBox="1">
            <a:spLocks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E1A9BC6-6F14-4E48-9BD4-645681DB440E}" type="slidenum">
              <a:rPr lang="tr-TR"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tr-TR" sz="1200">
              <a:solidFill>
                <a:srgbClr val="000000"/>
              </a:solidFill>
            </a:endParaRPr>
          </a:p>
        </p:txBody>
      </p:sp>
      <p:sp>
        <p:nvSpPr>
          <p:cNvPr id="64516" name="Text Box 2"/>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tr-TR"/>
          </a:p>
        </p:txBody>
      </p:sp>
      <p:sp>
        <p:nvSpPr>
          <p:cNvPr id="64517" name="Rectangle 3"/>
          <p:cNvSpPr>
            <a:spLocks noGrp="1" noChangeArrowheads="1"/>
          </p:cNvSpPr>
          <p:nvPr>
            <p:ph type="body"/>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p:spPr>
        <p:txBody>
          <a:bodyPr/>
          <a:lstStyle/>
          <a:p>
            <a:fld id="{DA933F58-867E-44C5-AD2B-7129F0918F75}" type="slidenum">
              <a:rPr lang="tr-TR" smtClean="0"/>
              <a:pPr/>
              <a:t>17</a:t>
            </a:fld>
            <a:endParaRPr lang="tr-TR" smtClean="0"/>
          </a:p>
        </p:txBody>
      </p:sp>
      <p:sp>
        <p:nvSpPr>
          <p:cNvPr id="65539" name="Rectangle 1"/>
          <p:cNvSpPr>
            <a:spLocks noGrp="1" noRot="1" noChangeAspect="1" noChangeArrowheads="1" noTextEdit="1"/>
          </p:cNvSpPr>
          <p:nvPr>
            <p:ph type="sldImg"/>
          </p:nvPr>
        </p:nvSpPr>
        <p:spPr>
          <a:xfrm>
            <a:off x="1143000" y="685800"/>
            <a:ext cx="4570413" cy="3427413"/>
          </a:xfrm>
          <a:ln/>
        </p:spPr>
      </p:sp>
      <p:sp>
        <p:nvSpPr>
          <p:cNvPr id="65540"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p:spPr>
        <p:txBody>
          <a:bodyPr/>
          <a:lstStyle/>
          <a:p>
            <a:fld id="{FC6AF79A-B906-4301-9751-0D5235547391}" type="slidenum">
              <a:rPr lang="tr-TR" smtClean="0"/>
              <a:pPr/>
              <a:t>18</a:t>
            </a:fld>
            <a:endParaRPr lang="tr-TR" smtClean="0"/>
          </a:p>
        </p:txBody>
      </p:sp>
      <p:sp>
        <p:nvSpPr>
          <p:cNvPr id="66563" name="Text Box 1"/>
          <p:cNvSpPr txBox="1">
            <a:spLocks noChangeArrowheads="1"/>
          </p:cNvSpPr>
          <p:nvPr/>
        </p:nvSpPr>
        <p:spPr bwMode="auto">
          <a:xfrm>
            <a:off x="1143000" y="685800"/>
            <a:ext cx="4570413" cy="3427413"/>
          </a:xfrm>
          <a:prstGeom prst="rect">
            <a:avLst/>
          </a:prstGeom>
          <a:solidFill>
            <a:srgbClr val="FFFFFF"/>
          </a:solidFill>
          <a:ln w="9525">
            <a:solidFill>
              <a:srgbClr val="000000"/>
            </a:solidFill>
            <a:miter lim="800000"/>
            <a:headEnd/>
            <a:tailEnd/>
          </a:ln>
        </p:spPr>
        <p:txBody>
          <a:bodyPr wrap="none" anchor="ctr"/>
          <a:lstStyle/>
          <a:p>
            <a:endParaRPr lang="tr-TR"/>
          </a:p>
        </p:txBody>
      </p:sp>
      <p:sp>
        <p:nvSpPr>
          <p:cNvPr id="66564" name="Text Box 2"/>
          <p:cNvSpPr>
            <a:spLocks noGrp="1" noChangeArrowheads="1"/>
          </p:cNvSpPr>
          <p:nvPr>
            <p:ph type="body"/>
          </p:nvPr>
        </p:nvSpPr>
        <p:spPr>
          <a:xfrm>
            <a:off x="685800" y="4343400"/>
            <a:ext cx="5484813" cy="4113213"/>
          </a:xfrm>
          <a:noFill/>
          <a:ln/>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mtClean="0">
                <a:cs typeface="Lucida Sans Unicode" charset="0"/>
              </a:rPr>
              <a:t>Bazı durumlarda bireyler sorunlarla karşılaştıkça, onları bir</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mtClean="0">
                <a:cs typeface="Lucida Sans Unicode" charset="0"/>
              </a:rPr>
              <a:t>biçimde çözüme ulaştırmak isterler. Bireyin bu süreç içinde engellenmesi ve kaygı duyması</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mtClean="0">
                <a:cs typeface="Lucida Sans Unicode" charset="0"/>
              </a:rPr>
              <a:t>son derece doğaldır. Birey kaygıdan kurtulmak için, bilinçsizce savunma mekanizmalarını</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mtClean="0">
                <a:cs typeface="Lucida Sans Unicode" charset="0"/>
              </a:rPr>
              <a:t>kullanmaya başlar. Savunma mekanizmasını kullanan birey, davranışının gerçek işlevinin</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mtClean="0">
                <a:cs typeface="Lucida Sans Unicode" charset="0"/>
              </a:rPr>
              <a:t>farkında değildir. </a:t>
            </a:r>
          </a:p>
        </p:txBody>
      </p:sp>
      <p:sp>
        <p:nvSpPr>
          <p:cNvPr id="66565" name="Text Box 3"/>
          <p:cNvSpPr txBox="1">
            <a:spLocks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5319154-62EC-4447-AC56-EA42C04D8955}" type="slidenum">
              <a:rPr lang="tr-TR"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tr-TR" sz="120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p:spPr>
        <p:txBody>
          <a:bodyPr/>
          <a:lstStyle/>
          <a:p>
            <a:fld id="{2D282C5A-518B-4936-952A-4CE48C33D3CA}" type="slidenum">
              <a:rPr lang="tr-TR" smtClean="0"/>
              <a:pPr/>
              <a:t>19</a:t>
            </a:fld>
            <a:endParaRPr lang="tr-TR" smtClean="0"/>
          </a:p>
        </p:txBody>
      </p:sp>
      <p:sp>
        <p:nvSpPr>
          <p:cNvPr id="67587" name="Rectangle 1"/>
          <p:cNvSpPr>
            <a:spLocks noGrp="1" noRot="1" noChangeAspect="1" noChangeArrowheads="1" noTextEdit="1"/>
          </p:cNvSpPr>
          <p:nvPr>
            <p:ph type="sldImg"/>
          </p:nvPr>
        </p:nvSpPr>
        <p:spPr>
          <a:xfrm>
            <a:off x="1143000" y="685800"/>
            <a:ext cx="4570413" cy="3427413"/>
          </a:xfrm>
          <a:ln/>
        </p:spPr>
      </p:sp>
      <p:sp>
        <p:nvSpPr>
          <p:cNvPr id="67588"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p:spPr>
        <p:txBody>
          <a:bodyPr/>
          <a:lstStyle/>
          <a:p>
            <a:fld id="{BB13B87C-518C-4876-A437-95357F21D023}" type="slidenum">
              <a:rPr lang="tr-TR" smtClean="0"/>
              <a:pPr/>
              <a:t>20</a:t>
            </a:fld>
            <a:endParaRPr lang="tr-TR" smtClean="0"/>
          </a:p>
        </p:txBody>
      </p:sp>
      <p:sp>
        <p:nvSpPr>
          <p:cNvPr id="68611" name="Rectangle 1"/>
          <p:cNvSpPr>
            <a:spLocks noGrp="1" noRot="1" noChangeAspect="1" noChangeArrowheads="1" noTextEdit="1"/>
          </p:cNvSpPr>
          <p:nvPr>
            <p:ph type="sldImg"/>
          </p:nvPr>
        </p:nvSpPr>
        <p:spPr>
          <a:xfrm>
            <a:off x="1143000" y="685800"/>
            <a:ext cx="4570413" cy="3427413"/>
          </a:xfrm>
          <a:ln/>
        </p:spPr>
      </p:sp>
      <p:sp>
        <p:nvSpPr>
          <p:cNvPr id="68612"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8"/>
          <p:cNvSpPr>
            <a:spLocks noGrp="1" noChangeArrowheads="1"/>
          </p:cNvSpPr>
          <p:nvPr>
            <p:ph type="sldNum" sz="quarter"/>
          </p:nvPr>
        </p:nvSpPr>
        <p:spPr>
          <a:noFill/>
        </p:spPr>
        <p:txBody>
          <a:bodyPr/>
          <a:lstStyle/>
          <a:p>
            <a:fld id="{C0A04FED-9210-4799-BC56-52F9E9CFDD08}" type="slidenum">
              <a:rPr lang="tr-TR" smtClean="0"/>
              <a:pPr/>
              <a:t>2</a:t>
            </a:fld>
            <a:endParaRPr lang="tr-TR" smtClean="0"/>
          </a:p>
        </p:txBody>
      </p:sp>
      <p:sp>
        <p:nvSpPr>
          <p:cNvPr id="51203" name="Rectangle 1"/>
          <p:cNvSpPr>
            <a:spLocks noGrp="1" noRot="1" noChangeAspect="1" noChangeArrowheads="1" noTextEdit="1"/>
          </p:cNvSpPr>
          <p:nvPr>
            <p:ph type="sldImg"/>
          </p:nvPr>
        </p:nvSpPr>
        <p:spPr>
          <a:xfrm>
            <a:off x="1143000" y="685800"/>
            <a:ext cx="4570413" cy="3427413"/>
          </a:xfrm>
          <a:ln/>
        </p:spPr>
      </p:sp>
      <p:sp>
        <p:nvSpPr>
          <p:cNvPr id="51204"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p:spPr>
        <p:txBody>
          <a:bodyPr/>
          <a:lstStyle/>
          <a:p>
            <a:fld id="{71328198-6F31-4F1D-AE98-82FABCBEF94C}" type="slidenum">
              <a:rPr lang="tr-TR" smtClean="0"/>
              <a:pPr/>
              <a:t>21</a:t>
            </a:fld>
            <a:endParaRPr lang="tr-TR" smtClean="0"/>
          </a:p>
        </p:txBody>
      </p:sp>
      <p:sp>
        <p:nvSpPr>
          <p:cNvPr id="69635" name="Rectangle 1"/>
          <p:cNvSpPr>
            <a:spLocks noGrp="1" noRot="1" noChangeAspect="1" noChangeArrowheads="1" noTextEdit="1"/>
          </p:cNvSpPr>
          <p:nvPr>
            <p:ph type="sldImg"/>
          </p:nvPr>
        </p:nvSpPr>
        <p:spPr>
          <a:xfrm>
            <a:off x="1143000" y="685800"/>
            <a:ext cx="4570413" cy="3427413"/>
          </a:xfrm>
          <a:ln/>
        </p:spPr>
      </p:sp>
      <p:sp>
        <p:nvSpPr>
          <p:cNvPr id="69636"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p:nvPr>
        </p:nvSpPr>
        <p:spPr>
          <a:noFill/>
        </p:spPr>
        <p:txBody>
          <a:bodyPr/>
          <a:lstStyle/>
          <a:p>
            <a:fld id="{FE238EA9-695F-4EBB-92E3-995C171A28DD}" type="slidenum">
              <a:rPr lang="tr-TR" smtClean="0"/>
              <a:pPr/>
              <a:t>22</a:t>
            </a:fld>
            <a:endParaRPr lang="tr-TR" smtClean="0"/>
          </a:p>
        </p:txBody>
      </p:sp>
      <p:sp>
        <p:nvSpPr>
          <p:cNvPr id="70659" name="Rectangle 1"/>
          <p:cNvSpPr>
            <a:spLocks noGrp="1" noRot="1" noChangeAspect="1" noChangeArrowheads="1" noTextEdit="1"/>
          </p:cNvSpPr>
          <p:nvPr>
            <p:ph type="sldImg"/>
          </p:nvPr>
        </p:nvSpPr>
        <p:spPr>
          <a:xfrm>
            <a:off x="1143000" y="685800"/>
            <a:ext cx="4570413" cy="3427413"/>
          </a:xfrm>
          <a:ln/>
        </p:spPr>
      </p:sp>
      <p:sp>
        <p:nvSpPr>
          <p:cNvPr id="70660"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p:spPr>
        <p:txBody>
          <a:bodyPr/>
          <a:lstStyle/>
          <a:p>
            <a:fld id="{92E0B8EC-558D-4D90-8E29-F5D5F4456957}" type="slidenum">
              <a:rPr lang="tr-TR" smtClean="0"/>
              <a:pPr/>
              <a:t>23</a:t>
            </a:fld>
            <a:endParaRPr lang="tr-TR" smtClean="0"/>
          </a:p>
        </p:txBody>
      </p:sp>
      <p:sp>
        <p:nvSpPr>
          <p:cNvPr id="71683" name="Rectangle 1"/>
          <p:cNvSpPr>
            <a:spLocks noGrp="1" noRot="1" noChangeAspect="1" noChangeArrowheads="1" noTextEdit="1"/>
          </p:cNvSpPr>
          <p:nvPr>
            <p:ph type="sldImg"/>
          </p:nvPr>
        </p:nvSpPr>
        <p:spPr>
          <a:xfrm>
            <a:off x="1143000" y="685800"/>
            <a:ext cx="4570413" cy="3427413"/>
          </a:xfrm>
          <a:ln/>
        </p:spPr>
      </p:sp>
      <p:sp>
        <p:nvSpPr>
          <p:cNvPr id="71684"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p:spPr>
        <p:txBody>
          <a:bodyPr/>
          <a:lstStyle/>
          <a:p>
            <a:fld id="{C451B9F6-13F4-48CD-AE0E-954251B9EA0C}" type="slidenum">
              <a:rPr lang="tr-TR" smtClean="0"/>
              <a:pPr/>
              <a:t>24</a:t>
            </a:fld>
            <a:endParaRPr lang="tr-TR" smtClean="0"/>
          </a:p>
        </p:txBody>
      </p:sp>
      <p:sp>
        <p:nvSpPr>
          <p:cNvPr id="72707" name="Rectangle 1"/>
          <p:cNvSpPr>
            <a:spLocks noGrp="1" noRot="1" noChangeAspect="1" noChangeArrowheads="1" noTextEdit="1"/>
          </p:cNvSpPr>
          <p:nvPr>
            <p:ph type="sldImg"/>
          </p:nvPr>
        </p:nvSpPr>
        <p:spPr>
          <a:xfrm>
            <a:off x="1143000" y="685800"/>
            <a:ext cx="4570413" cy="3427413"/>
          </a:xfrm>
          <a:ln/>
        </p:spPr>
      </p:sp>
      <p:sp>
        <p:nvSpPr>
          <p:cNvPr id="72708"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p:spPr>
        <p:txBody>
          <a:bodyPr/>
          <a:lstStyle/>
          <a:p>
            <a:fld id="{7FB63588-E96C-4048-941E-4D6D8222E645}" type="slidenum">
              <a:rPr lang="tr-TR" smtClean="0"/>
              <a:pPr/>
              <a:t>25</a:t>
            </a:fld>
            <a:endParaRPr lang="tr-TR" smtClean="0"/>
          </a:p>
        </p:txBody>
      </p:sp>
      <p:sp>
        <p:nvSpPr>
          <p:cNvPr id="76803" name="Rectangle 1"/>
          <p:cNvSpPr>
            <a:spLocks noGrp="1" noRot="1" noChangeAspect="1" noChangeArrowheads="1" noTextEdit="1"/>
          </p:cNvSpPr>
          <p:nvPr>
            <p:ph type="sldImg"/>
          </p:nvPr>
        </p:nvSpPr>
        <p:spPr>
          <a:xfrm>
            <a:off x="1143000" y="685800"/>
            <a:ext cx="4570413" cy="3427413"/>
          </a:xfrm>
          <a:ln/>
        </p:spPr>
      </p:sp>
      <p:sp>
        <p:nvSpPr>
          <p:cNvPr id="76804"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p:spPr>
        <p:txBody>
          <a:bodyPr/>
          <a:lstStyle/>
          <a:p>
            <a:fld id="{ABEE6BC3-CA97-41EA-8555-77F6A0483782}" type="slidenum">
              <a:rPr lang="tr-TR" smtClean="0"/>
              <a:pPr/>
              <a:t>26</a:t>
            </a:fld>
            <a:endParaRPr lang="tr-TR" smtClean="0"/>
          </a:p>
        </p:txBody>
      </p:sp>
      <p:sp>
        <p:nvSpPr>
          <p:cNvPr id="77827" name="Rectangle 1"/>
          <p:cNvSpPr>
            <a:spLocks noGrp="1" noRot="1" noChangeAspect="1" noChangeArrowheads="1" noTextEdit="1"/>
          </p:cNvSpPr>
          <p:nvPr>
            <p:ph type="sldImg"/>
          </p:nvPr>
        </p:nvSpPr>
        <p:spPr>
          <a:xfrm>
            <a:off x="1143000" y="685800"/>
            <a:ext cx="4570413" cy="3427413"/>
          </a:xfrm>
          <a:ln/>
        </p:spPr>
      </p:sp>
      <p:sp>
        <p:nvSpPr>
          <p:cNvPr id="77828"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p:cNvSpPr>
            <a:spLocks noGrp="1" noChangeArrowheads="1"/>
          </p:cNvSpPr>
          <p:nvPr>
            <p:ph type="sldNum" sz="quarter"/>
          </p:nvPr>
        </p:nvSpPr>
        <p:spPr>
          <a:noFill/>
        </p:spPr>
        <p:txBody>
          <a:bodyPr/>
          <a:lstStyle/>
          <a:p>
            <a:fld id="{93895533-7AF4-498B-BD76-2AB873B750B8}" type="slidenum">
              <a:rPr lang="tr-TR" smtClean="0"/>
              <a:pPr/>
              <a:t>3</a:t>
            </a:fld>
            <a:endParaRPr lang="tr-TR" smtClean="0"/>
          </a:p>
        </p:txBody>
      </p:sp>
      <p:sp>
        <p:nvSpPr>
          <p:cNvPr id="52227" name="Rectangle 1"/>
          <p:cNvSpPr>
            <a:spLocks noGrp="1" noRot="1" noChangeAspect="1" noChangeArrowheads="1" noTextEdit="1"/>
          </p:cNvSpPr>
          <p:nvPr>
            <p:ph type="sldImg"/>
          </p:nvPr>
        </p:nvSpPr>
        <p:spPr>
          <a:xfrm>
            <a:off x="1143000" y="685800"/>
            <a:ext cx="4570413" cy="3427413"/>
          </a:xfrm>
          <a:ln/>
        </p:spPr>
      </p:sp>
      <p:sp>
        <p:nvSpPr>
          <p:cNvPr id="52228"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p:spPr>
        <p:txBody>
          <a:bodyPr/>
          <a:lstStyle/>
          <a:p>
            <a:fld id="{DBAF9B42-8C1C-404A-A27A-12AA71F9D00A}" type="slidenum">
              <a:rPr lang="tr-TR" smtClean="0"/>
              <a:pPr/>
              <a:t>4</a:t>
            </a:fld>
            <a:endParaRPr lang="tr-TR" smtClean="0"/>
          </a:p>
        </p:txBody>
      </p:sp>
      <p:sp>
        <p:nvSpPr>
          <p:cNvPr id="53251" name="Text Box 1"/>
          <p:cNvSpPr txBox="1">
            <a:spLocks noChangeArrowheads="1"/>
          </p:cNvSpPr>
          <p:nvPr/>
        </p:nvSpPr>
        <p:spPr bwMode="auto">
          <a:xfrm>
            <a:off x="1143000" y="685800"/>
            <a:ext cx="4570413" cy="3427413"/>
          </a:xfrm>
          <a:prstGeom prst="rect">
            <a:avLst/>
          </a:prstGeom>
          <a:solidFill>
            <a:srgbClr val="FFFFFF"/>
          </a:solidFill>
          <a:ln w="9525">
            <a:solidFill>
              <a:srgbClr val="000000"/>
            </a:solidFill>
            <a:miter lim="800000"/>
            <a:headEnd/>
            <a:tailEnd/>
          </a:ln>
        </p:spPr>
        <p:txBody>
          <a:bodyPr wrap="none" anchor="ctr"/>
          <a:lstStyle/>
          <a:p>
            <a:endParaRPr lang="tr-TR"/>
          </a:p>
        </p:txBody>
      </p:sp>
      <p:sp>
        <p:nvSpPr>
          <p:cNvPr id="53252" name="Text Box 2"/>
          <p:cNvSpPr>
            <a:spLocks noGrp="1" noChangeArrowheads="1"/>
          </p:cNvSpPr>
          <p:nvPr>
            <p:ph type="body"/>
          </p:nvPr>
        </p:nvSpPr>
        <p:spPr>
          <a:xfrm>
            <a:off x="685800" y="4343400"/>
            <a:ext cx="5484813" cy="4113213"/>
          </a:xfrm>
          <a:noFill/>
          <a:ln/>
        </p:spPr>
        <p:txBody>
          <a:bodyPr/>
          <a:lstStyle/>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dirty="0" smtClean="0">
                <a:cs typeface="Lucida Sans Unicode" charset="0"/>
              </a:rPr>
              <a:t>Kısa sürede düşünür ve çabuk cevaplar verir. Her alanda gösterdiği performans iyidir, kendisini hevesli ve gayretli hisseder. Yaptığı iş ile ilgili keyifli ve enerjiktir.---- Sınava girmeden birkaç saat önce ya da sınav başlamadan kısa bir süre önce </a:t>
            </a:r>
            <a:r>
              <a:rPr lang="tr-TR" dirty="0" err="1" smtClean="0">
                <a:cs typeface="Lucida Sans Unicode" charset="0"/>
              </a:rPr>
              <a:t>heyecanlamaya</a:t>
            </a:r>
            <a:r>
              <a:rPr lang="tr-TR" dirty="0" smtClean="0">
                <a:cs typeface="Lucida Sans Unicode" charset="0"/>
              </a:rPr>
              <a:t> başladığınızı </a:t>
            </a:r>
            <a:r>
              <a:rPr lang="tr-TR" dirty="0" err="1" smtClean="0">
                <a:cs typeface="Lucida Sans Unicode" charset="0"/>
              </a:rPr>
              <a:t>farkettiğinizde</a:t>
            </a:r>
            <a:r>
              <a:rPr lang="tr-TR" dirty="0" smtClean="0">
                <a:cs typeface="Lucida Sans Unicode" charset="0"/>
              </a:rPr>
              <a:t>, bunu diğer tüm öğrenciler gibi sizin de yaşadığınızı, bunun doğal olduğunu ve hatta sınavda başarılı olabilmek için bu heyecanın gerekli olduğunu kendinize söyleyin Bilgisayar nasıl ki belli bir süreci izleyerek açılıyorsa ve bu süreçte bilgisayara herhangi bir müdahale edilmiyorsa, beyninizin de sınav öncesinde benzer sürece ihtiyacı vardır. </a:t>
            </a:r>
          </a:p>
          <a:p>
            <a:pPr>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dirty="0" smtClean="0">
              <a:cs typeface="Lucida Sans Unicode" charset="0"/>
            </a:endParaRPr>
          </a:p>
        </p:txBody>
      </p:sp>
      <p:sp>
        <p:nvSpPr>
          <p:cNvPr id="53253" name="Text Box 3"/>
          <p:cNvSpPr txBox="1">
            <a:spLocks noChangeArrowheads="1"/>
          </p:cNvSpPr>
          <p:nvPr/>
        </p:nvSpPr>
        <p:spPr bwMode="auto">
          <a:xfrm>
            <a:off x="3884613" y="8685213"/>
            <a:ext cx="2970212" cy="455612"/>
          </a:xfrm>
          <a:prstGeom prst="rect">
            <a:avLst/>
          </a:prstGeom>
          <a:noFill/>
          <a:ln w="9525">
            <a:noFill/>
            <a:round/>
            <a:headEnd/>
            <a:tailEnd/>
          </a:ln>
        </p:spPr>
        <p:txBody>
          <a:bodyPr lIns="90000" tIns="46800" rIns="90000" bIns="46800" anchor="b"/>
          <a:lstStyle/>
          <a:p>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F92D8FD-E7B5-430C-9988-B6CD52CCCA44}" type="slidenum">
              <a:rPr lang="tr-TR" sz="1200">
                <a:solidFill>
                  <a:srgbClr val="000000"/>
                </a:solidFill>
              </a:rPr>
              <a:pPr algn="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tr-TR"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p:spPr>
        <p:txBody>
          <a:bodyPr/>
          <a:lstStyle/>
          <a:p>
            <a:fld id="{27766C3C-0540-4549-9DEF-7CC0D6D7E27E}" type="slidenum">
              <a:rPr lang="tr-TR" smtClean="0"/>
              <a:pPr/>
              <a:t>5</a:t>
            </a:fld>
            <a:endParaRPr lang="tr-TR" smtClean="0"/>
          </a:p>
        </p:txBody>
      </p:sp>
      <p:sp>
        <p:nvSpPr>
          <p:cNvPr id="54275" name="Rectangle 1"/>
          <p:cNvSpPr>
            <a:spLocks noGrp="1" noRot="1" noChangeAspect="1" noChangeArrowheads="1" noTextEdit="1"/>
          </p:cNvSpPr>
          <p:nvPr>
            <p:ph type="sldImg"/>
          </p:nvPr>
        </p:nvSpPr>
        <p:spPr>
          <a:xfrm>
            <a:off x="1143000" y="685800"/>
            <a:ext cx="4570413" cy="3427413"/>
          </a:xfrm>
          <a:ln/>
        </p:spPr>
      </p:sp>
      <p:sp>
        <p:nvSpPr>
          <p:cNvPr id="54276"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fld id="{ECDAF90C-4107-4F17-9A45-2B39960C6736}" type="slidenum">
              <a:rPr lang="tr-TR" smtClean="0"/>
              <a:pPr/>
              <a:t>7</a:t>
            </a:fld>
            <a:endParaRPr lang="tr-TR" smtClean="0"/>
          </a:p>
        </p:txBody>
      </p:sp>
      <p:sp>
        <p:nvSpPr>
          <p:cNvPr id="55299" name="Rectangle 1"/>
          <p:cNvSpPr>
            <a:spLocks noGrp="1" noRot="1" noChangeAspect="1" noChangeArrowheads="1" noTextEdit="1"/>
          </p:cNvSpPr>
          <p:nvPr>
            <p:ph type="sldImg"/>
          </p:nvPr>
        </p:nvSpPr>
        <p:spPr>
          <a:xfrm>
            <a:off x="1143000" y="685800"/>
            <a:ext cx="4570413" cy="3427413"/>
          </a:xfrm>
          <a:ln/>
        </p:spPr>
      </p:sp>
      <p:sp>
        <p:nvSpPr>
          <p:cNvPr id="55300"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p:spPr>
        <p:txBody>
          <a:bodyPr/>
          <a:lstStyle/>
          <a:p>
            <a:fld id="{218AE332-EEBF-4D08-8670-5CCA172D6E4A}" type="slidenum">
              <a:rPr lang="tr-TR" smtClean="0"/>
              <a:pPr/>
              <a:t>8</a:t>
            </a:fld>
            <a:endParaRPr lang="tr-TR" smtClean="0"/>
          </a:p>
        </p:txBody>
      </p:sp>
      <p:sp>
        <p:nvSpPr>
          <p:cNvPr id="56323" name="Rectangle 1"/>
          <p:cNvSpPr>
            <a:spLocks noGrp="1" noRot="1" noChangeAspect="1" noChangeArrowheads="1" noTextEdit="1"/>
          </p:cNvSpPr>
          <p:nvPr>
            <p:ph type="sldImg"/>
          </p:nvPr>
        </p:nvSpPr>
        <p:spPr>
          <a:xfrm>
            <a:off x="1143000" y="685800"/>
            <a:ext cx="4570413" cy="3427413"/>
          </a:xfrm>
          <a:ln/>
        </p:spPr>
      </p:sp>
      <p:sp>
        <p:nvSpPr>
          <p:cNvPr id="56324"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p:spPr>
        <p:txBody>
          <a:bodyPr/>
          <a:lstStyle/>
          <a:p>
            <a:fld id="{0E3D26A2-4D14-4B36-8D4C-C819A57A36FE}" type="slidenum">
              <a:rPr lang="tr-TR" smtClean="0"/>
              <a:pPr/>
              <a:t>9</a:t>
            </a:fld>
            <a:endParaRPr lang="tr-TR" smtClean="0"/>
          </a:p>
        </p:txBody>
      </p:sp>
      <p:sp>
        <p:nvSpPr>
          <p:cNvPr id="57347" name="Rectangle 1"/>
          <p:cNvSpPr>
            <a:spLocks noGrp="1" noRot="1" noChangeAspect="1" noChangeArrowheads="1" noTextEdit="1"/>
          </p:cNvSpPr>
          <p:nvPr>
            <p:ph type="sldImg"/>
          </p:nvPr>
        </p:nvSpPr>
        <p:spPr>
          <a:xfrm>
            <a:off x="1143000" y="685800"/>
            <a:ext cx="4570413" cy="3427413"/>
          </a:xfrm>
          <a:ln/>
        </p:spPr>
      </p:sp>
      <p:sp>
        <p:nvSpPr>
          <p:cNvPr id="57348"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p:spPr>
        <p:txBody>
          <a:bodyPr/>
          <a:lstStyle/>
          <a:p>
            <a:fld id="{6F2C2A4A-CAB2-4416-A530-E6261C0FA92F}" type="slidenum">
              <a:rPr lang="tr-TR" smtClean="0"/>
              <a:pPr/>
              <a:t>10</a:t>
            </a:fld>
            <a:endParaRPr lang="tr-TR" smtClean="0"/>
          </a:p>
        </p:txBody>
      </p:sp>
      <p:sp>
        <p:nvSpPr>
          <p:cNvPr id="58371" name="Rectangle 1"/>
          <p:cNvSpPr>
            <a:spLocks noGrp="1" noRot="1" noChangeAspect="1" noChangeArrowheads="1" noTextEdit="1"/>
          </p:cNvSpPr>
          <p:nvPr>
            <p:ph type="sldImg"/>
          </p:nvPr>
        </p:nvSpPr>
        <p:spPr>
          <a:xfrm>
            <a:off x="1143000" y="685800"/>
            <a:ext cx="4570413" cy="3427413"/>
          </a:xfrm>
          <a:ln/>
        </p:spPr>
      </p:sp>
      <p:sp>
        <p:nvSpPr>
          <p:cNvPr id="58372" name="Rectangle 2"/>
          <p:cNvSpPr>
            <a:spLocks noGrp="1" noChangeArrowheads="1"/>
          </p:cNvSpPr>
          <p:nvPr>
            <p:ph type="body" idx="1"/>
          </p:nvPr>
        </p:nvSpPr>
        <p:spPr>
          <a:xfrm>
            <a:off x="685800" y="4343400"/>
            <a:ext cx="5484813" cy="4114800"/>
          </a:xfrm>
          <a:noFill/>
          <a:ln/>
        </p:spPr>
        <p:txBody>
          <a:bodyPr wrap="none" anchor="ct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6780656-A9D2-4E41-A3D6-2E6E0B90B5F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7BA8E8D-587D-4036-A431-A73F9A3B865D}" type="datetimeFigureOut">
              <a:rPr lang="tr-TR" smtClean="0"/>
              <a:pPr/>
              <a:t>01.10.2019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6780656-A9D2-4E41-A3D6-2E6E0B90B5FD}"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2000"/>
            <a:lum/>
          </a:blip>
          <a:srcRect/>
          <a:stretch>
            <a:fillRect l="70000" t="60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BA8E8D-587D-4036-A431-A73F9A3B865D}" type="datetimeFigureOut">
              <a:rPr lang="tr-TR" smtClean="0"/>
              <a:pPr/>
              <a:t>01.10.2019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780656-A9D2-4E41-A3D6-2E6E0B90B5FD}"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0" y="642918"/>
            <a:ext cx="6228184" cy="4874314"/>
          </a:xfrm>
          <a:prstGeom prst="rect">
            <a:avLst/>
          </a:prstGeom>
          <a:noFill/>
          <a:ln w="9525">
            <a:noFill/>
            <a:round/>
            <a:headEnd/>
            <a:tailEnd/>
          </a:ln>
          <a:effectLst/>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400" dirty="0" smtClean="0">
                <a:solidFill>
                  <a:srgbClr val="FF0000"/>
                </a:solidFill>
                <a:effectLst>
                  <a:outerShdw blurRad="38100" dist="38100" dir="2700000" algn="tl">
                    <a:srgbClr val="C0C0C0"/>
                  </a:outerShdw>
                </a:effectLst>
                <a:latin typeface="Comic Sans MS" pitchFamily="64" charset="0"/>
              </a:rPr>
              <a:t>SINAV,SINAV KAYGISI VE SINAV KAYGISIYLA BAŞ ETME YÖNTEMLERİ</a:t>
            </a:r>
            <a:endParaRPr lang="tr-TR" sz="5400" dirty="0">
              <a:solidFill>
                <a:srgbClr val="FF0000"/>
              </a:solidFill>
              <a:effectLst>
                <a:outerShdw blurRad="38100" dist="38100" dir="2700000" algn="tl">
                  <a:srgbClr val="C0C0C0"/>
                </a:outerShdw>
              </a:effectLst>
              <a:latin typeface="Comic Sans MS" pitchFamily="64" charset="0"/>
            </a:endParaRPr>
          </a:p>
        </p:txBody>
      </p:sp>
      <p:pic>
        <p:nvPicPr>
          <p:cNvPr id="4" name="3 Resim" descr="images.jpeg"/>
          <p:cNvPicPr>
            <a:picLocks noChangeAspect="1"/>
          </p:cNvPicPr>
          <p:nvPr/>
        </p:nvPicPr>
        <p:blipFill>
          <a:blip r:embed="rId4" cstate="print"/>
          <a:stretch>
            <a:fillRect/>
          </a:stretch>
        </p:blipFill>
        <p:spPr>
          <a:xfrm>
            <a:off x="6228184" y="692696"/>
            <a:ext cx="2473657" cy="3429024"/>
          </a:xfrm>
          <a:prstGeom prst="rect">
            <a:avLst/>
          </a:prstGeom>
        </p:spPr>
      </p:pic>
    </p:spTree>
  </p:cSld>
  <p:clrMapOvr>
    <a:masterClrMapping/>
  </p:clrMapOvr>
  <p:transition spd="slow">
    <p:sndAc>
      <p:stSnd loop="1">
        <p:snd r:embed="rId3" name="11.wav"/>
      </p:stSnd>
    </p:sndAc>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3786182" y="2428868"/>
            <a:ext cx="4895850" cy="1000132"/>
          </a:xfrm>
          <a:prstGeom prst="rect">
            <a:avLst/>
          </a:prstGeom>
          <a:noFill/>
          <a:ln w="9525">
            <a:noFill/>
            <a:round/>
            <a:headEnd/>
            <a:tailEnd/>
          </a:ln>
        </p:spPr>
        <p:txBody>
          <a:bodyPr/>
          <a:lstStyle/>
          <a:p>
            <a:pPr>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800" b="1" u="sng">
                <a:solidFill>
                  <a:srgbClr val="990033"/>
                </a:solidFill>
                <a:latin typeface="Comic Sans MS" pitchFamily="64" charset="0"/>
              </a:rPr>
              <a:t>  4- Başarısızlık Korkusu</a:t>
            </a:r>
          </a:p>
          <a:p>
            <a:pPr>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800">
                <a:solidFill>
                  <a:srgbClr val="000000"/>
                </a:solidFill>
                <a:latin typeface="Comic Sans MS" pitchFamily="64" charset="0"/>
              </a:rPr>
              <a:t>   </a:t>
            </a:r>
          </a:p>
        </p:txBody>
      </p:sp>
      <p:pic>
        <p:nvPicPr>
          <p:cNvPr id="19459" name="Picture 2"/>
          <p:cNvPicPr>
            <a:picLocks noChangeAspect="1" noChangeArrowheads="1"/>
          </p:cNvPicPr>
          <p:nvPr/>
        </p:nvPicPr>
        <p:blipFill>
          <a:blip r:embed="rId3" cstate="print"/>
          <a:srcRect/>
          <a:stretch>
            <a:fillRect/>
          </a:stretch>
        </p:blipFill>
        <p:spPr bwMode="auto">
          <a:xfrm>
            <a:off x="214282" y="1571612"/>
            <a:ext cx="2952750" cy="3455988"/>
          </a:xfrm>
          <a:prstGeom prst="rect">
            <a:avLst/>
          </a:prstGeom>
          <a:noFill/>
          <a:ln w="9525">
            <a:noFill/>
            <a:round/>
            <a:headEnd/>
            <a:tailEnd/>
          </a:ln>
        </p:spPr>
      </p:pic>
      <p:sp>
        <p:nvSpPr>
          <p:cNvPr id="19460" name="AutoShape 3"/>
          <p:cNvSpPr>
            <a:spLocks noChangeArrowheads="1"/>
          </p:cNvSpPr>
          <p:nvPr/>
        </p:nvSpPr>
        <p:spPr bwMode="auto">
          <a:xfrm>
            <a:off x="3428992" y="214290"/>
            <a:ext cx="4105275" cy="2016125"/>
          </a:xfrm>
          <a:prstGeom prst="cloudCallout">
            <a:avLst>
              <a:gd name="adj1" fmla="val -62278"/>
              <a:gd name="adj2" fmla="val 36653"/>
            </a:avLst>
          </a:prstGeom>
          <a:solidFill>
            <a:srgbClr val="3891A7"/>
          </a:solidFill>
          <a:ln w="9360">
            <a:solidFill>
              <a:srgbClr val="000000"/>
            </a:solidFill>
            <a:miter lim="800000"/>
            <a:headEnd/>
            <a:tailEnd/>
          </a:ln>
        </p:spPr>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400" b="1">
                <a:solidFill>
                  <a:srgbClr val="000000"/>
                </a:solidFill>
                <a:latin typeface="Comic Sans MS" pitchFamily="64" charset="0"/>
              </a:rPr>
              <a:t>Offfff!</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400" b="1">
                <a:solidFill>
                  <a:srgbClr val="000000"/>
                </a:solidFill>
                <a:latin typeface="Comic Sans MS" pitchFamily="64" charset="0"/>
              </a:rPr>
              <a:t>Sınavda ya başarılı olamazsam!</a:t>
            </a:r>
          </a:p>
        </p:txBody>
      </p:sp>
      <p:sp>
        <p:nvSpPr>
          <p:cNvPr id="8" name="7 Dikdörtgen"/>
          <p:cNvSpPr/>
          <p:nvPr/>
        </p:nvSpPr>
        <p:spPr>
          <a:xfrm>
            <a:off x="3786182" y="2995404"/>
            <a:ext cx="5072098" cy="3323987"/>
          </a:xfrm>
          <a:prstGeom prst="rect">
            <a:avLst/>
          </a:prstGeom>
        </p:spPr>
        <p:txBody>
          <a:bodyPr wrap="square">
            <a:spAutoFit/>
          </a:bodyPr>
          <a:lstStyle/>
          <a:p>
            <a:r>
              <a:rPr lang="tr-TR" sz="3500" smtClean="0">
                <a:latin typeface="Comic Sans MS" pitchFamily="66" charset="0"/>
              </a:rPr>
              <a:t>Başarısız olma korkusunu yoğun yaşayan bireylerin, kendilerine olan güvenleri azalır ve kaygı düzeyi yükselir.</a:t>
            </a:r>
            <a:endParaRPr lang="tr-TR" sz="3500">
              <a:latin typeface="Comic Sans MS" pitchFamily="6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3560734" y="1714488"/>
            <a:ext cx="5583266" cy="1523996"/>
          </a:xfrm>
          <a:prstGeom prst="rect">
            <a:avLst/>
          </a:prstGeom>
          <a:noFill/>
          <a:ln w="9525">
            <a:noFill/>
            <a:round/>
            <a:headEnd/>
            <a:tailEnd/>
          </a:ln>
        </p:spPr>
        <p:txBody>
          <a:bodyPr/>
          <a:lstStyle/>
          <a:p>
            <a:pPr algn="ctr">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800" b="1" u="sng">
                <a:solidFill>
                  <a:srgbClr val="990033"/>
                </a:solidFill>
                <a:latin typeface="Comic Sans MS" pitchFamily="64" charset="0"/>
              </a:rPr>
              <a:t>5- Sınava Çok Fazla Anlam Yüklenmesi</a:t>
            </a:r>
          </a:p>
          <a:p>
            <a:pPr>
              <a:spcBef>
                <a:spcPts val="7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800">
                <a:solidFill>
                  <a:srgbClr val="000000"/>
                </a:solidFill>
                <a:latin typeface="Comic Sans MS" pitchFamily="64" charset="0"/>
              </a:rPr>
              <a:t>   </a:t>
            </a:r>
          </a:p>
        </p:txBody>
      </p:sp>
      <p:sp>
        <p:nvSpPr>
          <p:cNvPr id="20484" name="AutoShape 3"/>
          <p:cNvSpPr>
            <a:spLocks noChangeArrowheads="1"/>
          </p:cNvSpPr>
          <p:nvPr/>
        </p:nvSpPr>
        <p:spPr bwMode="auto">
          <a:xfrm>
            <a:off x="0" y="-285750"/>
            <a:ext cx="4035425" cy="3143250"/>
          </a:xfrm>
          <a:prstGeom prst="irregularSeal1">
            <a:avLst/>
          </a:prstGeom>
          <a:solidFill>
            <a:srgbClr val="3891A7"/>
          </a:solidFill>
          <a:ln w="9360">
            <a:solidFill>
              <a:srgbClr val="000000"/>
            </a:solidFill>
            <a:miter lim="800000"/>
            <a:headEnd/>
            <a:tailEnd/>
          </a:ln>
        </p:spPr>
        <p:txBody>
          <a:bodyPr wrap="none" lIns="90000" tIns="46800" rIns="90000" bIns="46800" anchor="ct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b="1">
              <a:solidFill>
                <a:srgbClr val="FFFFFF"/>
              </a:solidFill>
              <a:latin typeface="Comic Sans MS" pitchFamily="64" charset="0"/>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b="1">
                <a:solidFill>
                  <a:srgbClr val="FFFFFF"/>
                </a:solidFill>
                <a:latin typeface="Comic Sans MS" pitchFamily="64" charset="0"/>
              </a:rPr>
              <a:t>Şimdiye kadarki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b="1">
                <a:solidFill>
                  <a:srgbClr val="FFFFFF"/>
                </a:solidFill>
                <a:latin typeface="Comic Sans MS" pitchFamily="64" charset="0"/>
              </a:rPr>
              <a:t>en yüksek netimi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b="1">
                <a:solidFill>
                  <a:srgbClr val="FFFFFF"/>
                </a:solidFill>
                <a:latin typeface="Comic Sans MS" pitchFamily="64" charset="0"/>
              </a:rPr>
              <a:t>Gerçek</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b="1">
                <a:solidFill>
                  <a:srgbClr val="FFFFFF"/>
                </a:solidFill>
                <a:latin typeface="Comic Sans MS" pitchFamily="64" charset="0"/>
              </a:rPr>
              <a:t>Sınavda</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b="1">
                <a:solidFill>
                  <a:srgbClr val="FFFFFF"/>
                </a:solidFill>
                <a:latin typeface="Comic Sans MS" pitchFamily="64" charset="0"/>
              </a:rPr>
              <a:t> yapmalıyım.</a:t>
            </a:r>
          </a:p>
        </p:txBody>
      </p:sp>
      <p:sp>
        <p:nvSpPr>
          <p:cNvPr id="8" name="7 Dikdörtgen"/>
          <p:cNvSpPr/>
          <p:nvPr/>
        </p:nvSpPr>
        <p:spPr>
          <a:xfrm>
            <a:off x="3428992" y="3286124"/>
            <a:ext cx="5286412" cy="2862322"/>
          </a:xfrm>
          <a:prstGeom prst="rect">
            <a:avLst/>
          </a:prstGeom>
        </p:spPr>
        <p:txBody>
          <a:bodyPr wrap="square">
            <a:spAutoFit/>
          </a:bodyPr>
          <a:lstStyle/>
          <a:p>
            <a:r>
              <a:rPr lang="tr-TR" sz="3000" smtClean="0">
                <a:latin typeface="Comic Sans MS" pitchFamily="66" charset="0"/>
              </a:rPr>
              <a:t> Kişinin potansiyellerine uygun olmayan amaç belirlemesi ya da sınavı kendini kanıtlayacağı bir platforma dönüştürmesi de kaygı düzeyini yükseltir.</a:t>
            </a:r>
            <a:endParaRPr lang="tr-TR" sz="3000">
              <a:latin typeface="Comic Sans MS" pitchFamily="66" charset="0"/>
            </a:endParaRPr>
          </a:p>
        </p:txBody>
      </p:sp>
      <p:pic>
        <p:nvPicPr>
          <p:cNvPr id="9" name="8 Resim" descr="sinav-kaygisi.jpg"/>
          <p:cNvPicPr>
            <a:picLocks noChangeAspect="1"/>
          </p:cNvPicPr>
          <p:nvPr/>
        </p:nvPicPr>
        <p:blipFill>
          <a:blip r:embed="rId3" cstate="print"/>
          <a:stretch>
            <a:fillRect/>
          </a:stretch>
        </p:blipFill>
        <p:spPr>
          <a:xfrm>
            <a:off x="285720" y="3000372"/>
            <a:ext cx="2758169" cy="3143272"/>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611188" y="1773238"/>
            <a:ext cx="1398587" cy="4175125"/>
            <a:chOff x="385" y="1117"/>
            <a:chExt cx="881" cy="2630"/>
          </a:xfrm>
        </p:grpSpPr>
        <p:pic>
          <p:nvPicPr>
            <p:cNvPr id="21511" name="Picture 2"/>
            <p:cNvPicPr>
              <a:picLocks noChangeAspect="1" noChangeArrowheads="1"/>
            </p:cNvPicPr>
            <p:nvPr/>
          </p:nvPicPr>
          <p:blipFill>
            <a:blip r:embed="rId3" cstate="print"/>
            <a:srcRect/>
            <a:stretch>
              <a:fillRect/>
            </a:stretch>
          </p:blipFill>
          <p:spPr bwMode="auto">
            <a:xfrm>
              <a:off x="385" y="1117"/>
              <a:ext cx="882" cy="2631"/>
            </a:xfrm>
            <a:prstGeom prst="rect">
              <a:avLst/>
            </a:prstGeom>
            <a:noFill/>
            <a:ln w="9525">
              <a:noFill/>
              <a:round/>
              <a:headEnd/>
              <a:tailEnd/>
            </a:ln>
          </p:spPr>
        </p:pic>
        <p:sp>
          <p:nvSpPr>
            <p:cNvPr id="21512" name="Text Box 3"/>
            <p:cNvSpPr txBox="1">
              <a:spLocks noChangeArrowheads="1"/>
            </p:cNvSpPr>
            <p:nvPr/>
          </p:nvSpPr>
          <p:spPr bwMode="auto">
            <a:xfrm>
              <a:off x="385" y="1117"/>
              <a:ext cx="882" cy="2631"/>
            </a:xfrm>
            <a:prstGeom prst="rect">
              <a:avLst/>
            </a:prstGeom>
            <a:noFill/>
            <a:ln w="9525">
              <a:noFill/>
              <a:round/>
              <a:headEnd/>
              <a:tailEnd/>
            </a:ln>
          </p:spPr>
          <p:txBody>
            <a:bodyPr wrap="none" anchor="ctr"/>
            <a:lstStyle/>
            <a:p>
              <a:endParaRPr lang="tr-TR"/>
            </a:p>
          </p:txBody>
        </p:sp>
      </p:grpSp>
      <p:sp>
        <p:nvSpPr>
          <p:cNvPr id="21507" name="Text Box 4"/>
          <p:cNvSpPr txBox="1">
            <a:spLocks noChangeArrowheads="1"/>
          </p:cNvSpPr>
          <p:nvPr/>
        </p:nvSpPr>
        <p:spPr bwMode="auto">
          <a:xfrm>
            <a:off x="2928938" y="2422525"/>
            <a:ext cx="5905500" cy="4919663"/>
          </a:xfrm>
          <a:prstGeom prst="rect">
            <a:avLst/>
          </a:prstGeom>
          <a:noFill/>
          <a:ln w="9525">
            <a:noFill/>
            <a:round/>
            <a:headEnd/>
            <a:tailEnd/>
          </a:ln>
        </p:spPr>
        <p:txBody>
          <a:bodyPr lIns="90000" tIns="46800" rIns="90000" bIns="46800">
            <a:spAutoFit/>
          </a:bodyPr>
          <a:lstStyle/>
          <a:p>
            <a:pPr>
              <a:spcBef>
                <a:spcPts val="1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3000" b="1">
                <a:solidFill>
                  <a:srgbClr val="990033"/>
                </a:solidFill>
                <a:latin typeface="Comic Sans MS" pitchFamily="64" charset="0"/>
              </a:rPr>
              <a:t>6- Aile Baskısı; </a:t>
            </a:r>
          </a:p>
          <a:p>
            <a:pPr>
              <a:spcBef>
                <a:spcPts val="1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3000">
                <a:solidFill>
                  <a:srgbClr val="000000"/>
                </a:solidFill>
                <a:latin typeface="Comic Sans MS" pitchFamily="64" charset="0"/>
              </a:rPr>
              <a:t>Ailelerin çocuklarından çok fazla beklentisinin olması ve çocuğun bunları gerçekleştiremeyeceği düşüncesi  de kaygı düzeyini yükseltir.</a:t>
            </a:r>
          </a:p>
          <a:p>
            <a:pPr>
              <a:spcBef>
                <a:spcPts val="1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sz="3000">
              <a:solidFill>
                <a:srgbClr val="000000"/>
              </a:solidFill>
              <a:latin typeface="Comic Sans MS" pitchFamily="64" charset="0"/>
            </a:endParaRPr>
          </a:p>
          <a:p>
            <a:pPr>
              <a:spcBef>
                <a:spcPts val="1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sz="3000">
              <a:solidFill>
                <a:srgbClr val="000000"/>
              </a:solidFill>
              <a:latin typeface="Comic Sans MS" pitchFamily="64" charset="0"/>
            </a:endParaRPr>
          </a:p>
        </p:txBody>
      </p:sp>
      <p:sp>
        <p:nvSpPr>
          <p:cNvPr id="21508" name="AutoShape 5"/>
          <p:cNvSpPr>
            <a:spLocks noChangeArrowheads="1"/>
          </p:cNvSpPr>
          <p:nvPr/>
        </p:nvSpPr>
        <p:spPr bwMode="auto">
          <a:xfrm>
            <a:off x="1500188" y="428625"/>
            <a:ext cx="2928937" cy="1714500"/>
          </a:xfrm>
          <a:prstGeom prst="cloudCallout">
            <a:avLst>
              <a:gd name="adj1" fmla="val -48162"/>
              <a:gd name="adj2" fmla="val 55644"/>
            </a:avLst>
          </a:prstGeom>
          <a:solidFill>
            <a:srgbClr val="3891A7">
              <a:alpha val="78822"/>
            </a:srgbClr>
          </a:solidFill>
          <a:ln w="9360">
            <a:solidFill>
              <a:srgbClr val="000000"/>
            </a:solidFill>
            <a:miter lim="800000"/>
            <a:headEnd/>
            <a:tailEnd/>
          </a:ln>
        </p:spPr>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000" b="1" smtClean="0">
                <a:solidFill>
                  <a:srgbClr val="FFFFFF"/>
                </a:solidFill>
                <a:latin typeface="Comic Sans MS" pitchFamily="64" charset="0"/>
              </a:rPr>
              <a:t>Üniversiteyi kazanmalısın</a:t>
            </a:r>
            <a:r>
              <a:rPr lang="tr-TR" sz="2000" b="1">
                <a:solidFill>
                  <a:srgbClr val="FFFFFF"/>
                </a:solidFill>
                <a:latin typeface="Comic Sans MS" pitchFamily="64"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285750" y="785813"/>
            <a:ext cx="8229600" cy="714375"/>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a:solidFill>
                  <a:srgbClr val="4F271C"/>
                </a:solidFill>
                <a:latin typeface="Comic Sans MS" pitchFamily="64" charset="0"/>
              </a:rPr>
              <a:t>Sınav kaygısının belirtileri</a:t>
            </a:r>
          </a:p>
        </p:txBody>
      </p:sp>
      <p:sp>
        <p:nvSpPr>
          <p:cNvPr id="22531"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tr-TR" sz="2600">
              <a:solidFill>
                <a:srgbClr val="000000"/>
              </a:solidFill>
              <a:latin typeface="Comic Sans MS" pitchFamily="64" charset="0"/>
            </a:endParaRPr>
          </a:p>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tr-TR" sz="2600">
              <a:solidFill>
                <a:srgbClr val="000000"/>
              </a:solidFill>
              <a:latin typeface="Comic Sans MS" pitchFamily="64" charset="0"/>
            </a:endParaRPr>
          </a:p>
        </p:txBody>
      </p:sp>
      <p:sp>
        <p:nvSpPr>
          <p:cNvPr id="22532" name="AutoShape 3"/>
          <p:cNvSpPr>
            <a:spLocks noChangeArrowheads="1"/>
          </p:cNvSpPr>
          <p:nvPr/>
        </p:nvSpPr>
        <p:spPr bwMode="auto">
          <a:xfrm>
            <a:off x="2857500" y="1857375"/>
            <a:ext cx="4714875" cy="1071563"/>
          </a:xfrm>
          <a:prstGeom prst="wedgeRoundRectCallout">
            <a:avLst>
              <a:gd name="adj1" fmla="val -66477"/>
              <a:gd name="adj2" fmla="val 57486"/>
              <a:gd name="adj3" fmla="val 16667"/>
            </a:avLst>
          </a:prstGeom>
          <a:solidFill>
            <a:srgbClr val="CCFFFF"/>
          </a:solidFill>
          <a:ln w="9360">
            <a:solidFill>
              <a:srgbClr val="000000"/>
            </a:solidFill>
            <a:miter lim="800000"/>
            <a:headEnd/>
            <a:tailEnd/>
          </a:ln>
        </p:spPr>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400">
                <a:solidFill>
                  <a:srgbClr val="000000"/>
                </a:solidFill>
                <a:latin typeface="Comic Sans MS" pitchFamily="64" charset="0"/>
              </a:rPr>
              <a:t>Yapamayacağım</a:t>
            </a:r>
            <a:r>
              <a:rPr lang="tr-TR" sz="2400">
                <a:solidFill>
                  <a:srgbClr val="000000"/>
                </a:solidFill>
              </a:rPr>
              <a:t>! </a:t>
            </a:r>
            <a:r>
              <a:rPr lang="tr-TR" sz="2400">
                <a:solidFill>
                  <a:srgbClr val="000000"/>
                </a:solidFill>
                <a:latin typeface="Comic Sans MS" pitchFamily="64" charset="0"/>
              </a:rPr>
              <a:t>Başarısız olacağım</a:t>
            </a:r>
            <a:r>
              <a:rPr lang="tr-TR" sz="2400">
                <a:solidFill>
                  <a:srgbClr val="000000"/>
                </a:solidFill>
              </a:rPr>
              <a:t>! </a:t>
            </a:r>
            <a:r>
              <a:rPr lang="tr-TR" sz="2400">
                <a:solidFill>
                  <a:srgbClr val="000000"/>
                </a:solidFill>
                <a:latin typeface="Comic Sans MS" pitchFamily="64" charset="0"/>
              </a:rPr>
              <a:t>Kötü not alacağı</a:t>
            </a:r>
            <a:r>
              <a:rPr lang="tr-TR" sz="2400">
                <a:solidFill>
                  <a:srgbClr val="000000"/>
                </a:solidFill>
              </a:rPr>
              <a:t>m!</a:t>
            </a:r>
          </a:p>
        </p:txBody>
      </p:sp>
      <p:sp>
        <p:nvSpPr>
          <p:cNvPr id="22533" name="Text Box 4"/>
          <p:cNvSpPr txBox="1">
            <a:spLocks noChangeArrowheads="1"/>
          </p:cNvSpPr>
          <p:nvPr/>
        </p:nvSpPr>
        <p:spPr bwMode="auto">
          <a:xfrm>
            <a:off x="3500438" y="3071813"/>
            <a:ext cx="4608512" cy="3903662"/>
          </a:xfrm>
          <a:prstGeom prst="rect">
            <a:avLst/>
          </a:prstGeom>
          <a:noFill/>
          <a:ln w="9525">
            <a:noFill/>
            <a:round/>
            <a:headEnd/>
            <a:tailEnd/>
          </a:ln>
        </p:spPr>
        <p:txBody>
          <a:bodyPr lIns="90000" tIns="46800" rIns="90000" bIns="46800">
            <a:spAutoFit/>
          </a:bodyPr>
          <a:lstStyle/>
          <a:p>
            <a:pPr>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a:solidFill>
                  <a:srgbClr val="FF0000"/>
                </a:solidFill>
                <a:latin typeface="Comic Sans MS" pitchFamily="64" charset="0"/>
              </a:rPr>
              <a:t>1-</a:t>
            </a:r>
            <a:r>
              <a:rPr lang="tr-TR" sz="2800" b="1" u="sng">
                <a:solidFill>
                  <a:srgbClr val="FF0000"/>
                </a:solidFill>
                <a:latin typeface="Comic Sans MS" pitchFamily="64" charset="0"/>
              </a:rPr>
              <a:t> Zihinsel Belirtiler;</a:t>
            </a:r>
            <a:r>
              <a:rPr lang="tr-TR" sz="2800" b="1">
                <a:solidFill>
                  <a:srgbClr val="FF0000"/>
                </a:solidFill>
                <a:latin typeface="Comic Sans MS" pitchFamily="64" charset="0"/>
              </a:rPr>
              <a:t> </a:t>
            </a:r>
            <a:r>
              <a:rPr lang="tr-TR" sz="2800" b="1">
                <a:solidFill>
                  <a:srgbClr val="000000"/>
                </a:solidFill>
                <a:latin typeface="Comic Sans MS" pitchFamily="64" charset="0"/>
              </a:rPr>
              <a:t>Felaket yorumları içeren düşünceler, unutkanlık, dikkati toplayamama, konuları hatırlamakta güçlük vb.</a:t>
            </a:r>
          </a:p>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u="sng">
              <a:solidFill>
                <a:srgbClr val="000000"/>
              </a:solidFill>
              <a:latin typeface="Comic Sans MS" pitchFamily="64" charset="0"/>
            </a:endParaRPr>
          </a:p>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a:solidFill>
                <a:srgbClr val="FFFFFF"/>
              </a:solidFill>
              <a:latin typeface="Comic Sans MS" pitchFamily="64" charset="0"/>
            </a:endParaRPr>
          </a:p>
          <a:p>
            <a:pPr>
              <a:spcBef>
                <a:spcPts val="11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tr-TR">
              <a:solidFill>
                <a:srgbClr val="FFFFFF"/>
              </a:solidFill>
              <a:latin typeface="Comic Sans MS" pitchFamily="64" charset="0"/>
            </a:endParaRPr>
          </a:p>
        </p:txBody>
      </p:sp>
      <p:pic>
        <p:nvPicPr>
          <p:cNvPr id="22534" name="Picture 5"/>
          <p:cNvPicPr>
            <a:picLocks noChangeAspect="1" noChangeArrowheads="1"/>
          </p:cNvPicPr>
          <p:nvPr/>
        </p:nvPicPr>
        <p:blipFill>
          <a:blip r:embed="rId3" cstate="print"/>
          <a:srcRect/>
          <a:stretch>
            <a:fillRect/>
          </a:stretch>
        </p:blipFill>
        <p:spPr bwMode="auto">
          <a:xfrm>
            <a:off x="642938" y="2214563"/>
            <a:ext cx="2286000" cy="32004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714375" y="1928813"/>
            <a:ext cx="7696200" cy="4038600"/>
          </a:xfrm>
          <a:prstGeom prst="rect">
            <a:avLst/>
          </a:prstGeom>
          <a:noFill/>
          <a:ln w="9525">
            <a:noFill/>
            <a:round/>
            <a:headEnd/>
            <a:tailEnd/>
          </a:ln>
        </p:spPr>
        <p:txBody>
          <a:bodyPr/>
          <a:lstStyle/>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                                                                              </a:t>
            </a:r>
          </a:p>
        </p:txBody>
      </p:sp>
      <p:sp>
        <p:nvSpPr>
          <p:cNvPr id="23555" name="Text Box 2"/>
          <p:cNvSpPr txBox="1">
            <a:spLocks noChangeArrowheads="1"/>
          </p:cNvSpPr>
          <p:nvPr/>
        </p:nvSpPr>
        <p:spPr bwMode="auto">
          <a:xfrm>
            <a:off x="500063" y="1928813"/>
            <a:ext cx="4643437" cy="3302000"/>
          </a:xfrm>
          <a:prstGeom prst="rect">
            <a:avLst/>
          </a:prstGeom>
          <a:noFill/>
          <a:ln w="9525">
            <a:noFill/>
            <a:round/>
            <a:headEnd/>
            <a:tailEnd/>
          </a:ln>
        </p:spPr>
        <p:txBody>
          <a:bodyPr lIns="90000" tIns="46800" rIns="90000" bIns="46800">
            <a:spAutoFit/>
          </a:bodyPr>
          <a:lstStyle/>
          <a:p>
            <a:pPr>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a:solidFill>
                  <a:srgbClr val="FF0000"/>
                </a:solidFill>
                <a:latin typeface="Comic Sans MS" pitchFamily="64" charset="0"/>
              </a:rPr>
              <a:t>2- </a:t>
            </a:r>
            <a:r>
              <a:rPr lang="tr-TR" sz="2800" b="1" u="sng">
                <a:solidFill>
                  <a:srgbClr val="FF0000"/>
                </a:solidFill>
                <a:latin typeface="Comic Sans MS" pitchFamily="64" charset="0"/>
              </a:rPr>
              <a:t>Duygusal Belirtiler;</a:t>
            </a:r>
            <a:r>
              <a:rPr lang="tr-TR" sz="2800" b="1">
                <a:solidFill>
                  <a:srgbClr val="FF0000"/>
                </a:solidFill>
                <a:latin typeface="Comic Sans MS" pitchFamily="64" charset="0"/>
              </a:rPr>
              <a:t> </a:t>
            </a:r>
          </a:p>
          <a:p>
            <a:pPr>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800" b="1">
                <a:solidFill>
                  <a:srgbClr val="000000"/>
                </a:solidFill>
                <a:latin typeface="Comic Sans MS" pitchFamily="64" charset="0"/>
              </a:rPr>
              <a:t>Gerginlik, sinirlilik, karamsarlık, korku hali, panik, kontrolü yitirme hissi, güvensizlik, suçu başka nedenlerde arama, çaresizlik vb.</a:t>
            </a:r>
          </a:p>
        </p:txBody>
      </p:sp>
      <p:sp>
        <p:nvSpPr>
          <p:cNvPr id="23556" name="AutoShape 3"/>
          <p:cNvSpPr>
            <a:spLocks noChangeArrowheads="1"/>
          </p:cNvSpPr>
          <p:nvPr/>
        </p:nvSpPr>
        <p:spPr bwMode="auto">
          <a:xfrm rot="1680000">
            <a:off x="6158387" y="313104"/>
            <a:ext cx="2654467" cy="2089150"/>
          </a:xfrm>
          <a:prstGeom prst="cloudCallout">
            <a:avLst>
              <a:gd name="adj1" fmla="val -34924"/>
              <a:gd name="adj2" fmla="val 65328"/>
            </a:avLst>
          </a:prstGeom>
          <a:solidFill>
            <a:srgbClr val="3891A7"/>
          </a:solidFill>
          <a:ln w="9360">
            <a:solidFill>
              <a:srgbClr val="000000"/>
            </a:solidFill>
            <a:miter lim="800000"/>
            <a:headEnd/>
            <a:tailEnd/>
          </a:ln>
        </p:spPr>
        <p:txBody>
          <a:bodyPr wrap="none" anchor="ctr"/>
          <a:lstStyle/>
          <a:p>
            <a:endParaRPr lang="tr-TR"/>
          </a:p>
        </p:txBody>
      </p:sp>
      <p:sp>
        <p:nvSpPr>
          <p:cNvPr id="23557" name="Text Box 4"/>
          <p:cNvSpPr txBox="1">
            <a:spLocks noChangeArrowheads="1"/>
          </p:cNvSpPr>
          <p:nvPr/>
        </p:nvSpPr>
        <p:spPr bwMode="auto">
          <a:xfrm>
            <a:off x="6929438" y="785813"/>
            <a:ext cx="1581150" cy="1190625"/>
          </a:xfrm>
          <a:prstGeom prst="rect">
            <a:avLst/>
          </a:prstGeom>
          <a:noFill/>
          <a:ln w="9525">
            <a:noFill/>
            <a:round/>
            <a:headEnd/>
            <a:tailEnd/>
          </a:ln>
        </p:spPr>
        <p:txBody>
          <a:bodyPr lIns="90000" tIns="46800" rIns="90000" bIns="46800">
            <a:spAutoFit/>
          </a:bodyPr>
          <a:lstStyle/>
          <a:p>
            <a:pPr algn="ctr">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400" b="1">
                <a:solidFill>
                  <a:srgbClr val="000000"/>
                </a:solidFill>
                <a:latin typeface="Comic Sans MS" pitchFamily="64" charset="0"/>
              </a:rPr>
              <a:t>Sınavım var, asabiyim!</a:t>
            </a:r>
          </a:p>
        </p:txBody>
      </p:sp>
      <p:pic>
        <p:nvPicPr>
          <p:cNvPr id="23558" name="Picture 5"/>
          <p:cNvPicPr>
            <a:picLocks noChangeAspect="1" noChangeArrowheads="1"/>
          </p:cNvPicPr>
          <p:nvPr/>
        </p:nvPicPr>
        <p:blipFill>
          <a:blip r:embed="rId3" cstate="print"/>
          <a:srcRect/>
          <a:stretch>
            <a:fillRect/>
          </a:stretch>
        </p:blipFill>
        <p:spPr bwMode="auto">
          <a:xfrm>
            <a:off x="4071938" y="1285875"/>
            <a:ext cx="2643187" cy="3700463"/>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1935163"/>
            <a:ext cx="8229600" cy="4389437"/>
          </a:xfrm>
          <a:prstGeom prst="rect">
            <a:avLst/>
          </a:prstGeom>
          <a:noFill/>
          <a:ln w="9525">
            <a:noFill/>
            <a:round/>
            <a:headEnd/>
            <a:tailEnd/>
          </a:ln>
        </p:spPr>
        <p:txBody>
          <a:bodyPr/>
          <a:lstStyle/>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                                                   </a:t>
            </a:r>
          </a:p>
        </p:txBody>
      </p:sp>
      <p:sp>
        <p:nvSpPr>
          <p:cNvPr id="24579" name="AutoShape 2"/>
          <p:cNvSpPr>
            <a:spLocks noChangeArrowheads="1"/>
          </p:cNvSpPr>
          <p:nvPr/>
        </p:nvSpPr>
        <p:spPr bwMode="auto">
          <a:xfrm>
            <a:off x="1214438" y="785813"/>
            <a:ext cx="3240087" cy="1295400"/>
          </a:xfrm>
          <a:prstGeom prst="wedgeEllipseCallout">
            <a:avLst>
              <a:gd name="adj1" fmla="val -10773"/>
              <a:gd name="adj2" fmla="val 142329"/>
            </a:avLst>
          </a:prstGeom>
          <a:solidFill>
            <a:srgbClr val="3891A7"/>
          </a:solidFill>
          <a:ln w="9360">
            <a:solidFill>
              <a:srgbClr val="000000"/>
            </a:solidFill>
            <a:miter lim="800000"/>
            <a:headEnd/>
            <a:tailEnd/>
          </a:ln>
        </p:spPr>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000" b="1">
                <a:solidFill>
                  <a:srgbClr val="000000"/>
                </a:solidFill>
                <a:latin typeface="Comic Sans MS" pitchFamily="64" charset="0"/>
              </a:rPr>
              <a:t>DERS ÇALIŞMAK İSTEMİYORUM!</a:t>
            </a:r>
          </a:p>
        </p:txBody>
      </p:sp>
      <p:sp>
        <p:nvSpPr>
          <p:cNvPr id="24580" name="Text Box 3"/>
          <p:cNvSpPr txBox="1">
            <a:spLocks noChangeArrowheads="1"/>
          </p:cNvSpPr>
          <p:nvPr/>
        </p:nvSpPr>
        <p:spPr bwMode="auto">
          <a:xfrm>
            <a:off x="3929063" y="2214563"/>
            <a:ext cx="4824412" cy="2470150"/>
          </a:xfrm>
          <a:prstGeom prst="rect">
            <a:avLst/>
          </a:prstGeom>
          <a:noFill/>
          <a:ln w="9525">
            <a:noFill/>
            <a:round/>
            <a:headEnd/>
            <a:tailEnd/>
          </a:ln>
        </p:spPr>
        <p:txBody>
          <a:bodyPr lIns="90000" tIns="46800" rIns="90000" bIns="46800">
            <a:spAutoFit/>
          </a:bodyPr>
          <a:lstStyle/>
          <a:p>
            <a:pPr>
              <a:spcBef>
                <a:spcPts val="162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600" b="1">
                <a:solidFill>
                  <a:srgbClr val="FF0000"/>
                </a:solidFill>
                <a:latin typeface="Comic Sans MS" pitchFamily="64" charset="0"/>
              </a:rPr>
              <a:t>3-</a:t>
            </a:r>
            <a:r>
              <a:rPr lang="tr-TR" sz="2600" b="1" u="sng">
                <a:solidFill>
                  <a:srgbClr val="FF0000"/>
                </a:solidFill>
                <a:latin typeface="Comic Sans MS" pitchFamily="64" charset="0"/>
              </a:rPr>
              <a:t> Davranışsal Belirtiler;</a:t>
            </a:r>
            <a:r>
              <a:rPr lang="tr-TR" sz="2600" b="1">
                <a:solidFill>
                  <a:srgbClr val="FF0000"/>
                </a:solidFill>
                <a:latin typeface="Comic Sans MS" pitchFamily="64" charset="0"/>
              </a:rPr>
              <a:t> </a:t>
            </a:r>
            <a:r>
              <a:rPr lang="tr-TR" sz="2600" b="1">
                <a:solidFill>
                  <a:srgbClr val="000000"/>
                </a:solidFill>
                <a:latin typeface="Comic Sans MS" pitchFamily="64" charset="0"/>
              </a:rPr>
              <a:t>Kaçma (ders çalışmayı bırakma, sınavı yarıda bırakma) kaçınma (ders çalışmayı erteleme, sınava girmeme) vb.</a:t>
            </a:r>
          </a:p>
        </p:txBody>
      </p:sp>
      <p:pic>
        <p:nvPicPr>
          <p:cNvPr id="24581" name="Picture 4"/>
          <p:cNvPicPr>
            <a:picLocks noChangeAspect="1" noChangeArrowheads="1"/>
          </p:cNvPicPr>
          <p:nvPr/>
        </p:nvPicPr>
        <p:blipFill>
          <a:blip r:embed="rId3" cstate="print"/>
          <a:srcRect/>
          <a:stretch>
            <a:fillRect/>
          </a:stretch>
        </p:blipFill>
        <p:spPr bwMode="auto">
          <a:xfrm>
            <a:off x="214313" y="2428875"/>
            <a:ext cx="2786062" cy="3900488"/>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0" y="419100"/>
            <a:ext cx="9144000" cy="1570038"/>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Sınav kaygısının fiziksel belirtileri:</a:t>
            </a:r>
          </a:p>
        </p:txBody>
      </p:sp>
      <p:sp>
        <p:nvSpPr>
          <p:cNvPr id="25603" name="Text Box 2"/>
          <p:cNvSpPr txBox="1">
            <a:spLocks noChangeArrowheads="1"/>
          </p:cNvSpPr>
          <p:nvPr/>
        </p:nvSpPr>
        <p:spPr bwMode="auto">
          <a:xfrm>
            <a:off x="762000" y="2357438"/>
            <a:ext cx="7096125" cy="4195762"/>
          </a:xfrm>
          <a:prstGeom prst="rect">
            <a:avLst/>
          </a:prstGeom>
          <a:noFill/>
          <a:ln w="9525">
            <a:noFill/>
            <a:round/>
            <a:headEnd/>
            <a:tailEnd/>
          </a:ln>
        </p:spPr>
        <p:txBody>
          <a:bodyPr/>
          <a:lstStyle/>
          <a:p>
            <a:pPr>
              <a:lnSpc>
                <a:spcPct val="80000"/>
              </a:lnSpc>
              <a:buSzPct val="95000"/>
              <a:buFont typeface="Tahoma" pitchFamily="32" charset="0"/>
              <a:buChar char="•"/>
              <a:tabLst>
                <a:tab pos="639763" algn="l"/>
                <a:tab pos="1554163" algn="l"/>
                <a:tab pos="2468563" algn="l"/>
                <a:tab pos="3382963" algn="l"/>
                <a:tab pos="4297363" algn="l"/>
                <a:tab pos="5211763" algn="l"/>
                <a:tab pos="6126163" algn="l"/>
                <a:tab pos="7040563" algn="l"/>
                <a:tab pos="7954963" algn="l"/>
                <a:tab pos="8869363" algn="l"/>
                <a:tab pos="9783763" algn="l"/>
              </a:tabLst>
            </a:pPr>
            <a:r>
              <a:rPr lang="tr-TR" sz="2800">
                <a:solidFill>
                  <a:srgbClr val="000000"/>
                </a:solidFill>
                <a:latin typeface="Comic Sans MS" pitchFamily="64" charset="0"/>
              </a:rPr>
              <a:t>Çarpıntı, kalp atımlarında hızlanma</a:t>
            </a:r>
          </a:p>
          <a:p>
            <a:pPr>
              <a:lnSpc>
                <a:spcPct val="80000"/>
              </a:lnSpc>
              <a:buClrTx/>
              <a:buSzTx/>
              <a:buFontTx/>
              <a:buNone/>
              <a:tabLst>
                <a:tab pos="639763" algn="l"/>
                <a:tab pos="1554163" algn="l"/>
                <a:tab pos="2468563" algn="l"/>
                <a:tab pos="3382963" algn="l"/>
                <a:tab pos="4297363" algn="l"/>
                <a:tab pos="5211763" algn="l"/>
                <a:tab pos="6126163" algn="l"/>
                <a:tab pos="7040563" algn="l"/>
                <a:tab pos="7954963" algn="l"/>
                <a:tab pos="8869363" algn="l"/>
                <a:tab pos="9783763" algn="l"/>
              </a:tabLst>
            </a:pPr>
            <a:endParaRPr lang="tr-TR" sz="2800">
              <a:solidFill>
                <a:srgbClr val="000000"/>
              </a:solidFill>
              <a:latin typeface="Comic Sans MS" pitchFamily="64" charset="0"/>
            </a:endParaRPr>
          </a:p>
          <a:p>
            <a:pPr>
              <a:lnSpc>
                <a:spcPct val="80000"/>
              </a:lnSpc>
              <a:buSzPct val="95000"/>
              <a:buFont typeface="Tahoma" pitchFamily="32" charset="0"/>
              <a:buChar char="•"/>
              <a:tabLst>
                <a:tab pos="639763" algn="l"/>
                <a:tab pos="1554163" algn="l"/>
                <a:tab pos="2468563" algn="l"/>
                <a:tab pos="3382963" algn="l"/>
                <a:tab pos="4297363" algn="l"/>
                <a:tab pos="5211763" algn="l"/>
                <a:tab pos="6126163" algn="l"/>
                <a:tab pos="7040563" algn="l"/>
                <a:tab pos="7954963" algn="l"/>
                <a:tab pos="8869363" algn="l"/>
                <a:tab pos="9783763" algn="l"/>
              </a:tabLst>
            </a:pPr>
            <a:r>
              <a:rPr lang="tr-TR" sz="2800">
                <a:solidFill>
                  <a:srgbClr val="000000"/>
                </a:solidFill>
                <a:latin typeface="Comic Sans MS" pitchFamily="64" charset="0"/>
              </a:rPr>
              <a:t>Hızlı soluk alıp verme</a:t>
            </a:r>
          </a:p>
          <a:p>
            <a:pPr>
              <a:lnSpc>
                <a:spcPct val="80000"/>
              </a:lnSpc>
              <a:buClrTx/>
              <a:buSzTx/>
              <a:buFontTx/>
              <a:buNone/>
              <a:tabLst>
                <a:tab pos="639763" algn="l"/>
                <a:tab pos="1554163" algn="l"/>
                <a:tab pos="2468563" algn="l"/>
                <a:tab pos="3382963" algn="l"/>
                <a:tab pos="4297363" algn="l"/>
                <a:tab pos="5211763" algn="l"/>
                <a:tab pos="6126163" algn="l"/>
                <a:tab pos="7040563" algn="l"/>
                <a:tab pos="7954963" algn="l"/>
                <a:tab pos="8869363" algn="l"/>
                <a:tab pos="9783763" algn="l"/>
              </a:tabLst>
            </a:pPr>
            <a:endParaRPr lang="tr-TR" sz="2800">
              <a:solidFill>
                <a:srgbClr val="000000"/>
              </a:solidFill>
              <a:latin typeface="Comic Sans MS" pitchFamily="64" charset="0"/>
            </a:endParaRPr>
          </a:p>
          <a:p>
            <a:pPr>
              <a:lnSpc>
                <a:spcPct val="80000"/>
              </a:lnSpc>
              <a:buSzPct val="95000"/>
              <a:buFont typeface="Tahoma" pitchFamily="32" charset="0"/>
              <a:buChar char="•"/>
              <a:tabLst>
                <a:tab pos="639763" algn="l"/>
                <a:tab pos="1554163" algn="l"/>
                <a:tab pos="2468563" algn="l"/>
                <a:tab pos="3382963" algn="l"/>
                <a:tab pos="4297363" algn="l"/>
                <a:tab pos="5211763" algn="l"/>
                <a:tab pos="6126163" algn="l"/>
                <a:tab pos="7040563" algn="l"/>
                <a:tab pos="7954963" algn="l"/>
                <a:tab pos="8869363" algn="l"/>
                <a:tab pos="9783763" algn="l"/>
              </a:tabLst>
            </a:pPr>
            <a:r>
              <a:rPr lang="tr-TR" sz="2800">
                <a:solidFill>
                  <a:srgbClr val="000000"/>
                </a:solidFill>
                <a:latin typeface="Comic Sans MS" pitchFamily="64" charset="0"/>
              </a:rPr>
              <a:t>Terleme</a:t>
            </a:r>
          </a:p>
          <a:p>
            <a:pPr>
              <a:lnSpc>
                <a:spcPct val="80000"/>
              </a:lnSpc>
              <a:buClrTx/>
              <a:buSzTx/>
              <a:buFontTx/>
              <a:buNone/>
              <a:tabLst>
                <a:tab pos="639763" algn="l"/>
                <a:tab pos="1554163" algn="l"/>
                <a:tab pos="2468563" algn="l"/>
                <a:tab pos="3382963" algn="l"/>
                <a:tab pos="4297363" algn="l"/>
                <a:tab pos="5211763" algn="l"/>
                <a:tab pos="6126163" algn="l"/>
                <a:tab pos="7040563" algn="l"/>
                <a:tab pos="7954963" algn="l"/>
                <a:tab pos="8869363" algn="l"/>
                <a:tab pos="9783763" algn="l"/>
              </a:tabLst>
            </a:pPr>
            <a:endParaRPr lang="tr-TR" sz="2800">
              <a:solidFill>
                <a:srgbClr val="000000"/>
              </a:solidFill>
              <a:latin typeface="Comic Sans MS" pitchFamily="64" charset="0"/>
            </a:endParaRPr>
          </a:p>
          <a:p>
            <a:pPr>
              <a:lnSpc>
                <a:spcPct val="80000"/>
              </a:lnSpc>
              <a:buSzPct val="95000"/>
              <a:buFont typeface="Tahoma" pitchFamily="32" charset="0"/>
              <a:buChar char="•"/>
              <a:tabLst>
                <a:tab pos="639763" algn="l"/>
                <a:tab pos="1554163" algn="l"/>
                <a:tab pos="2468563" algn="l"/>
                <a:tab pos="3382963" algn="l"/>
                <a:tab pos="4297363" algn="l"/>
                <a:tab pos="5211763" algn="l"/>
                <a:tab pos="6126163" algn="l"/>
                <a:tab pos="7040563" algn="l"/>
                <a:tab pos="7954963" algn="l"/>
                <a:tab pos="8869363" algn="l"/>
                <a:tab pos="9783763" algn="l"/>
              </a:tabLst>
            </a:pPr>
            <a:r>
              <a:rPr lang="tr-TR" sz="2800">
                <a:solidFill>
                  <a:srgbClr val="000000"/>
                </a:solidFill>
                <a:latin typeface="Comic Sans MS" pitchFamily="64" charset="0"/>
              </a:rPr>
              <a:t>Sersemlik</a:t>
            </a:r>
          </a:p>
          <a:p>
            <a:pPr>
              <a:lnSpc>
                <a:spcPct val="80000"/>
              </a:lnSpc>
              <a:buClrTx/>
              <a:buSzTx/>
              <a:buFontTx/>
              <a:buNone/>
              <a:tabLst>
                <a:tab pos="639763" algn="l"/>
                <a:tab pos="1554163" algn="l"/>
                <a:tab pos="2468563" algn="l"/>
                <a:tab pos="3382963" algn="l"/>
                <a:tab pos="4297363" algn="l"/>
                <a:tab pos="5211763" algn="l"/>
                <a:tab pos="6126163" algn="l"/>
                <a:tab pos="7040563" algn="l"/>
                <a:tab pos="7954963" algn="l"/>
                <a:tab pos="8869363" algn="l"/>
                <a:tab pos="9783763" algn="l"/>
              </a:tabLst>
            </a:pPr>
            <a:endParaRPr lang="tr-TR" sz="2800">
              <a:solidFill>
                <a:srgbClr val="000000"/>
              </a:solidFill>
              <a:latin typeface="Comic Sans MS" pitchFamily="64" charset="0"/>
            </a:endParaRPr>
          </a:p>
          <a:p>
            <a:pPr>
              <a:lnSpc>
                <a:spcPct val="80000"/>
              </a:lnSpc>
              <a:buSzPct val="95000"/>
              <a:buFont typeface="Tahoma" pitchFamily="32" charset="0"/>
              <a:buChar char="•"/>
              <a:tabLst>
                <a:tab pos="639763" algn="l"/>
                <a:tab pos="1554163" algn="l"/>
                <a:tab pos="2468563" algn="l"/>
                <a:tab pos="3382963" algn="l"/>
                <a:tab pos="4297363" algn="l"/>
                <a:tab pos="5211763" algn="l"/>
                <a:tab pos="6126163" algn="l"/>
                <a:tab pos="7040563" algn="l"/>
                <a:tab pos="7954963" algn="l"/>
                <a:tab pos="8869363" algn="l"/>
                <a:tab pos="9783763" algn="l"/>
              </a:tabLst>
            </a:pPr>
            <a:r>
              <a:rPr lang="tr-TR" sz="2800">
                <a:solidFill>
                  <a:srgbClr val="000000"/>
                </a:solidFill>
                <a:latin typeface="Comic Sans MS" pitchFamily="64" charset="0"/>
              </a:rPr>
              <a:t>Ellerde ayakta soğuma</a:t>
            </a:r>
          </a:p>
          <a:p>
            <a:pPr>
              <a:lnSpc>
                <a:spcPct val="80000"/>
              </a:lnSpc>
              <a:buClrTx/>
              <a:buSzTx/>
              <a:buFontTx/>
              <a:buNone/>
              <a:tabLst>
                <a:tab pos="639763" algn="l"/>
                <a:tab pos="1554163" algn="l"/>
                <a:tab pos="2468563" algn="l"/>
                <a:tab pos="3382963" algn="l"/>
                <a:tab pos="4297363" algn="l"/>
                <a:tab pos="5211763" algn="l"/>
                <a:tab pos="6126163" algn="l"/>
                <a:tab pos="7040563" algn="l"/>
                <a:tab pos="7954963" algn="l"/>
                <a:tab pos="8869363" algn="l"/>
                <a:tab pos="9783763" algn="l"/>
              </a:tabLst>
            </a:pPr>
            <a:endParaRPr lang="tr-TR" sz="2800">
              <a:solidFill>
                <a:srgbClr val="000000"/>
              </a:solidFill>
              <a:latin typeface="Comic Sans MS" pitchFamily="64" charset="0"/>
            </a:endParaRPr>
          </a:p>
          <a:p>
            <a:pPr>
              <a:lnSpc>
                <a:spcPct val="80000"/>
              </a:lnSpc>
              <a:buSzPct val="95000"/>
              <a:buFont typeface="Tahoma" pitchFamily="32" charset="0"/>
              <a:buChar char="•"/>
              <a:tabLst>
                <a:tab pos="639763" algn="l"/>
                <a:tab pos="1554163" algn="l"/>
                <a:tab pos="2468563" algn="l"/>
                <a:tab pos="3382963" algn="l"/>
                <a:tab pos="4297363" algn="l"/>
                <a:tab pos="5211763" algn="l"/>
                <a:tab pos="6126163" algn="l"/>
                <a:tab pos="7040563" algn="l"/>
                <a:tab pos="7954963" algn="l"/>
                <a:tab pos="8869363" algn="l"/>
                <a:tab pos="9783763" algn="l"/>
              </a:tabLst>
            </a:pPr>
            <a:r>
              <a:rPr lang="tr-TR" sz="2800">
                <a:solidFill>
                  <a:srgbClr val="000000"/>
                </a:solidFill>
                <a:latin typeface="Comic Sans MS" pitchFamily="64" charset="0"/>
              </a:rPr>
              <a:t>Donakalma</a:t>
            </a:r>
          </a:p>
        </p:txBody>
      </p:sp>
      <p:pic>
        <p:nvPicPr>
          <p:cNvPr id="25605" name="Picture 4"/>
          <p:cNvPicPr>
            <a:picLocks noChangeAspect="1" noChangeArrowheads="1"/>
          </p:cNvPicPr>
          <p:nvPr/>
        </p:nvPicPr>
        <p:blipFill>
          <a:blip r:embed="rId3" cstate="print"/>
          <a:srcRect/>
          <a:stretch>
            <a:fillRect/>
          </a:stretch>
        </p:blipFill>
        <p:spPr bwMode="auto">
          <a:xfrm>
            <a:off x="5065713" y="2852738"/>
            <a:ext cx="3676650" cy="2670175"/>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285720" y="357166"/>
            <a:ext cx="8229600" cy="1265237"/>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a:solidFill>
                  <a:srgbClr val="4F271C"/>
                </a:solidFill>
                <a:latin typeface="Comic Sans MS" pitchFamily="64" charset="0"/>
              </a:rPr>
              <a:t>Stres ve sınav kaygısıyla başa çıkmak için kullanılan yöntemler</a:t>
            </a:r>
          </a:p>
        </p:txBody>
      </p:sp>
      <p:sp>
        <p:nvSpPr>
          <p:cNvPr id="26627"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marL="271463" indent="-271463">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b="1">
                <a:solidFill>
                  <a:srgbClr val="FF0000"/>
                </a:solidFill>
                <a:latin typeface="Comic Sans MS" pitchFamily="64" charset="0"/>
              </a:rPr>
              <a:t>YETERSİZ YÖNTEMLER</a:t>
            </a:r>
          </a:p>
          <a:p>
            <a:pPr marL="271463" indent="-271463">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  </a:t>
            </a:r>
            <a:r>
              <a:rPr lang="tr-TR" sz="2600" b="1">
                <a:solidFill>
                  <a:srgbClr val="000000"/>
                </a:solidFill>
                <a:latin typeface="Comic Sans MS" pitchFamily="64" charset="0"/>
              </a:rPr>
              <a:t>A-Uygun Olmayan Davranışlar</a:t>
            </a:r>
          </a:p>
          <a:p>
            <a:pPr marL="271463" indent="-271463">
              <a:spcBef>
                <a:spcPts val="650"/>
              </a:spcBef>
              <a:buClr>
                <a:srgbClr val="C32D2E"/>
              </a:buClr>
              <a:buSzPct val="9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Alkol</a:t>
            </a:r>
          </a:p>
          <a:p>
            <a:pPr marL="271463" indent="-271463">
              <a:spcBef>
                <a:spcPts val="650"/>
              </a:spcBef>
              <a:buClr>
                <a:srgbClr val="C32D2E"/>
              </a:buClr>
              <a:buSzPct val="9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Saldırganlık</a:t>
            </a:r>
          </a:p>
          <a:p>
            <a:pPr marL="271463" indent="-271463">
              <a:spcBef>
                <a:spcPts val="650"/>
              </a:spcBef>
              <a:buClr>
                <a:srgbClr val="C32D2E"/>
              </a:buClr>
              <a:buSzPct val="9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Kaçma davranışı</a:t>
            </a:r>
          </a:p>
          <a:p>
            <a:pPr marL="271463" indent="-271463">
              <a:spcBef>
                <a:spcPts val="650"/>
              </a:spcBef>
              <a:buClr>
                <a:srgbClr val="C32D2E"/>
              </a:buClr>
              <a:buSzPct val="9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İçe kapanma</a:t>
            </a:r>
          </a:p>
          <a:p>
            <a:pPr marL="271463" indent="-271463">
              <a:spcBef>
                <a:spcPts val="65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b="1">
                <a:solidFill>
                  <a:srgbClr val="000000"/>
                </a:solidFill>
                <a:latin typeface="Comic Sans MS" pitchFamily="64" charset="0"/>
              </a:rPr>
              <a:t>B-Kendini Aldatmaya Yönelik Davranışlar</a:t>
            </a:r>
          </a:p>
          <a:p>
            <a:pPr marL="271463" indent="-271463">
              <a:spcBef>
                <a:spcPts val="650"/>
              </a:spcBef>
              <a:buClr>
                <a:srgbClr val="C32D2E"/>
              </a:buClr>
              <a:buSzPct val="95000"/>
              <a:buFont typeface="Wingdings 2" pitchFamily="16"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 Çeşitli savunma mekanizmaları</a:t>
            </a:r>
          </a:p>
          <a:p>
            <a:pPr marL="271463" indent="-271463">
              <a:spcBef>
                <a:spcPts val="650"/>
              </a:spcBef>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tr-TR" sz="2600">
              <a:solidFill>
                <a:srgbClr val="000000"/>
              </a:solidFill>
              <a:latin typeface="Comic Sans MS" pitchFamily="6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357188" y="558800"/>
            <a:ext cx="8229600" cy="655638"/>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a:solidFill>
                  <a:srgbClr val="4F271C"/>
                </a:solidFill>
                <a:latin typeface="Comic Sans MS" pitchFamily="64" charset="0"/>
              </a:rPr>
              <a:t>Savunma mekanizmaları…</a:t>
            </a:r>
          </a:p>
        </p:txBody>
      </p:sp>
      <p:sp>
        <p:nvSpPr>
          <p:cNvPr id="27651" name="Text Box 2"/>
          <p:cNvSpPr txBox="1">
            <a:spLocks noChangeArrowheads="1"/>
          </p:cNvSpPr>
          <p:nvPr/>
        </p:nvSpPr>
        <p:spPr bwMode="auto">
          <a:xfrm>
            <a:off x="0" y="1285875"/>
            <a:ext cx="8929688" cy="5038725"/>
          </a:xfrm>
          <a:prstGeom prst="rect">
            <a:avLst/>
          </a:prstGeom>
          <a:noFill/>
          <a:ln w="9525">
            <a:noFill/>
            <a:round/>
            <a:headEnd/>
            <a:tailEnd/>
          </a:ln>
        </p:spPr>
        <p:txBody>
          <a:bodyPr/>
          <a:lstStyle/>
          <a:p>
            <a:pPr marL="271463" indent="-271463">
              <a:spcBef>
                <a:spcPts val="525"/>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100">
                <a:solidFill>
                  <a:srgbClr val="000000"/>
                </a:solidFill>
                <a:latin typeface="Comic Sans MS" pitchFamily="64" charset="0"/>
              </a:rPr>
              <a:t> Psikolojik bütünlüğümüzü sürdürmek amacıyla çeşitli savunma mekanizmaları kullanırız. </a:t>
            </a:r>
          </a:p>
          <a:p>
            <a:pPr marL="271463" indent="-271463">
              <a:spcBef>
                <a:spcPts val="525"/>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100">
              <a:solidFill>
                <a:srgbClr val="000000"/>
              </a:solidFill>
              <a:latin typeface="Comic Sans MS" pitchFamily="64" charset="0"/>
            </a:endParaRPr>
          </a:p>
          <a:p>
            <a:pPr marL="271463" indent="-271463">
              <a:spcBef>
                <a:spcPts val="525"/>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100">
                <a:solidFill>
                  <a:srgbClr val="000000"/>
                </a:solidFill>
                <a:latin typeface="Comic Sans MS" pitchFamily="64" charset="0"/>
              </a:rPr>
              <a:t>Savunma mekanizmalarını kullanırken, </a:t>
            </a:r>
            <a:r>
              <a:rPr lang="tr-TR" sz="2100">
                <a:solidFill>
                  <a:srgbClr val="FF0000"/>
                </a:solidFill>
                <a:latin typeface="Comic Sans MS" pitchFamily="64" charset="0"/>
              </a:rPr>
              <a:t>bir dereceye kadar kendi kendimizi aldatırız </a:t>
            </a:r>
            <a:r>
              <a:rPr lang="tr-TR" sz="2100">
                <a:solidFill>
                  <a:srgbClr val="000000"/>
                </a:solidFill>
                <a:latin typeface="Comic Sans MS" pitchFamily="64" charset="0"/>
              </a:rPr>
              <a:t>ve böylece bizdeki kaygı düzeyinin azalmasını sağlarız. </a:t>
            </a:r>
          </a:p>
          <a:p>
            <a:pPr marL="271463" indent="-271463">
              <a:spcBef>
                <a:spcPts val="525"/>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100">
              <a:solidFill>
                <a:srgbClr val="000000"/>
              </a:solidFill>
              <a:latin typeface="Comic Sans MS" pitchFamily="64" charset="0"/>
            </a:endParaRPr>
          </a:p>
          <a:p>
            <a:pPr marL="271463" indent="-271463">
              <a:spcBef>
                <a:spcPts val="525"/>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100" b="1">
                <a:solidFill>
                  <a:srgbClr val="FF0000"/>
                </a:solidFill>
                <a:latin typeface="Comic Sans MS" pitchFamily="64" charset="0"/>
              </a:rPr>
              <a:t>Ara sıra </a:t>
            </a:r>
            <a:r>
              <a:rPr lang="tr-TR" sz="2100">
                <a:solidFill>
                  <a:srgbClr val="000000"/>
                </a:solidFill>
                <a:latin typeface="Comic Sans MS" pitchFamily="64" charset="0"/>
              </a:rPr>
              <a:t>başvurulan savunma mekanizmaları,kaygı derecemizi azaltarak çevreyle geçici olarak daha etkin etkileşimde bulunmamızı sağladığından, </a:t>
            </a:r>
            <a:r>
              <a:rPr lang="tr-TR" sz="2100">
                <a:solidFill>
                  <a:srgbClr val="FF0000"/>
                </a:solidFill>
                <a:latin typeface="Comic Sans MS" pitchFamily="64" charset="0"/>
              </a:rPr>
              <a:t>sağlıklıdır.</a:t>
            </a:r>
            <a:r>
              <a:rPr lang="tr-TR" sz="2100">
                <a:solidFill>
                  <a:srgbClr val="000000"/>
                </a:solidFill>
                <a:latin typeface="Comic Sans MS" pitchFamily="64" charset="0"/>
              </a:rPr>
              <a:t> </a:t>
            </a:r>
            <a:r>
              <a:rPr lang="tr-TR" sz="2100" b="1">
                <a:solidFill>
                  <a:srgbClr val="FF0000"/>
                </a:solidFill>
                <a:latin typeface="Comic Sans MS" pitchFamily="64" charset="0"/>
              </a:rPr>
              <a:t>Sürekli</a:t>
            </a:r>
            <a:r>
              <a:rPr lang="tr-TR" sz="2100">
                <a:solidFill>
                  <a:srgbClr val="000000"/>
                </a:solidFill>
                <a:latin typeface="Comic Sans MS" pitchFamily="64" charset="0"/>
              </a:rPr>
              <a:t> olarak kullanılan savunma mekanizmaları ise tam aksine çevreye uyum yapmamızı bozar ve </a:t>
            </a:r>
            <a:r>
              <a:rPr lang="tr-TR" sz="2100">
                <a:solidFill>
                  <a:srgbClr val="FF0000"/>
                </a:solidFill>
                <a:latin typeface="Comic Sans MS" pitchFamily="64" charset="0"/>
              </a:rPr>
              <a:t>sağlıksız sonuçlara sebep olur.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28625" y="428625"/>
            <a:ext cx="8229600" cy="1143000"/>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Kısır döngü…</a:t>
            </a:r>
          </a:p>
        </p:txBody>
      </p:sp>
      <p:sp>
        <p:nvSpPr>
          <p:cNvPr id="28675" name="Text Box 2"/>
          <p:cNvSpPr txBox="1">
            <a:spLocks noChangeArrowheads="1"/>
          </p:cNvSpPr>
          <p:nvPr/>
        </p:nvSpPr>
        <p:spPr bwMode="auto">
          <a:xfrm>
            <a:off x="285750" y="2000250"/>
            <a:ext cx="4471988" cy="4068763"/>
          </a:xfrm>
          <a:prstGeom prst="rect">
            <a:avLst/>
          </a:prstGeom>
          <a:noFill/>
          <a:ln w="9525">
            <a:noFill/>
            <a:round/>
            <a:headEnd/>
            <a:tailEnd/>
          </a:ln>
        </p:spPr>
        <p:txBody>
          <a:bodyPr/>
          <a:lstStyle/>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Başarısız öğrenci, anlamadığını düşündüğü için okuyamaz; </a:t>
            </a: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a:solidFill>
                <a:srgbClr val="000000"/>
              </a:solidFill>
              <a:latin typeface="Comic Sans MS" pitchFamily="64" charset="0"/>
            </a:endParaRP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a:solidFill>
                <a:srgbClr val="000000"/>
              </a:solidFill>
              <a:latin typeface="Comic Sans MS" pitchFamily="64" charset="0"/>
            </a:endParaRP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a:solidFill>
                <a:srgbClr val="000000"/>
              </a:solidFill>
              <a:latin typeface="Comic Sans MS" pitchFamily="64" charset="0"/>
            </a:endParaRP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a:solidFill>
                <a:srgbClr val="000000"/>
              </a:solidFill>
              <a:latin typeface="Comic Sans MS" pitchFamily="64" charset="0"/>
            </a:endParaRP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merak ve ilgi duymadığı için okumaz.</a:t>
            </a:r>
          </a:p>
        </p:txBody>
      </p:sp>
      <p:sp>
        <p:nvSpPr>
          <p:cNvPr id="28676" name="Text Box 3"/>
          <p:cNvSpPr txBox="1">
            <a:spLocks noChangeArrowheads="1"/>
          </p:cNvSpPr>
          <p:nvPr/>
        </p:nvSpPr>
        <p:spPr bwMode="auto">
          <a:xfrm>
            <a:off x="5500688" y="2643188"/>
            <a:ext cx="3643312" cy="2711450"/>
          </a:xfrm>
          <a:prstGeom prst="rect">
            <a:avLst/>
          </a:prstGeom>
          <a:noFill/>
          <a:ln w="9525">
            <a:noFill/>
            <a:round/>
            <a:headEnd/>
            <a:tailEnd/>
          </a:ln>
        </p:spPr>
        <p:txBody>
          <a:bodyPr/>
          <a:lstStyle/>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okuyup konulara girmedikçe </a:t>
            </a: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merak ve ilgi duymaz; </a:t>
            </a: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a:solidFill>
                <a:srgbClr val="000000"/>
              </a:solidFill>
              <a:latin typeface="Comic Sans MS" pitchFamily="64" charset="0"/>
            </a:endParaRPr>
          </a:p>
        </p:txBody>
      </p:sp>
      <p:sp>
        <p:nvSpPr>
          <p:cNvPr id="28678" name="Freeform 5"/>
          <p:cNvSpPr>
            <a:spLocks noChangeArrowheads="1"/>
          </p:cNvSpPr>
          <p:nvPr/>
        </p:nvSpPr>
        <p:spPr bwMode="auto">
          <a:xfrm rot="2400000">
            <a:off x="4094163" y="1693863"/>
            <a:ext cx="1941512" cy="1219200"/>
          </a:xfrm>
          <a:custGeom>
            <a:avLst/>
            <a:gdLst>
              <a:gd name="T0" fmla="*/ 1638138 w 1940746"/>
              <a:gd name="T1" fmla="*/ 0 h 1218186"/>
              <a:gd name="T2" fmla="*/ 1638138 w 1940746"/>
              <a:gd name="T3" fmla="*/ 610615 h 1218186"/>
              <a:gd name="T4" fmla="*/ 152453 w 1940746"/>
              <a:gd name="T5" fmla="*/ 1221231 h 1218186"/>
              <a:gd name="T6" fmla="*/ 1943045 w 1940746"/>
              <a:gd name="T7" fmla="*/ 305309 h 1218186"/>
              <a:gd name="T8" fmla="*/ 0 60000 65536"/>
              <a:gd name="T9" fmla="*/ 0 60000 65536"/>
              <a:gd name="T10" fmla="*/ 0 60000 65536"/>
              <a:gd name="T11" fmla="*/ 0 60000 65536"/>
              <a:gd name="T12" fmla="*/ 0 w 1940746"/>
              <a:gd name="T13" fmla="*/ 0 h 1218186"/>
              <a:gd name="T14" fmla="*/ 1940746 w 1940746"/>
              <a:gd name="T15" fmla="*/ 1218186 h 1218186"/>
            </a:gdLst>
            <a:ahLst/>
            <a:cxnLst>
              <a:cxn ang="T8">
                <a:pos x="T0" y="T1"/>
              </a:cxn>
              <a:cxn ang="T9">
                <a:pos x="T2" y="T3"/>
              </a:cxn>
              <a:cxn ang="T10">
                <a:pos x="T4" y="T5"/>
              </a:cxn>
              <a:cxn ang="T11">
                <a:pos x="T6" y="T7"/>
              </a:cxn>
            </a:cxnLst>
            <a:rect l="T12" t="T13" r="T14" b="T15"/>
            <a:pathLst>
              <a:path w="1940746" h="1218186">
                <a:moveTo>
                  <a:pt x="0" y="1218186"/>
                </a:moveTo>
                <a:lnTo>
                  <a:pt x="0" y="1218186"/>
                </a:lnTo>
                <a:cubicBezTo>
                  <a:pt x="0" y="629498"/>
                  <a:pt x="477225" y="152273"/>
                  <a:pt x="1065913" y="152274"/>
                </a:cubicBezTo>
                <a:cubicBezTo>
                  <a:pt x="1065913" y="152274"/>
                  <a:pt x="1065914" y="152274"/>
                  <a:pt x="1065914" y="152274"/>
                </a:cubicBezTo>
                <a:lnTo>
                  <a:pt x="1636200" y="152273"/>
                </a:lnTo>
                <a:lnTo>
                  <a:pt x="1636200" y="0"/>
                </a:lnTo>
                <a:lnTo>
                  <a:pt x="1940746" y="304547"/>
                </a:lnTo>
                <a:lnTo>
                  <a:pt x="1636200" y="609093"/>
                </a:lnTo>
                <a:lnTo>
                  <a:pt x="1636200" y="456820"/>
                </a:lnTo>
                <a:lnTo>
                  <a:pt x="1065913" y="456820"/>
                </a:lnTo>
                <a:lnTo>
                  <a:pt x="1065912" y="456820"/>
                </a:lnTo>
                <a:cubicBezTo>
                  <a:pt x="1065912" y="456820"/>
                  <a:pt x="1065912" y="456820"/>
                  <a:pt x="1065912" y="456820"/>
                </a:cubicBezTo>
                <a:cubicBezTo>
                  <a:pt x="645421" y="456819"/>
                  <a:pt x="304546" y="797694"/>
                  <a:pt x="304546" y="1218185"/>
                </a:cubicBezTo>
                <a:lnTo>
                  <a:pt x="304547" y="1218186"/>
                </a:lnTo>
                <a:close/>
              </a:path>
            </a:pathLst>
          </a:custGeom>
          <a:solidFill>
            <a:srgbClr val="3891A7"/>
          </a:solidFill>
          <a:ln w="25560">
            <a:solidFill>
              <a:srgbClr val="26697A"/>
            </a:solidFill>
            <a:round/>
            <a:headEnd/>
            <a:tailEnd/>
          </a:ln>
        </p:spPr>
        <p:txBody>
          <a:bodyPr wrap="none" anchor="ctr"/>
          <a:lstStyle/>
          <a:p>
            <a:endParaRPr lang="tr-TR"/>
          </a:p>
        </p:txBody>
      </p:sp>
      <p:sp>
        <p:nvSpPr>
          <p:cNvPr id="28679" name="Freeform 6"/>
          <p:cNvSpPr>
            <a:spLocks noChangeArrowheads="1"/>
          </p:cNvSpPr>
          <p:nvPr/>
        </p:nvSpPr>
        <p:spPr bwMode="auto">
          <a:xfrm rot="9900000">
            <a:off x="4768850" y="4303713"/>
            <a:ext cx="1939925" cy="1217612"/>
          </a:xfrm>
          <a:custGeom>
            <a:avLst/>
            <a:gdLst>
              <a:gd name="T0" fmla="*/ 1634124 w 1940746"/>
              <a:gd name="T1" fmla="*/ 0 h 1218186"/>
              <a:gd name="T2" fmla="*/ 1634124 w 1940746"/>
              <a:gd name="T3" fmla="*/ 608232 h 1218186"/>
              <a:gd name="T4" fmla="*/ 152081 w 1940746"/>
              <a:gd name="T5" fmla="*/ 1216465 h 1218186"/>
              <a:gd name="T6" fmla="*/ 1938284 w 1940746"/>
              <a:gd name="T7" fmla="*/ 304117 h 1218186"/>
              <a:gd name="T8" fmla="*/ 0 60000 65536"/>
              <a:gd name="T9" fmla="*/ 0 60000 65536"/>
              <a:gd name="T10" fmla="*/ 0 60000 65536"/>
              <a:gd name="T11" fmla="*/ 0 60000 65536"/>
              <a:gd name="T12" fmla="*/ 0 w 1940746"/>
              <a:gd name="T13" fmla="*/ 0 h 1218186"/>
              <a:gd name="T14" fmla="*/ 1940746 w 1940746"/>
              <a:gd name="T15" fmla="*/ 1218186 h 1218186"/>
            </a:gdLst>
            <a:ahLst/>
            <a:cxnLst>
              <a:cxn ang="T8">
                <a:pos x="T0" y="T1"/>
              </a:cxn>
              <a:cxn ang="T9">
                <a:pos x="T2" y="T3"/>
              </a:cxn>
              <a:cxn ang="T10">
                <a:pos x="T4" y="T5"/>
              </a:cxn>
              <a:cxn ang="T11">
                <a:pos x="T6" y="T7"/>
              </a:cxn>
            </a:cxnLst>
            <a:rect l="T12" t="T13" r="T14" b="T15"/>
            <a:pathLst>
              <a:path w="1940746" h="1218186">
                <a:moveTo>
                  <a:pt x="0" y="1218186"/>
                </a:moveTo>
                <a:lnTo>
                  <a:pt x="0" y="1218186"/>
                </a:lnTo>
                <a:cubicBezTo>
                  <a:pt x="0" y="629498"/>
                  <a:pt x="477225" y="152273"/>
                  <a:pt x="1065913" y="152274"/>
                </a:cubicBezTo>
                <a:cubicBezTo>
                  <a:pt x="1065913" y="152274"/>
                  <a:pt x="1065914" y="152274"/>
                  <a:pt x="1065914" y="152274"/>
                </a:cubicBezTo>
                <a:lnTo>
                  <a:pt x="1636200" y="152273"/>
                </a:lnTo>
                <a:lnTo>
                  <a:pt x="1636200" y="0"/>
                </a:lnTo>
                <a:lnTo>
                  <a:pt x="1940746" y="304547"/>
                </a:lnTo>
                <a:lnTo>
                  <a:pt x="1636200" y="609093"/>
                </a:lnTo>
                <a:lnTo>
                  <a:pt x="1636200" y="456820"/>
                </a:lnTo>
                <a:lnTo>
                  <a:pt x="1065913" y="456820"/>
                </a:lnTo>
                <a:lnTo>
                  <a:pt x="1065912" y="456820"/>
                </a:lnTo>
                <a:cubicBezTo>
                  <a:pt x="1065912" y="456820"/>
                  <a:pt x="1065912" y="456820"/>
                  <a:pt x="1065912" y="456820"/>
                </a:cubicBezTo>
                <a:cubicBezTo>
                  <a:pt x="645421" y="456819"/>
                  <a:pt x="304546" y="797694"/>
                  <a:pt x="304546" y="1218185"/>
                </a:cubicBezTo>
                <a:lnTo>
                  <a:pt x="304547" y="1218186"/>
                </a:lnTo>
                <a:close/>
              </a:path>
            </a:pathLst>
          </a:custGeom>
          <a:solidFill>
            <a:srgbClr val="3891A7"/>
          </a:solidFill>
          <a:ln w="25560">
            <a:solidFill>
              <a:srgbClr val="26697A"/>
            </a:solidFill>
            <a:round/>
            <a:headEnd/>
            <a:tailEnd/>
          </a:ln>
        </p:spPr>
        <p:txBody>
          <a:bodyPr wrap="none" anchor="ctr"/>
          <a:lstStyle/>
          <a:p>
            <a:endParaRPr lang="tr-TR"/>
          </a:p>
        </p:txBody>
      </p:sp>
      <p:sp>
        <p:nvSpPr>
          <p:cNvPr id="28680" name="Freeform 7"/>
          <p:cNvSpPr>
            <a:spLocks noChangeArrowheads="1"/>
          </p:cNvSpPr>
          <p:nvPr/>
        </p:nvSpPr>
        <p:spPr bwMode="auto">
          <a:xfrm rot="-4440000">
            <a:off x="1397794" y="3739356"/>
            <a:ext cx="1803400" cy="954088"/>
          </a:xfrm>
          <a:custGeom>
            <a:avLst/>
            <a:gdLst>
              <a:gd name="T0" fmla="*/ 1564031 w 1803825"/>
              <a:gd name="T1" fmla="*/ 0 h 954747"/>
              <a:gd name="T2" fmla="*/ 1564031 w 1803825"/>
              <a:gd name="T3" fmla="*/ 476386 h 954747"/>
              <a:gd name="T4" fmla="*/ 119259 w 1803825"/>
              <a:gd name="T5" fmla="*/ 952771 h 954747"/>
              <a:gd name="T6" fmla="*/ 1802550 w 1803825"/>
              <a:gd name="T7" fmla="*/ 238192 h 954747"/>
              <a:gd name="T8" fmla="*/ 0 60000 65536"/>
              <a:gd name="T9" fmla="*/ 0 60000 65536"/>
              <a:gd name="T10" fmla="*/ 0 60000 65536"/>
              <a:gd name="T11" fmla="*/ 0 60000 65536"/>
              <a:gd name="T12" fmla="*/ 0 w 1803825"/>
              <a:gd name="T13" fmla="*/ 0 h 954747"/>
              <a:gd name="T14" fmla="*/ 1803825 w 1803825"/>
              <a:gd name="T15" fmla="*/ 954747 h 954747"/>
            </a:gdLst>
            <a:ahLst/>
            <a:cxnLst>
              <a:cxn ang="T8">
                <a:pos x="T0" y="T1"/>
              </a:cxn>
              <a:cxn ang="T9">
                <a:pos x="T2" y="T3"/>
              </a:cxn>
              <a:cxn ang="T10">
                <a:pos x="T4" y="T5"/>
              </a:cxn>
              <a:cxn ang="T11">
                <a:pos x="T6" y="T7"/>
              </a:cxn>
            </a:cxnLst>
            <a:rect l="T12" t="T13" r="T14" b="T15"/>
            <a:pathLst>
              <a:path w="1803825" h="954747">
                <a:moveTo>
                  <a:pt x="0" y="954747"/>
                </a:moveTo>
                <a:lnTo>
                  <a:pt x="0" y="954747"/>
                </a:lnTo>
                <a:cubicBezTo>
                  <a:pt x="0" y="493366"/>
                  <a:pt x="374023" y="119343"/>
                  <a:pt x="835404" y="119344"/>
                </a:cubicBezTo>
                <a:cubicBezTo>
                  <a:pt x="835404" y="119344"/>
                  <a:pt x="835404" y="119344"/>
                  <a:pt x="835404" y="119344"/>
                </a:cubicBezTo>
                <a:lnTo>
                  <a:pt x="1565138" y="119343"/>
                </a:lnTo>
                <a:lnTo>
                  <a:pt x="1565138" y="0"/>
                </a:lnTo>
                <a:lnTo>
                  <a:pt x="1803825" y="238687"/>
                </a:lnTo>
                <a:lnTo>
                  <a:pt x="1565138" y="477374"/>
                </a:lnTo>
                <a:lnTo>
                  <a:pt x="1565138" y="358030"/>
                </a:lnTo>
                <a:lnTo>
                  <a:pt x="835404" y="358030"/>
                </a:lnTo>
                <a:lnTo>
                  <a:pt x="835403" y="358030"/>
                </a:lnTo>
                <a:cubicBezTo>
                  <a:pt x="835403" y="358030"/>
                  <a:pt x="835403" y="358030"/>
                  <a:pt x="835403" y="358030"/>
                </a:cubicBezTo>
                <a:cubicBezTo>
                  <a:pt x="505845" y="358029"/>
                  <a:pt x="238686" y="625188"/>
                  <a:pt x="238686" y="954746"/>
                </a:cubicBezTo>
                <a:lnTo>
                  <a:pt x="238687" y="954747"/>
                </a:lnTo>
                <a:close/>
              </a:path>
            </a:pathLst>
          </a:custGeom>
          <a:solidFill>
            <a:srgbClr val="3891A7"/>
          </a:solidFill>
          <a:ln w="25560">
            <a:solidFill>
              <a:srgbClr val="26697A"/>
            </a:solidFill>
            <a:round/>
            <a:headEnd/>
            <a:tailEnd/>
          </a:ln>
        </p:spPr>
        <p:txBody>
          <a:bodyPr wrap="none" anchor="ctr"/>
          <a:lstStyle/>
          <a:p>
            <a:endParaRPr lang="tr-T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285750" y="287338"/>
            <a:ext cx="8229600" cy="1570037"/>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dirty="0">
                <a:solidFill>
                  <a:srgbClr val="4F271C"/>
                </a:solidFill>
                <a:latin typeface="Comic Sans MS" pitchFamily="64" charset="0"/>
              </a:rPr>
              <a:t>Sınavdan Korkmak &amp; Sınav Kaygısı</a:t>
            </a:r>
          </a:p>
        </p:txBody>
      </p:sp>
      <p:sp>
        <p:nvSpPr>
          <p:cNvPr id="12291"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marL="271463" indent="-271463">
              <a:spcBef>
                <a:spcPts val="60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a:solidFill>
                  <a:srgbClr val="000000"/>
                </a:solidFill>
                <a:latin typeface="Comic Sans MS" pitchFamily="64" charset="0"/>
              </a:rPr>
              <a:t>Sınavdan korkan öğrenci, yaklaşan sınava göre, zamanını planlayarak çalışır. Zaman geçtikçe de </a:t>
            </a:r>
            <a:r>
              <a:rPr lang="tr-TR" sz="2400" b="1">
                <a:solidFill>
                  <a:srgbClr val="FF0000"/>
                </a:solidFill>
                <a:latin typeface="Comic Sans MS" pitchFamily="64" charset="0"/>
              </a:rPr>
              <a:t>korkusu azalır</a:t>
            </a:r>
            <a:r>
              <a:rPr lang="tr-TR" sz="2400" b="1">
                <a:solidFill>
                  <a:srgbClr val="000000"/>
                </a:solidFill>
                <a:latin typeface="Comic Sans MS" pitchFamily="64" charset="0"/>
              </a:rPr>
              <a:t>. Her öğrenci </a:t>
            </a:r>
            <a:r>
              <a:rPr lang="tr-TR" sz="2400" b="1">
                <a:solidFill>
                  <a:srgbClr val="FF0000"/>
                </a:solidFill>
                <a:latin typeface="Comic Sans MS" pitchFamily="64" charset="0"/>
              </a:rPr>
              <a:t>mutlaka</a:t>
            </a:r>
            <a:r>
              <a:rPr lang="tr-TR" sz="2400" b="1">
                <a:solidFill>
                  <a:srgbClr val="000000"/>
                </a:solidFill>
                <a:latin typeface="Comic Sans MS" pitchFamily="64" charset="0"/>
              </a:rPr>
              <a:t> sınavdan hemen önce bir heyecan duyar, ancak bu heyecan onun başarılı olmasını sağlayacak, </a:t>
            </a:r>
            <a:r>
              <a:rPr lang="tr-TR" sz="2400" b="1">
                <a:solidFill>
                  <a:srgbClr val="FF0000"/>
                </a:solidFill>
                <a:latin typeface="Comic Sans MS" pitchFamily="64" charset="0"/>
              </a:rPr>
              <a:t>canlı ve diri tutacak ölçüde olduğunda gerekli </a:t>
            </a:r>
            <a:r>
              <a:rPr lang="tr-TR" sz="2400" b="1">
                <a:solidFill>
                  <a:srgbClr val="000000"/>
                </a:solidFill>
                <a:latin typeface="Comic Sans MS" pitchFamily="64" charset="0"/>
              </a:rPr>
              <a:t>bir duygudur. </a:t>
            </a:r>
          </a:p>
          <a:p>
            <a:pPr marL="271463" indent="-271463">
              <a:spcBef>
                <a:spcPts val="60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400" b="1">
                <a:solidFill>
                  <a:srgbClr val="000000"/>
                </a:solidFill>
                <a:latin typeface="Comic Sans MS" pitchFamily="64" charset="0"/>
              </a:rPr>
              <a:t>Sınav kaygısı duyan bir öğrencinin ise sınav yaklaştıkça kaygısı ve telaşı artar. Bu kaygı öğrencinin çalışmasına ve öğrenmesine </a:t>
            </a:r>
            <a:r>
              <a:rPr lang="tr-TR" sz="2400" b="1">
                <a:solidFill>
                  <a:srgbClr val="FF0000"/>
                </a:solidFill>
                <a:latin typeface="Comic Sans MS" pitchFamily="64" charset="0"/>
              </a:rPr>
              <a:t>engel olur </a:t>
            </a:r>
            <a:r>
              <a:rPr lang="tr-TR" sz="2400" b="1">
                <a:solidFill>
                  <a:srgbClr val="000000"/>
                </a:solidFill>
                <a:latin typeface="Comic Sans MS" pitchFamily="64" charset="0"/>
              </a:rPr>
              <a:t>ve sınav günü gelip çattığında ise </a:t>
            </a:r>
            <a:r>
              <a:rPr lang="tr-TR" sz="2400" b="1">
                <a:solidFill>
                  <a:srgbClr val="FF0000"/>
                </a:solidFill>
                <a:latin typeface="Comic Sans MS" pitchFamily="64" charset="0"/>
              </a:rPr>
              <a:t>tutulur kalır. </a:t>
            </a:r>
          </a:p>
          <a:p>
            <a:pPr marL="271463" indent="-271463">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b="1">
              <a:solidFill>
                <a:srgbClr val="FF0000"/>
              </a:solidFill>
              <a:latin typeface="Comic Sans MS" pitchFamily="6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500063" y="1112838"/>
            <a:ext cx="8229600" cy="3244850"/>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7000" b="1">
                <a:solidFill>
                  <a:srgbClr val="4F271C"/>
                </a:solidFill>
                <a:latin typeface="Comic Sans MS" pitchFamily="64" charset="0"/>
              </a:rPr>
              <a:t>SINAV KAYGISIYLA BAŞA ÇIKMAK…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785786" y="785794"/>
            <a:ext cx="7086592" cy="714372"/>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Nefes Kontrolü…</a:t>
            </a:r>
          </a:p>
        </p:txBody>
      </p:sp>
      <p:sp>
        <p:nvSpPr>
          <p:cNvPr id="30723" name="Text Box 2"/>
          <p:cNvSpPr txBox="1">
            <a:spLocks noChangeArrowheads="1"/>
          </p:cNvSpPr>
          <p:nvPr/>
        </p:nvSpPr>
        <p:spPr bwMode="auto">
          <a:xfrm>
            <a:off x="0" y="2468563"/>
            <a:ext cx="6929486" cy="4389437"/>
          </a:xfrm>
          <a:prstGeom prst="rect">
            <a:avLst/>
          </a:prstGeom>
          <a:noFill/>
          <a:ln w="9525">
            <a:noFill/>
            <a:round/>
            <a:headEnd/>
            <a:tailEnd/>
          </a:ln>
        </p:spPr>
        <p:txBody>
          <a:bodyPr/>
          <a:lstStyle/>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Doğru nefes almak,bir gevşeme, rahatlama yoludur.</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Bütün rahatlama egzersizlerinde, egzersizin bir parçası olarak kullanılmaktadır.. </a:t>
            </a:r>
          </a:p>
          <a:p>
            <a:pPr marL="271463" indent="-271463">
              <a:spcBef>
                <a:spcPts val="60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Doğru ve derin nefes almanın doğrudan damarları genişletme ve kanın bedenin en uç ve en derin noktalarına kadar ulaşmasını sağlama özelliği vardır.</a:t>
            </a:r>
            <a:r>
              <a:rPr lang="tr-TR" sz="2400">
                <a:solidFill>
                  <a:srgbClr val="000000"/>
                </a:solidFill>
                <a:latin typeface="Comic Sans MS" pitchFamily="64" charset="0"/>
              </a:rPr>
              <a:t> </a:t>
            </a:r>
          </a:p>
          <a:p>
            <a:pPr marL="271463" indent="-271463">
              <a:spcBef>
                <a:spcPts val="60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400">
              <a:solidFill>
                <a:srgbClr val="000000"/>
              </a:solidFill>
              <a:latin typeface="Comic Sans MS" pitchFamily="64" charset="0"/>
            </a:endParaRPr>
          </a:p>
        </p:txBody>
      </p:sp>
      <p:pic>
        <p:nvPicPr>
          <p:cNvPr id="7" name="6 Resim" descr="0f24d88a51435f4f881b073d26ed0cc2_1267612036.jpg"/>
          <p:cNvPicPr>
            <a:picLocks noChangeAspect="1"/>
          </p:cNvPicPr>
          <p:nvPr/>
        </p:nvPicPr>
        <p:blipFill>
          <a:blip r:embed="rId3" cstate="print"/>
          <a:stretch>
            <a:fillRect/>
          </a:stretch>
        </p:blipFill>
        <p:spPr>
          <a:xfrm>
            <a:off x="5786446" y="2071678"/>
            <a:ext cx="3181352" cy="23574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Resim" descr="breathe.gif"/>
          <p:cNvPicPr>
            <a:picLocks noChangeAspect="1"/>
          </p:cNvPicPr>
          <p:nvPr/>
        </p:nvPicPr>
        <p:blipFill>
          <a:blip r:embed="rId3" cstate="print"/>
          <a:stretch>
            <a:fillRect/>
          </a:stretch>
        </p:blipFill>
        <p:spPr>
          <a:xfrm>
            <a:off x="214282" y="214290"/>
            <a:ext cx="1714512" cy="1822960"/>
          </a:xfrm>
          <a:prstGeom prst="rect">
            <a:avLst/>
          </a:prstGeom>
        </p:spPr>
      </p:pic>
      <p:sp>
        <p:nvSpPr>
          <p:cNvPr id="31746" name="Text Box 1"/>
          <p:cNvSpPr txBox="1">
            <a:spLocks noChangeArrowheads="1"/>
          </p:cNvSpPr>
          <p:nvPr/>
        </p:nvSpPr>
        <p:spPr bwMode="auto">
          <a:xfrm>
            <a:off x="2428860" y="714356"/>
            <a:ext cx="5429288" cy="855680"/>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a:solidFill>
                  <a:srgbClr val="4F271C"/>
                </a:solidFill>
                <a:latin typeface="Comic Sans MS" pitchFamily="64" charset="0"/>
              </a:rPr>
              <a:t>Doğru alınan </a:t>
            </a:r>
            <a:endParaRPr lang="tr-TR" sz="4000" b="1" smtClean="0">
              <a:solidFill>
                <a:srgbClr val="4F271C"/>
              </a:solidFill>
              <a:latin typeface="Comic Sans MS" pitchFamily="64"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b="1" smtClean="0">
                <a:solidFill>
                  <a:srgbClr val="4F271C"/>
                </a:solidFill>
                <a:latin typeface="Comic Sans MS" pitchFamily="64" charset="0"/>
              </a:rPr>
              <a:t>nefesin </a:t>
            </a:r>
            <a:r>
              <a:rPr lang="tr-TR" sz="4000" b="1">
                <a:solidFill>
                  <a:srgbClr val="4F271C"/>
                </a:solidFill>
                <a:latin typeface="Comic Sans MS" pitchFamily="64" charset="0"/>
              </a:rPr>
              <a:t>özellikleri</a:t>
            </a:r>
          </a:p>
        </p:txBody>
      </p:sp>
      <p:sp>
        <p:nvSpPr>
          <p:cNvPr id="31747" name="Text Box 2"/>
          <p:cNvSpPr txBox="1">
            <a:spLocks noChangeArrowheads="1"/>
          </p:cNvSpPr>
          <p:nvPr/>
        </p:nvSpPr>
        <p:spPr bwMode="auto">
          <a:xfrm>
            <a:off x="457200" y="2285991"/>
            <a:ext cx="8229600" cy="4143383"/>
          </a:xfrm>
          <a:prstGeom prst="rect">
            <a:avLst/>
          </a:prstGeom>
          <a:noFill/>
          <a:ln w="9525">
            <a:noFill/>
            <a:round/>
            <a:headEnd/>
            <a:tailEnd/>
          </a:ln>
        </p:spPr>
        <p:txBody>
          <a:bodyPr/>
          <a:lstStyle/>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Doğru alınan nefes ağır , derin ve sessiz olmalıdır. İyi bir nefes yavaş olarak burundan alınır, sessiz olur ve akciğerin bütününü doldurarak diyaframı aşağı iter.</a:t>
            </a:r>
          </a:p>
          <a:p>
            <a:pPr marL="271463" indent="-271463">
              <a:lnSpc>
                <a:spcPct val="90000"/>
              </a:lnSpc>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Nefes almadan önce ciğerlerinizi iyice boşaltın</a:t>
            </a:r>
          </a:p>
          <a:p>
            <a:pPr marL="271463" indent="-271463">
              <a:lnSpc>
                <a:spcPct val="90000"/>
              </a:lnSpc>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Ciğer kapasitenizi hayali olarak ikiye bölün ve bir iki diye içinizden sayarak ciğerinizin bütününü doldurun.</a:t>
            </a:r>
          </a:p>
          <a:p>
            <a:pPr marL="271463" indent="-271463">
              <a:lnSpc>
                <a:spcPct val="90000"/>
              </a:lnSpc>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Kısa bir süre bekleyin ve yine bir iki diyerek nefesinizi aldığınızın iki katı sürede verin.Göğüs kemiklerinizin hareketli bir köprü gibi açılıp kapandığını hissetmelisiniz.</a:t>
            </a:r>
          </a:p>
          <a:p>
            <a:pPr marL="271463" indent="-271463">
              <a:lnSpc>
                <a:spcPct val="90000"/>
              </a:lnSpc>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Bunu arka arkaya 2 – 3 kez tekrarladıktan sonra 4-5 kez normal nefes alın. </a:t>
            </a:r>
            <a:r>
              <a:rPr lang="tr-TR" sz="2200">
                <a:solidFill>
                  <a:srgbClr val="FF0000"/>
                </a:solidFill>
                <a:latin typeface="Comic Sans MS" pitchFamily="64" charset="0"/>
              </a:rPr>
              <a:t>Çünkü sürekli bu şekilde tekrarlarsanız başınız dönebilir. </a:t>
            </a:r>
          </a:p>
          <a:p>
            <a:pPr marL="271463" indent="-271463">
              <a:spcBef>
                <a:spcPts val="5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a:solidFill>
                <a:srgbClr val="FF0000"/>
              </a:solidFill>
              <a:latin typeface="Comic Sans MS" pitchFamily="6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500034" y="428604"/>
            <a:ext cx="8229600" cy="927118"/>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Fiziksel Egzersizler</a:t>
            </a:r>
          </a:p>
        </p:txBody>
      </p:sp>
      <p:sp>
        <p:nvSpPr>
          <p:cNvPr id="32771" name="Text Box 2"/>
          <p:cNvSpPr txBox="1">
            <a:spLocks noChangeArrowheads="1"/>
          </p:cNvSpPr>
          <p:nvPr/>
        </p:nvSpPr>
        <p:spPr bwMode="auto">
          <a:xfrm>
            <a:off x="357158" y="1928802"/>
            <a:ext cx="5072098" cy="4357718"/>
          </a:xfrm>
          <a:prstGeom prst="rect">
            <a:avLst/>
          </a:prstGeom>
          <a:noFill/>
          <a:ln w="9525">
            <a:noFill/>
            <a:round/>
            <a:headEnd/>
            <a:tailEnd/>
          </a:ln>
        </p:spPr>
        <p:txBody>
          <a:bodyPr/>
          <a:lstStyle/>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   Düzenli yapılan fiziksel egzersizlerin akıl ,ruh ve beden sağlığı üzerinde olumlu yönde , köklü etkiler yaptığı pek çok bilimsel araştırmayla kanıtlanmış bir gerçektir. Ayrıca düzenli fiziksel egzersizlerin uygulanması uyku üzerinde de olumlu bir etkiye sahiptir. </a:t>
            </a:r>
          </a:p>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tr-TR" sz="2600">
              <a:solidFill>
                <a:srgbClr val="000000"/>
              </a:solidFill>
              <a:latin typeface="Comic Sans MS" pitchFamily="64" charset="0"/>
            </a:endParaRPr>
          </a:p>
        </p:txBody>
      </p:sp>
      <p:pic>
        <p:nvPicPr>
          <p:cNvPr id="7" name="6 Resim" descr="12.jpg"/>
          <p:cNvPicPr>
            <a:picLocks noChangeAspect="1"/>
          </p:cNvPicPr>
          <p:nvPr/>
        </p:nvPicPr>
        <p:blipFill>
          <a:blip r:embed="rId3" cstate="print"/>
          <a:stretch>
            <a:fillRect/>
          </a:stretch>
        </p:blipFill>
        <p:spPr>
          <a:xfrm>
            <a:off x="5429256" y="2071678"/>
            <a:ext cx="3527703" cy="3143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457200" y="571500"/>
            <a:ext cx="8229600" cy="5500706"/>
          </a:xfrm>
          <a:prstGeom prst="rect">
            <a:avLst/>
          </a:prstGeom>
          <a:noFill/>
          <a:ln w="9525">
            <a:noFill/>
            <a:round/>
            <a:headEnd/>
            <a:tailEnd/>
          </a:ln>
        </p:spPr>
        <p:txBody>
          <a:bodyPr/>
          <a:lstStyle/>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Felaket senaryosu yazmayın!</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Kendinizle yarışın; halanızın oğlu ile değil!</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Şu an yaptığınız fedakarlığın kendiniz </a:t>
            </a:r>
            <a:endParaRPr lang="tr-TR" sz="2200" smtClean="0">
              <a:solidFill>
                <a:srgbClr val="000000"/>
              </a:solidFill>
              <a:latin typeface="Comic Sans MS" pitchFamily="64" charset="0"/>
            </a:endParaRPr>
          </a:p>
          <a:p>
            <a:pPr marL="271463" indent="-271463">
              <a:spcBef>
                <a:spcPts val="5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smtClean="0">
                <a:solidFill>
                  <a:srgbClr val="000000"/>
                </a:solidFill>
                <a:latin typeface="Comic Sans MS" pitchFamily="64" charset="0"/>
              </a:rPr>
              <a:t>için </a:t>
            </a:r>
            <a:r>
              <a:rPr lang="tr-TR" sz="2200">
                <a:solidFill>
                  <a:srgbClr val="000000"/>
                </a:solidFill>
                <a:latin typeface="Comic Sans MS" pitchFamily="64" charset="0"/>
              </a:rPr>
              <a:t>olduğunu unutmayın!</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Kaygı bulaşıcıdır… (!)</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“Başka şansım yok” diyerek kendinize baskı yapmayın. Her zaman başka bir şans vardır…</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Yeterince çalışıyorsanız “yetersizlik” duygusuna kapılmanızın anlamı yok!</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Sınava hazırlanmanızı olumsuz yönde etkileyecek arkadaş çevrenizi bir süre “dondurun”.</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Deneme sınavlarının amacı bilgi düzeyinizi görmenizi sağlamaktır, “eyvah, mahvoldum” diyerek kendinizi yargılamak değil…</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Sınavda başarılı olmak sizin tek ve değişmez amacınız olmasın. </a:t>
            </a:r>
          </a:p>
        </p:txBody>
      </p:sp>
      <p:pic>
        <p:nvPicPr>
          <p:cNvPr id="6" name="5 Resim" descr="yardimmanisa.jpg"/>
          <p:cNvPicPr>
            <a:picLocks noChangeAspect="1"/>
          </p:cNvPicPr>
          <p:nvPr/>
        </p:nvPicPr>
        <p:blipFill>
          <a:blip r:embed="rId3" cstate="print"/>
          <a:stretch>
            <a:fillRect/>
          </a:stretch>
        </p:blipFill>
        <p:spPr>
          <a:xfrm>
            <a:off x="6429388" y="0"/>
            <a:ext cx="2714612" cy="2030058"/>
          </a:xfrm>
          <a:prstGeom prst="rect">
            <a:avLst/>
          </a:prstGeom>
          <a:ln>
            <a:noFill/>
          </a:ln>
          <a:effectLst>
            <a:softEdge rad="112500"/>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285750" y="712788"/>
            <a:ext cx="8229600" cy="1143000"/>
          </a:xfrm>
          <a:prstGeom prst="rect">
            <a:avLst/>
          </a:prstGeom>
          <a:noFill/>
          <a:ln w="9525">
            <a:noFill/>
            <a:round/>
            <a:headEnd/>
            <a:tailEnd/>
          </a:ln>
        </p:spPr>
        <p:txBody>
          <a:bodyPr lIns="0" rIns="0" bIns="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İç diyaloglar…</a:t>
            </a:r>
          </a:p>
        </p:txBody>
      </p:sp>
      <p:sp>
        <p:nvSpPr>
          <p:cNvPr id="36867" name="Text Box 2"/>
          <p:cNvSpPr txBox="1">
            <a:spLocks noChangeArrowheads="1"/>
          </p:cNvSpPr>
          <p:nvPr/>
        </p:nvSpPr>
        <p:spPr bwMode="auto">
          <a:xfrm>
            <a:off x="457200" y="1935163"/>
            <a:ext cx="8229600" cy="4389437"/>
          </a:xfrm>
          <a:prstGeom prst="rect">
            <a:avLst/>
          </a:prstGeom>
          <a:noFill/>
          <a:ln w="9525">
            <a:noFill/>
            <a:round/>
            <a:headEnd/>
            <a:tailEnd/>
          </a:ln>
        </p:spPr>
        <p:txBody>
          <a:bodyPr/>
          <a:lstStyle/>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Tıp dünyasında yapılan araştırmalar hastalıkların %75’inin olumsuz düşüncelerden kaynaklandığını ortaya çıkardılar… Beyin ve sinir sistemini düşünceler etkiler…</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İnsanların çoğu kendisini “olumsuz düşünceler” ile programladıysa öyle devam ediyor ve kapasitelerinin çok daha azıyla yetinmek zorunda kalıyor…</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FF0000"/>
                </a:solidFill>
                <a:latin typeface="Comic Sans MS" pitchFamily="64" charset="0"/>
              </a:rPr>
              <a:t>Bu programlamayı nasıl değiştirebiliriz?</a:t>
            </a: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a:solidFill>
                <a:srgbClr val="FF0000"/>
              </a:solidFill>
              <a:latin typeface="Comic Sans MS" pitchFamily="6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Resim" descr="images.jpeg"/>
          <p:cNvPicPr>
            <a:picLocks noChangeAspect="1"/>
          </p:cNvPicPr>
          <p:nvPr/>
        </p:nvPicPr>
        <p:blipFill>
          <a:blip r:embed="rId3" cstate="print"/>
          <a:stretch>
            <a:fillRect/>
          </a:stretch>
        </p:blipFill>
        <p:spPr>
          <a:xfrm>
            <a:off x="5357818" y="0"/>
            <a:ext cx="3436933" cy="3361230"/>
          </a:xfrm>
          <a:prstGeom prst="rect">
            <a:avLst/>
          </a:prstGeom>
        </p:spPr>
      </p:pic>
      <p:sp>
        <p:nvSpPr>
          <p:cNvPr id="37890" name="Text Box 1"/>
          <p:cNvSpPr txBox="1">
            <a:spLocks noChangeArrowheads="1"/>
          </p:cNvSpPr>
          <p:nvPr/>
        </p:nvSpPr>
        <p:spPr bwMode="auto">
          <a:xfrm>
            <a:off x="214282" y="428604"/>
            <a:ext cx="6000792" cy="1143000"/>
          </a:xfrm>
          <a:prstGeom prst="rect">
            <a:avLst/>
          </a:prstGeom>
          <a:noFill/>
          <a:ln w="9525">
            <a:noFill/>
            <a:round/>
            <a:headEnd/>
            <a:tailEnd/>
          </a:ln>
        </p:spPr>
        <p:txBody>
          <a:bodyPr lIns="0" rIns="0" bIns="0" anchor="b"/>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Olumlu iç konuşma…</a:t>
            </a:r>
          </a:p>
        </p:txBody>
      </p:sp>
      <p:sp>
        <p:nvSpPr>
          <p:cNvPr id="37891" name="Text Box 2"/>
          <p:cNvSpPr txBox="1">
            <a:spLocks noChangeArrowheads="1"/>
          </p:cNvSpPr>
          <p:nvPr/>
        </p:nvSpPr>
        <p:spPr bwMode="auto">
          <a:xfrm>
            <a:off x="428596" y="1785926"/>
            <a:ext cx="8229600" cy="4389437"/>
          </a:xfrm>
          <a:prstGeom prst="rect">
            <a:avLst/>
          </a:prstGeom>
          <a:noFill/>
          <a:ln w="9525">
            <a:noFill/>
            <a:round/>
            <a:headEnd/>
            <a:tailEnd/>
          </a:ln>
        </p:spPr>
        <p:txBody>
          <a:bodyPr/>
          <a:lstStyle/>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KENDİME GÜVENİYORUM.</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Hedeflerime tam anlamıyla </a:t>
            </a:r>
            <a:endParaRPr lang="tr-TR" sz="2600" smtClean="0">
              <a:solidFill>
                <a:srgbClr val="000000"/>
              </a:solidFill>
              <a:latin typeface="Comic Sans MS" pitchFamily="64" charset="0"/>
            </a:endParaRPr>
          </a:p>
          <a:p>
            <a:pPr marL="271463" indent="-271463">
              <a:spcBef>
                <a:spcPts val="6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smtClean="0">
                <a:solidFill>
                  <a:srgbClr val="000000"/>
                </a:solidFill>
                <a:latin typeface="Comic Sans MS" pitchFamily="64" charset="0"/>
              </a:rPr>
              <a:t>odaklanıyorum</a:t>
            </a:r>
            <a:r>
              <a:rPr lang="tr-TR" sz="2600">
                <a:solidFill>
                  <a:srgbClr val="000000"/>
                </a:solidFill>
                <a:latin typeface="Comic Sans MS" pitchFamily="64" charset="0"/>
              </a:rPr>
              <a:t>…</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Zamanı iyi kullanırım.</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Başarılı bir insan olduğuma inanıyorum.</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Sorunlara değil çözümlere odaklanırım.</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Her engeli bir fırsat olarak görürüm.</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Prensiplerimden taviz vermem…</a:t>
            </a: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a:solidFill>
                  <a:srgbClr val="000000"/>
                </a:solidFill>
                <a:latin typeface="Comic Sans MS" pitchFamily="64" charset="0"/>
              </a:rPr>
              <a:t>Zorlukla mücadele etmeyi seviyorum.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cstate="print"/>
          <a:srcRect/>
          <a:stretch>
            <a:fillRect/>
          </a:stretch>
        </p:blipFill>
        <p:spPr bwMode="auto">
          <a:xfrm>
            <a:off x="6757988" y="0"/>
            <a:ext cx="2386012" cy="2286000"/>
          </a:xfrm>
          <a:prstGeom prst="rect">
            <a:avLst/>
          </a:prstGeom>
          <a:noFill/>
          <a:ln w="9525">
            <a:noFill/>
            <a:round/>
            <a:headEnd/>
            <a:tailEnd/>
          </a:ln>
        </p:spPr>
      </p:pic>
      <p:sp>
        <p:nvSpPr>
          <p:cNvPr id="13315" name="Text Box 2"/>
          <p:cNvSpPr txBox="1">
            <a:spLocks noChangeArrowheads="1"/>
          </p:cNvSpPr>
          <p:nvPr/>
        </p:nvSpPr>
        <p:spPr bwMode="auto">
          <a:xfrm>
            <a:off x="0" y="500063"/>
            <a:ext cx="6786563" cy="1428750"/>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4000">
                <a:solidFill>
                  <a:srgbClr val="4F271C"/>
                </a:solidFill>
                <a:latin typeface="Comic Sans MS" pitchFamily="64" charset="0"/>
              </a:rPr>
              <a:t>Neden Sınav Kaygısı tutulup kalmamıza neden olur?</a:t>
            </a:r>
          </a:p>
        </p:txBody>
      </p:sp>
      <p:sp>
        <p:nvSpPr>
          <p:cNvPr id="13316" name="Text Box 3"/>
          <p:cNvSpPr txBox="1">
            <a:spLocks noChangeArrowheads="1"/>
          </p:cNvSpPr>
          <p:nvPr/>
        </p:nvSpPr>
        <p:spPr bwMode="auto">
          <a:xfrm>
            <a:off x="428625" y="2214563"/>
            <a:ext cx="8229600" cy="4613275"/>
          </a:xfrm>
          <a:prstGeom prst="rect">
            <a:avLst/>
          </a:prstGeom>
          <a:noFill/>
          <a:ln w="9525">
            <a:noFill/>
            <a:round/>
            <a:headEnd/>
            <a:tailEnd/>
          </a:ln>
        </p:spPr>
        <p:txBody>
          <a:bodyPr/>
          <a:lstStyle/>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a:solidFill>
                  <a:srgbClr val="000000"/>
                </a:solidFill>
                <a:latin typeface="Comic Sans MS" pitchFamily="64" charset="0"/>
              </a:rPr>
              <a:t>Çünkü beden kimyasında meydana gelen değişiklikler, beyinde öğrenme için gerekli olan protein zincirlerinin oluşumunu </a:t>
            </a:r>
            <a:r>
              <a:rPr lang="tr-TR" sz="2600" b="1">
                <a:solidFill>
                  <a:srgbClr val="FF0000"/>
                </a:solidFill>
                <a:latin typeface="Comic Sans MS" pitchFamily="64" charset="0"/>
              </a:rPr>
              <a:t>engeller. </a:t>
            </a:r>
          </a:p>
          <a:p>
            <a:pPr marL="271463" indent="-271463">
              <a:spcBef>
                <a:spcPts val="6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b="1">
              <a:solidFill>
                <a:srgbClr val="FF0000"/>
              </a:solidFill>
              <a:latin typeface="Comic Sans MS" pitchFamily="64" charset="0"/>
            </a:endParaRPr>
          </a:p>
          <a:p>
            <a:pPr marL="271463" indent="-271463">
              <a:spcBef>
                <a:spcPts val="6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600" b="1">
                <a:solidFill>
                  <a:srgbClr val="000000"/>
                </a:solidFill>
                <a:latin typeface="Comic Sans MS" pitchFamily="64" charset="0"/>
              </a:rPr>
              <a:t>Yani sınav korkusu akıl yürütme ve soyut düşünme yönündeki </a:t>
            </a:r>
            <a:r>
              <a:rPr lang="tr-TR" sz="2600" b="1">
                <a:solidFill>
                  <a:srgbClr val="FF0000"/>
                </a:solidFill>
                <a:latin typeface="Comic Sans MS" pitchFamily="64" charset="0"/>
              </a:rPr>
              <a:t>zihinsel faaliyetleri bozar.</a:t>
            </a:r>
            <a:r>
              <a:rPr lang="tr-TR" sz="2600" b="1">
                <a:solidFill>
                  <a:schemeClr val="tx1"/>
                </a:solidFill>
                <a:latin typeface="Comic Sans MS" pitchFamily="64" charset="0"/>
              </a:rPr>
              <a:t>Ya</a:t>
            </a:r>
            <a:r>
              <a:rPr lang="tr-TR" sz="2600" b="1">
                <a:solidFill>
                  <a:srgbClr val="000000"/>
                </a:solidFill>
                <a:latin typeface="Comic Sans MS" pitchFamily="64" charset="0"/>
              </a:rPr>
              <a:t>pılan araştırmalar sınav korkusunun, ameliyat korkusundan </a:t>
            </a:r>
            <a:r>
              <a:rPr lang="tr-TR" sz="2600" b="1">
                <a:solidFill>
                  <a:srgbClr val="FF0000"/>
                </a:solidFill>
                <a:latin typeface="Comic Sans MS" pitchFamily="64" charset="0"/>
              </a:rPr>
              <a:t>çok daha yüksek boyutta </a:t>
            </a:r>
            <a:r>
              <a:rPr lang="tr-TR" sz="2600" b="1">
                <a:solidFill>
                  <a:srgbClr val="000000"/>
                </a:solidFill>
                <a:latin typeface="Comic Sans MS" pitchFamily="64" charset="0"/>
              </a:rPr>
              <a:t>olduğunu göstermektedir. </a:t>
            </a:r>
          </a:p>
          <a:p>
            <a:pPr marL="271463" indent="-271463">
              <a:spcBef>
                <a:spcPts val="6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600" b="1">
              <a:solidFill>
                <a:srgbClr val="000000"/>
              </a:solidFill>
              <a:latin typeface="Comic Sans MS" pitchFamily="6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0" y="285728"/>
            <a:ext cx="5929354" cy="1143000"/>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5000">
                <a:solidFill>
                  <a:srgbClr val="4F271C"/>
                </a:solidFill>
                <a:latin typeface="Comic Sans MS" pitchFamily="64" charset="0"/>
              </a:rPr>
              <a:t>Heyecan </a:t>
            </a:r>
            <a:r>
              <a:rPr lang="tr-TR" sz="5000">
                <a:solidFill>
                  <a:srgbClr val="FF0000"/>
                </a:solidFill>
                <a:latin typeface="Comic Sans MS" pitchFamily="64" charset="0"/>
              </a:rPr>
              <a:t>X</a:t>
            </a:r>
            <a:r>
              <a:rPr lang="tr-TR" sz="5000">
                <a:solidFill>
                  <a:srgbClr val="4F271C"/>
                </a:solidFill>
                <a:latin typeface="Comic Sans MS" pitchFamily="64" charset="0"/>
              </a:rPr>
              <a:t> Panik</a:t>
            </a:r>
          </a:p>
        </p:txBody>
      </p:sp>
      <p:sp>
        <p:nvSpPr>
          <p:cNvPr id="14339" name="Text Box 2"/>
          <p:cNvSpPr txBox="1">
            <a:spLocks noChangeArrowheads="1"/>
          </p:cNvSpPr>
          <p:nvPr/>
        </p:nvSpPr>
        <p:spPr bwMode="auto">
          <a:xfrm>
            <a:off x="214282" y="1643050"/>
            <a:ext cx="8229600" cy="4994275"/>
          </a:xfrm>
          <a:prstGeom prst="rect">
            <a:avLst/>
          </a:prstGeom>
          <a:noFill/>
          <a:ln w="9525">
            <a:noFill/>
            <a:round/>
            <a:headEnd/>
            <a:tailEnd/>
          </a:ln>
        </p:spPr>
        <p:txBody>
          <a:bodyPr/>
          <a:lstStyle/>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Heyecan duygu hali ortaya çıktığında </a:t>
            </a:r>
            <a:endParaRPr lang="tr-TR" sz="2200" smtClean="0">
              <a:solidFill>
                <a:srgbClr val="000000"/>
              </a:solidFill>
              <a:latin typeface="Comic Sans MS" pitchFamily="64" charset="0"/>
            </a:endParaRPr>
          </a:p>
          <a:p>
            <a:pPr marL="271463" indent="-271463">
              <a:spcBef>
                <a:spcPts val="5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smtClean="0">
                <a:solidFill>
                  <a:srgbClr val="000000"/>
                </a:solidFill>
                <a:latin typeface="Comic Sans MS" pitchFamily="64" charset="0"/>
              </a:rPr>
              <a:t>vücudumuzda </a:t>
            </a:r>
            <a:r>
              <a:rPr lang="tr-TR" sz="2200">
                <a:solidFill>
                  <a:srgbClr val="000000"/>
                </a:solidFill>
                <a:latin typeface="Comic Sans MS" pitchFamily="64" charset="0"/>
              </a:rPr>
              <a:t>seratonin hormonu salgılanır. </a:t>
            </a:r>
            <a:endParaRPr lang="tr-TR" sz="2200" smtClean="0">
              <a:solidFill>
                <a:srgbClr val="000000"/>
              </a:solidFill>
              <a:latin typeface="Comic Sans MS" pitchFamily="64" charset="0"/>
            </a:endParaRPr>
          </a:p>
          <a:p>
            <a:pPr marL="271463" indent="-271463">
              <a:spcBef>
                <a:spcPts val="5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smtClean="0">
                <a:solidFill>
                  <a:srgbClr val="000000"/>
                </a:solidFill>
                <a:latin typeface="Comic Sans MS" pitchFamily="64" charset="0"/>
              </a:rPr>
              <a:t>Seratonin </a:t>
            </a:r>
            <a:r>
              <a:rPr lang="tr-TR" sz="2200">
                <a:solidFill>
                  <a:srgbClr val="000000"/>
                </a:solidFill>
                <a:latin typeface="Comic Sans MS" pitchFamily="64" charset="0"/>
              </a:rPr>
              <a:t>hormonu salgılandığında kişi </a:t>
            </a:r>
            <a:endParaRPr lang="tr-TR" sz="2200" smtClean="0">
              <a:solidFill>
                <a:srgbClr val="000000"/>
              </a:solidFill>
              <a:latin typeface="Comic Sans MS" pitchFamily="64" charset="0"/>
            </a:endParaRPr>
          </a:p>
          <a:p>
            <a:pPr marL="271463" indent="-271463">
              <a:spcBef>
                <a:spcPts val="5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smtClean="0">
                <a:solidFill>
                  <a:srgbClr val="000000"/>
                </a:solidFill>
                <a:latin typeface="Comic Sans MS" pitchFamily="64" charset="0"/>
              </a:rPr>
              <a:t>uyanık </a:t>
            </a:r>
            <a:r>
              <a:rPr lang="tr-TR" sz="2200">
                <a:solidFill>
                  <a:srgbClr val="000000"/>
                </a:solidFill>
                <a:latin typeface="Comic Sans MS" pitchFamily="64" charset="0"/>
              </a:rPr>
              <a:t>(uyarılma durumuna hazır, tetikte) ve </a:t>
            </a:r>
            <a:endParaRPr lang="tr-TR" sz="2200" smtClean="0">
              <a:solidFill>
                <a:srgbClr val="000000"/>
              </a:solidFill>
              <a:latin typeface="Comic Sans MS" pitchFamily="64" charset="0"/>
            </a:endParaRPr>
          </a:p>
          <a:p>
            <a:pPr marL="271463" indent="-271463">
              <a:spcBef>
                <a:spcPts val="550"/>
              </a:spcBef>
              <a:buClr>
                <a:srgbClr val="C32D2E"/>
              </a:buClr>
              <a:buSzPct val="95000"/>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smtClean="0">
                <a:solidFill>
                  <a:srgbClr val="000000"/>
                </a:solidFill>
                <a:latin typeface="Comic Sans MS" pitchFamily="64" charset="0"/>
              </a:rPr>
              <a:t>kendine güven doludur</a:t>
            </a:r>
            <a:r>
              <a:rPr lang="tr-TR" sz="2200">
                <a:solidFill>
                  <a:srgbClr val="000000"/>
                </a:solidFill>
                <a:latin typeface="Comic Sans MS" pitchFamily="64" charset="0"/>
              </a:rPr>
              <a:t>. </a:t>
            </a:r>
          </a:p>
          <a:p>
            <a:pPr marL="271463" indent="-271463">
              <a:spcBef>
                <a:spcPts val="550"/>
              </a:spcBef>
              <a:buClr>
                <a:srgbClr val="C32D2E"/>
              </a:buClr>
              <a:buSzPct val="95000"/>
              <a:buFont typeface="Wingdings 2" pitchFamily="16"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z="2200">
                <a:solidFill>
                  <a:srgbClr val="000000"/>
                </a:solidFill>
                <a:latin typeface="Comic Sans MS" pitchFamily="64" charset="0"/>
              </a:rPr>
              <a:t>Sınava başlamadan kısa bir süre önce hissedilen duygu </a:t>
            </a:r>
            <a:r>
              <a:rPr lang="tr-TR" sz="2200" smtClean="0">
                <a:solidFill>
                  <a:srgbClr val="000000"/>
                </a:solidFill>
                <a:latin typeface="Comic Sans MS" pitchFamily="64" charset="0"/>
              </a:rPr>
              <a:t>hali genellikle </a:t>
            </a:r>
            <a:r>
              <a:rPr lang="tr-TR" sz="2200">
                <a:solidFill>
                  <a:srgbClr val="000000"/>
                </a:solidFill>
                <a:latin typeface="Comic Sans MS" pitchFamily="64" charset="0"/>
              </a:rPr>
              <a:t>heyecandır. Beyin bir süre sonra karşılaşacağı soruları yanıtlayabilmek ve gerekli olan yüksek beyin fonksiyonlarını yerine getirebilmek için hazırlık aşamasındadır. Önemli olan bu doğal sürecin kaygıya ve paniğe dönüştürülmemesi; algılama, anlama, yorumlama, hatırlama gibi bilişsel etkinliklerin olumsuz yönde etkilenmemesidir. </a:t>
            </a:r>
          </a:p>
          <a:p>
            <a:pPr marL="271463" indent="-271463">
              <a:spcBef>
                <a:spcPts val="5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a:solidFill>
                <a:srgbClr val="000000"/>
              </a:solidFill>
              <a:latin typeface="Comic Sans MS" pitchFamily="64" charset="0"/>
            </a:endParaRPr>
          </a:p>
          <a:p>
            <a:pPr marL="271463" indent="-271463">
              <a:spcBef>
                <a:spcPts val="55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200">
              <a:solidFill>
                <a:srgbClr val="000000"/>
              </a:solidFill>
              <a:latin typeface="Comic Sans MS" pitchFamily="64" charset="0"/>
            </a:endParaRPr>
          </a:p>
        </p:txBody>
      </p:sp>
      <p:pic>
        <p:nvPicPr>
          <p:cNvPr id="7" name="6 Resim" descr="panik.jpg"/>
          <p:cNvPicPr>
            <a:picLocks noChangeAspect="1"/>
          </p:cNvPicPr>
          <p:nvPr/>
        </p:nvPicPr>
        <p:blipFill>
          <a:blip r:embed="rId3" cstate="print"/>
          <a:stretch>
            <a:fillRect/>
          </a:stretch>
        </p:blipFill>
        <p:spPr>
          <a:xfrm>
            <a:off x="6373386" y="0"/>
            <a:ext cx="2770614" cy="3034482"/>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noChangeArrowheads="1"/>
          </p:cNvPicPr>
          <p:nvPr/>
        </p:nvPicPr>
        <p:blipFill>
          <a:blip r:embed="rId3" cstate="print"/>
          <a:srcRect/>
          <a:stretch>
            <a:fillRect/>
          </a:stretch>
        </p:blipFill>
        <p:spPr bwMode="auto">
          <a:xfrm>
            <a:off x="280988" y="566738"/>
            <a:ext cx="8509000" cy="5449887"/>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428596" y="2071678"/>
            <a:ext cx="4143404" cy="3143272"/>
          </a:xfrm>
          <a:prstGeom prst="rect">
            <a:avLst/>
          </a:prstGeom>
          <a:noFill/>
          <a:ln w="9525">
            <a:noFill/>
            <a:round/>
            <a:headEnd/>
            <a:tailEnd/>
          </a:ln>
        </p:spPr>
        <p:txBody>
          <a:bodyPr lIns="0" rIns="0" bIns="0" anchor="b"/>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sz="6000" b="1">
                <a:solidFill>
                  <a:srgbClr val="4F271C"/>
                </a:solidFill>
                <a:latin typeface="Comic Sans MS" pitchFamily="64" charset="0"/>
              </a:rPr>
              <a:t>SINAV </a:t>
            </a:r>
            <a:r>
              <a:rPr lang="tr-TR" sz="6000" b="1" smtClean="0">
                <a:solidFill>
                  <a:srgbClr val="4F271C"/>
                </a:solidFill>
                <a:latin typeface="Comic Sans MS" pitchFamily="64" charset="0"/>
              </a:rPr>
              <a:t>KAYGISI </a:t>
            </a:r>
            <a:r>
              <a:rPr lang="tr-TR" sz="6000" b="1">
                <a:solidFill>
                  <a:srgbClr val="4F271C"/>
                </a:solidFill>
                <a:latin typeface="Comic Sans MS" pitchFamily="64" charset="0"/>
              </a:rPr>
              <a:t>NEDEN OLUŞUR?</a:t>
            </a:r>
          </a:p>
        </p:txBody>
      </p:sp>
      <p:pic>
        <p:nvPicPr>
          <p:cNvPr id="3" name="2 Resim" descr="fg.jpeg"/>
          <p:cNvPicPr>
            <a:picLocks noChangeAspect="1"/>
          </p:cNvPicPr>
          <p:nvPr/>
        </p:nvPicPr>
        <p:blipFill>
          <a:blip r:embed="rId2" cstate="print"/>
          <a:stretch>
            <a:fillRect/>
          </a:stretch>
        </p:blipFill>
        <p:spPr>
          <a:xfrm>
            <a:off x="4714876" y="1643050"/>
            <a:ext cx="4187119" cy="325280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357158" y="571480"/>
            <a:ext cx="8001056" cy="857256"/>
          </a:xfrm>
          <a:prstGeom prst="rect">
            <a:avLst/>
          </a:prstGeom>
          <a:noFill/>
          <a:ln w="9525">
            <a:noFill/>
            <a:round/>
            <a:headEnd/>
            <a:tailEnd/>
          </a:ln>
        </p:spPr>
        <p:txBody>
          <a:bodyPr/>
          <a:lstStyle/>
          <a:p>
            <a:pPr>
              <a:spcBef>
                <a:spcPts val="675"/>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3500">
                <a:solidFill>
                  <a:srgbClr val="000000"/>
                </a:solidFill>
                <a:latin typeface="Comic Sans MS" pitchFamily="64" charset="0"/>
              </a:rPr>
              <a:t> </a:t>
            </a:r>
            <a:r>
              <a:rPr lang="tr-TR" sz="3500" b="1" u="sng">
                <a:solidFill>
                  <a:srgbClr val="990033"/>
                </a:solidFill>
                <a:latin typeface="Comic Sans MS" pitchFamily="64" charset="0"/>
              </a:rPr>
              <a:t>1- Zamanı Etkin Kullanamama</a:t>
            </a:r>
          </a:p>
          <a:p>
            <a:pPr>
              <a:spcBef>
                <a:spcPts val="675"/>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700">
                <a:solidFill>
                  <a:srgbClr val="000000"/>
                </a:solidFill>
                <a:latin typeface="Comic Sans MS" pitchFamily="64" charset="0"/>
              </a:rPr>
              <a:t>	</a:t>
            </a:r>
          </a:p>
        </p:txBody>
      </p:sp>
      <p:pic>
        <p:nvPicPr>
          <p:cNvPr id="16388" name="Picture 3"/>
          <p:cNvPicPr>
            <a:picLocks noChangeAspect="1" noChangeArrowheads="1"/>
          </p:cNvPicPr>
          <p:nvPr/>
        </p:nvPicPr>
        <p:blipFill>
          <a:blip r:embed="rId3" cstate="print"/>
          <a:srcRect/>
          <a:stretch>
            <a:fillRect/>
          </a:stretch>
        </p:blipFill>
        <p:spPr bwMode="auto">
          <a:xfrm>
            <a:off x="6372200" y="1268760"/>
            <a:ext cx="1928812" cy="2484437"/>
          </a:xfrm>
          <a:prstGeom prst="rect">
            <a:avLst/>
          </a:prstGeom>
          <a:noFill/>
          <a:ln w="9525">
            <a:noFill/>
            <a:round/>
            <a:headEnd/>
            <a:tailEnd/>
          </a:ln>
        </p:spPr>
      </p:pic>
      <p:sp>
        <p:nvSpPr>
          <p:cNvPr id="8" name="7 Dikdörtgen"/>
          <p:cNvSpPr/>
          <p:nvPr/>
        </p:nvSpPr>
        <p:spPr>
          <a:xfrm>
            <a:off x="357158" y="1857364"/>
            <a:ext cx="6000792" cy="3785652"/>
          </a:xfrm>
          <a:prstGeom prst="rect">
            <a:avLst/>
          </a:prstGeom>
        </p:spPr>
        <p:txBody>
          <a:bodyPr wrap="square">
            <a:spAutoFit/>
          </a:bodyPr>
          <a:lstStyle/>
          <a:p>
            <a:r>
              <a:rPr lang="tr-TR" sz="3000" smtClean="0">
                <a:latin typeface="Comic Sans MS" pitchFamily="66" charset="0"/>
              </a:rPr>
              <a:t>Sınava çalışmaya geç başlama, konuların yetiştirilememesi veya erken başlanmasına karşın zamanın etkin kullanılmaması nedeniyle konuların yetiştirilememesi, konu tekrarının yapılamaması kaygıyı artırır. </a:t>
            </a:r>
            <a:endParaRPr lang="tr-TR" sz="3000">
              <a:latin typeface="Comic Sans MS" pitchFamily="6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0" y="2071678"/>
            <a:ext cx="4024313" cy="1071570"/>
          </a:xfrm>
          <a:prstGeom prst="rect">
            <a:avLst/>
          </a:prstGeom>
          <a:noFill/>
          <a:ln w="9525">
            <a:noFill/>
            <a:round/>
            <a:headEnd/>
            <a:tailEnd/>
          </a:ln>
        </p:spPr>
        <p:txBody>
          <a:bodyPr/>
          <a:lstStyle/>
          <a:p>
            <a:pPr>
              <a:lnSpc>
                <a:spcPct val="90000"/>
              </a:lnSpc>
              <a:spcBef>
                <a:spcPts val="675"/>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700" b="1" u="sng">
                <a:solidFill>
                  <a:srgbClr val="990033"/>
                </a:solidFill>
                <a:latin typeface="Comic Sans MS" pitchFamily="64" charset="0"/>
              </a:rPr>
              <a:t>2- Yanlış Ders Çalışma Alışkanlıkları</a:t>
            </a:r>
          </a:p>
          <a:p>
            <a:pPr>
              <a:lnSpc>
                <a:spcPct val="90000"/>
              </a:lnSpc>
              <a:spcBef>
                <a:spcPts val="675"/>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700">
                <a:solidFill>
                  <a:srgbClr val="000000"/>
                </a:solidFill>
                <a:latin typeface="Comic Sans MS" pitchFamily="64" charset="0"/>
              </a:rPr>
              <a:t>	</a:t>
            </a:r>
          </a:p>
        </p:txBody>
      </p:sp>
      <p:sp>
        <p:nvSpPr>
          <p:cNvPr id="17411" name="AutoShape 2"/>
          <p:cNvSpPr>
            <a:spLocks noChangeArrowheads="1"/>
          </p:cNvSpPr>
          <p:nvPr/>
        </p:nvSpPr>
        <p:spPr bwMode="auto">
          <a:xfrm>
            <a:off x="1785918" y="642918"/>
            <a:ext cx="4248150" cy="1223962"/>
          </a:xfrm>
          <a:prstGeom prst="wedgeRectCallout">
            <a:avLst>
              <a:gd name="adj1" fmla="val -44940"/>
              <a:gd name="adj2" fmla="val 71324"/>
            </a:avLst>
          </a:prstGeom>
          <a:solidFill>
            <a:srgbClr val="3891A7">
              <a:alpha val="54117"/>
            </a:srgbClr>
          </a:solidFill>
          <a:ln w="9525">
            <a:noFill/>
            <a:round/>
            <a:headEnd/>
            <a:tailEnd/>
          </a:ln>
        </p:spPr>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tr-TR" sz="2600" b="1">
                <a:solidFill>
                  <a:srgbClr val="000000"/>
                </a:solidFill>
                <a:latin typeface="Comic Sans MS" pitchFamily="64" charset="0"/>
              </a:rPr>
              <a:t>Çok çalışıyorum ama soruları yapamıyorum</a:t>
            </a:r>
            <a:r>
              <a:rPr lang="tr-TR" sz="2600" b="1">
                <a:solidFill>
                  <a:srgbClr val="000000"/>
                </a:solidFill>
              </a:rPr>
              <a:t>!</a:t>
            </a:r>
          </a:p>
        </p:txBody>
      </p:sp>
      <p:pic>
        <p:nvPicPr>
          <p:cNvPr id="17412" name="Picture 3"/>
          <p:cNvPicPr>
            <a:picLocks noChangeAspect="1" noChangeArrowheads="1"/>
          </p:cNvPicPr>
          <p:nvPr/>
        </p:nvPicPr>
        <p:blipFill>
          <a:blip r:embed="rId3" cstate="print"/>
          <a:srcRect/>
          <a:stretch>
            <a:fillRect/>
          </a:stretch>
        </p:blipFill>
        <p:spPr bwMode="auto">
          <a:xfrm>
            <a:off x="0" y="1643050"/>
            <a:ext cx="2786062" cy="3900487"/>
          </a:xfrm>
          <a:prstGeom prst="rect">
            <a:avLst/>
          </a:prstGeom>
          <a:noFill/>
          <a:ln w="9525">
            <a:noFill/>
            <a:round/>
            <a:headEnd/>
            <a:tailEnd/>
          </a:ln>
        </p:spPr>
      </p:pic>
      <p:sp>
        <p:nvSpPr>
          <p:cNvPr id="8" name="7 Dikdörtgen"/>
          <p:cNvSpPr/>
          <p:nvPr/>
        </p:nvSpPr>
        <p:spPr>
          <a:xfrm>
            <a:off x="3571868" y="3143248"/>
            <a:ext cx="5072098" cy="3000821"/>
          </a:xfrm>
          <a:prstGeom prst="rect">
            <a:avLst/>
          </a:prstGeom>
        </p:spPr>
        <p:txBody>
          <a:bodyPr wrap="square">
            <a:spAutoFit/>
          </a:bodyPr>
          <a:lstStyle/>
          <a:p>
            <a:pPr>
              <a:lnSpc>
                <a:spcPct val="90000"/>
              </a:lnSpc>
            </a:pPr>
            <a:r>
              <a:rPr lang="tr-TR" sz="3500" smtClean="0">
                <a:latin typeface="Comic Sans MS" pitchFamily="66" charset="0"/>
              </a:rPr>
              <a:t>Plansız ve programsız ders çalışmak başarısızlığın en önemli kaynağıdır. Kişinin motivasyonunun düşmesine neden olur.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28596" y="857232"/>
            <a:ext cx="6215106" cy="2000264"/>
          </a:xfrm>
          <a:prstGeom prst="rect">
            <a:avLst/>
          </a:prstGeom>
          <a:noFill/>
          <a:ln w="9525">
            <a:noFill/>
            <a:round/>
            <a:headEnd/>
            <a:tailEnd/>
          </a:ln>
        </p:spPr>
        <p:txBody>
          <a:bodyPr/>
          <a:lstStyle/>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4000" b="1" u="sng">
                <a:solidFill>
                  <a:srgbClr val="990033"/>
                </a:solidFill>
                <a:latin typeface="Comic Sans MS" pitchFamily="64" charset="0"/>
              </a:rPr>
              <a:t>3- Mükemmeliyetçilik Düşüncesi</a:t>
            </a:r>
          </a:p>
          <a:p>
            <a:pPr>
              <a:spcBef>
                <a:spcPts val="65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tr-TR" sz="2600">
                <a:solidFill>
                  <a:srgbClr val="000000"/>
                </a:solidFill>
                <a:latin typeface="Comic Sans MS" pitchFamily="64" charset="0"/>
              </a:rPr>
              <a:t>  </a:t>
            </a:r>
          </a:p>
        </p:txBody>
      </p:sp>
      <p:pic>
        <p:nvPicPr>
          <p:cNvPr id="18435" name="Picture 2"/>
          <p:cNvPicPr>
            <a:picLocks noChangeAspect="1" noChangeArrowheads="1"/>
          </p:cNvPicPr>
          <p:nvPr/>
        </p:nvPicPr>
        <p:blipFill>
          <a:blip r:embed="rId3" cstate="print"/>
          <a:srcRect/>
          <a:stretch>
            <a:fillRect/>
          </a:stretch>
        </p:blipFill>
        <p:spPr bwMode="auto">
          <a:xfrm>
            <a:off x="5791950" y="548680"/>
            <a:ext cx="3137454" cy="3744416"/>
          </a:xfrm>
          <a:prstGeom prst="rect">
            <a:avLst/>
          </a:prstGeom>
          <a:noFill/>
          <a:ln w="9525">
            <a:noFill/>
            <a:round/>
            <a:headEnd/>
            <a:tailEnd/>
          </a:ln>
        </p:spPr>
      </p:pic>
      <p:sp>
        <p:nvSpPr>
          <p:cNvPr id="7" name="6 Dikdörtgen"/>
          <p:cNvSpPr/>
          <p:nvPr/>
        </p:nvSpPr>
        <p:spPr>
          <a:xfrm>
            <a:off x="571472" y="2571744"/>
            <a:ext cx="4572000" cy="2785378"/>
          </a:xfrm>
          <a:prstGeom prst="rect">
            <a:avLst/>
          </a:prstGeom>
        </p:spPr>
        <p:txBody>
          <a:bodyPr>
            <a:spAutoFit/>
          </a:bodyPr>
          <a:lstStyle/>
          <a:p>
            <a:r>
              <a:rPr lang="tr-TR" sz="3500" smtClean="0">
                <a:latin typeface="Comic Sans MS" pitchFamily="66" charset="0"/>
              </a:rPr>
              <a:t>Yaptıklarının, en iyisi ve hiç hatasız olması gerektiğine inanan kişinin kaygı düzeyi yükselir.</a:t>
            </a:r>
            <a:endParaRPr lang="tr-TR" sz="3500">
              <a:latin typeface="Comic Sans MS" pitchFamily="6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1176</Words>
  <Application>Microsoft Office PowerPoint</Application>
  <PresentationFormat>Ekran Gösterisi (4:3)</PresentationFormat>
  <Paragraphs>163</Paragraphs>
  <Slides>26</Slides>
  <Notes>25</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okul</dc:creator>
  <cp:lastModifiedBy>lp</cp:lastModifiedBy>
  <cp:revision>9</cp:revision>
  <dcterms:created xsi:type="dcterms:W3CDTF">2011-03-24T09:02:12Z</dcterms:created>
  <dcterms:modified xsi:type="dcterms:W3CDTF">2019-10-01T09:08:04Z</dcterms:modified>
</cp:coreProperties>
</file>