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84" r:id="rId3"/>
    <p:sldId id="267" r:id="rId4"/>
    <p:sldId id="270" r:id="rId5"/>
    <p:sldId id="285" r:id="rId6"/>
    <p:sldId id="258" r:id="rId7"/>
    <p:sldId id="259" r:id="rId8"/>
    <p:sldId id="271" r:id="rId9"/>
    <p:sldId id="260" r:id="rId10"/>
    <p:sldId id="261" r:id="rId11"/>
    <p:sldId id="262" r:id="rId12"/>
    <p:sldId id="263" r:id="rId13"/>
    <p:sldId id="264" r:id="rId14"/>
    <p:sldId id="277" r:id="rId15"/>
    <p:sldId id="272" r:id="rId16"/>
    <p:sldId id="278" r:id="rId17"/>
    <p:sldId id="265" r:id="rId18"/>
    <p:sldId id="275" r:id="rId19"/>
    <p:sldId id="276" r:id="rId20"/>
    <p:sldId id="279" r:id="rId21"/>
    <p:sldId id="287" r:id="rId22"/>
    <p:sldId id="280" r:id="rId23"/>
    <p:sldId id="281" r:id="rId24"/>
    <p:sldId id="288" r:id="rId25"/>
    <p:sldId id="282" r:id="rId26"/>
    <p:sldId id="289" r:id="rId27"/>
    <p:sldId id="283" r:id="rId28"/>
    <p:sldId id="291"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44"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E47F940-3A30-4E5F-8AF8-D6A87A974708}" type="datetimeFigureOut">
              <a:rPr lang="tr-TR" smtClean="0"/>
              <a:t>5.11.2019</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CE0B6A9-733C-4802-886D-A515E80F6EAF}" type="slidenum">
              <a:rPr lang="tr-TR" smtClean="0"/>
              <a:t>‹#›</a:t>
            </a:fld>
            <a:endParaRPr lang="tr-TR"/>
          </a:p>
        </p:txBody>
      </p:sp>
    </p:spTree>
    <p:extLst>
      <p:ext uri="{BB962C8B-B14F-4D97-AF65-F5344CB8AC3E}">
        <p14:creationId xmlns:p14="http://schemas.microsoft.com/office/powerpoint/2010/main" val="179953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E47F940-3A30-4E5F-8AF8-D6A87A974708}" type="datetimeFigureOut">
              <a:rPr lang="tr-TR" smtClean="0"/>
              <a:t>5.11.2019</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CE0B6A9-733C-4802-886D-A515E80F6EAF}" type="slidenum">
              <a:rPr lang="tr-TR" smtClean="0"/>
              <a:t>‹#›</a:t>
            </a:fld>
            <a:endParaRPr lang="tr-TR"/>
          </a:p>
        </p:txBody>
      </p:sp>
    </p:spTree>
    <p:extLst>
      <p:ext uri="{BB962C8B-B14F-4D97-AF65-F5344CB8AC3E}">
        <p14:creationId xmlns:p14="http://schemas.microsoft.com/office/powerpoint/2010/main" val="252309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E47F940-3A30-4E5F-8AF8-D6A87A974708}" type="datetimeFigureOut">
              <a:rPr lang="tr-TR" smtClean="0"/>
              <a:t>5.11.2019</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E0B6A9-733C-4802-886D-A515E80F6EAF}" type="slidenum">
              <a:rPr lang="tr-TR" smtClean="0"/>
              <a:t>‹#›</a:t>
            </a:fld>
            <a:endParaRPr lang="tr-TR"/>
          </a:p>
        </p:txBody>
      </p:sp>
    </p:spTree>
    <p:extLst>
      <p:ext uri="{BB962C8B-B14F-4D97-AF65-F5344CB8AC3E}">
        <p14:creationId xmlns:p14="http://schemas.microsoft.com/office/powerpoint/2010/main" val="1738662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E47F940-3A30-4E5F-8AF8-D6A87A974708}" type="datetimeFigureOut">
              <a:rPr lang="tr-TR" smtClean="0"/>
              <a:t>5.11.2019</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E0B6A9-733C-4802-886D-A515E80F6EAF}" type="slidenum">
              <a:rPr lang="tr-TR" smtClean="0"/>
              <a:t>‹#›</a:t>
            </a:fld>
            <a:endParaRPr lang="tr-TR"/>
          </a:p>
        </p:txBody>
      </p:sp>
    </p:spTree>
    <p:extLst>
      <p:ext uri="{BB962C8B-B14F-4D97-AF65-F5344CB8AC3E}">
        <p14:creationId xmlns:p14="http://schemas.microsoft.com/office/powerpoint/2010/main" val="4249707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E47F940-3A30-4E5F-8AF8-D6A87A974708}" type="datetimeFigureOut">
              <a:rPr lang="tr-TR" smtClean="0"/>
              <a:t>5.11.2019</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E0B6A9-733C-4802-886D-A515E80F6EAF}" type="slidenum">
              <a:rPr lang="tr-TR" smtClean="0"/>
              <a:t>‹#›</a:t>
            </a:fld>
            <a:endParaRPr lang="tr-TR"/>
          </a:p>
        </p:txBody>
      </p:sp>
    </p:spTree>
    <p:extLst>
      <p:ext uri="{BB962C8B-B14F-4D97-AF65-F5344CB8AC3E}">
        <p14:creationId xmlns:p14="http://schemas.microsoft.com/office/powerpoint/2010/main" val="3900927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E47F940-3A30-4E5F-8AF8-D6A87A974708}" type="datetimeFigureOut">
              <a:rPr lang="tr-TR" smtClean="0"/>
              <a:t>5.11.2019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0B6A9-733C-4802-886D-A515E80F6EAF}" type="slidenum">
              <a:rPr lang="tr-TR" smtClean="0"/>
              <a:t>‹#›</a:t>
            </a:fld>
            <a:endParaRPr lang="tr-TR"/>
          </a:p>
        </p:txBody>
      </p:sp>
    </p:spTree>
    <p:extLst>
      <p:ext uri="{BB962C8B-B14F-4D97-AF65-F5344CB8AC3E}">
        <p14:creationId xmlns:p14="http://schemas.microsoft.com/office/powerpoint/2010/main" val="119257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E47F940-3A30-4E5F-8AF8-D6A87A974708}" type="datetimeFigureOut">
              <a:rPr lang="tr-TR" smtClean="0"/>
              <a:t>5.11.2019</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CCE0B6A9-733C-4802-886D-A515E80F6EAF}" type="slidenum">
              <a:rPr lang="tr-TR" smtClean="0"/>
              <a:t>‹#›</a:t>
            </a:fld>
            <a:endParaRPr lang="tr-TR"/>
          </a:p>
        </p:txBody>
      </p:sp>
    </p:spTree>
    <p:extLst>
      <p:ext uri="{BB962C8B-B14F-4D97-AF65-F5344CB8AC3E}">
        <p14:creationId xmlns:p14="http://schemas.microsoft.com/office/powerpoint/2010/main" val="4072113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E47F940-3A30-4E5F-8AF8-D6A87A974708}" type="datetimeFigureOut">
              <a:rPr lang="tr-TR" smtClean="0"/>
              <a:t>5.11.2019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0B6A9-733C-4802-886D-A515E80F6EAF}" type="slidenum">
              <a:rPr lang="tr-TR" smtClean="0"/>
              <a:t>‹#›</a:t>
            </a:fld>
            <a:endParaRPr lang="tr-TR"/>
          </a:p>
        </p:txBody>
      </p:sp>
    </p:spTree>
    <p:extLst>
      <p:ext uri="{BB962C8B-B14F-4D97-AF65-F5344CB8AC3E}">
        <p14:creationId xmlns:p14="http://schemas.microsoft.com/office/powerpoint/2010/main" val="581262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E47F940-3A30-4E5F-8AF8-D6A87A974708}" type="datetimeFigureOut">
              <a:rPr lang="tr-TR" smtClean="0"/>
              <a:t>5.11.2019</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E0B6A9-733C-4802-886D-A515E80F6EAF}" type="slidenum">
              <a:rPr lang="tr-TR" smtClean="0"/>
              <a:t>‹#›</a:t>
            </a:fld>
            <a:endParaRPr lang="tr-TR"/>
          </a:p>
        </p:txBody>
      </p:sp>
    </p:spTree>
    <p:extLst>
      <p:ext uri="{BB962C8B-B14F-4D97-AF65-F5344CB8AC3E}">
        <p14:creationId xmlns:p14="http://schemas.microsoft.com/office/powerpoint/2010/main" val="425561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E47F940-3A30-4E5F-8AF8-D6A87A974708}" type="datetimeFigureOut">
              <a:rPr lang="tr-TR" smtClean="0"/>
              <a:t>5.11.2019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0B6A9-733C-4802-886D-A515E80F6EAF}" type="slidenum">
              <a:rPr lang="tr-TR" smtClean="0"/>
              <a:t>‹#›</a:t>
            </a:fld>
            <a:endParaRPr lang="tr-TR"/>
          </a:p>
        </p:txBody>
      </p:sp>
    </p:spTree>
    <p:extLst>
      <p:ext uri="{BB962C8B-B14F-4D97-AF65-F5344CB8AC3E}">
        <p14:creationId xmlns:p14="http://schemas.microsoft.com/office/powerpoint/2010/main" val="341208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E47F940-3A30-4E5F-8AF8-D6A87A974708}" type="datetimeFigureOut">
              <a:rPr lang="tr-TR" smtClean="0"/>
              <a:t>5.11.2019</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E0B6A9-733C-4802-886D-A515E80F6EAF}" type="slidenum">
              <a:rPr lang="tr-TR" smtClean="0"/>
              <a:t>‹#›</a:t>
            </a:fld>
            <a:endParaRPr lang="tr-TR"/>
          </a:p>
        </p:txBody>
      </p:sp>
    </p:spTree>
    <p:extLst>
      <p:ext uri="{BB962C8B-B14F-4D97-AF65-F5344CB8AC3E}">
        <p14:creationId xmlns:p14="http://schemas.microsoft.com/office/powerpoint/2010/main" val="403860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E47F940-3A30-4E5F-8AF8-D6A87A974708}" type="datetimeFigureOut">
              <a:rPr lang="tr-TR" smtClean="0"/>
              <a:t>5.11.2019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0B6A9-733C-4802-886D-A515E80F6EAF}" type="slidenum">
              <a:rPr lang="tr-TR" smtClean="0"/>
              <a:t>‹#›</a:t>
            </a:fld>
            <a:endParaRPr lang="tr-TR"/>
          </a:p>
        </p:txBody>
      </p:sp>
    </p:spTree>
    <p:extLst>
      <p:ext uri="{BB962C8B-B14F-4D97-AF65-F5344CB8AC3E}">
        <p14:creationId xmlns:p14="http://schemas.microsoft.com/office/powerpoint/2010/main" val="327562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E47F940-3A30-4E5F-8AF8-D6A87A974708}" type="datetimeFigureOut">
              <a:rPr lang="tr-TR" smtClean="0"/>
              <a:t>5.11.2019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0B6A9-733C-4802-886D-A515E80F6EAF}" type="slidenum">
              <a:rPr lang="tr-TR" smtClean="0"/>
              <a:t>‹#›</a:t>
            </a:fld>
            <a:endParaRPr lang="tr-TR"/>
          </a:p>
        </p:txBody>
      </p:sp>
    </p:spTree>
    <p:extLst>
      <p:ext uri="{BB962C8B-B14F-4D97-AF65-F5344CB8AC3E}">
        <p14:creationId xmlns:p14="http://schemas.microsoft.com/office/powerpoint/2010/main" val="403758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E47F940-3A30-4E5F-8AF8-D6A87A974708}" type="datetimeFigureOut">
              <a:rPr lang="tr-TR" smtClean="0"/>
              <a:t>5.11.2019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0B6A9-733C-4802-886D-A515E80F6EAF}" type="slidenum">
              <a:rPr lang="tr-TR" smtClean="0"/>
              <a:t>‹#›</a:t>
            </a:fld>
            <a:endParaRPr lang="tr-TR"/>
          </a:p>
        </p:txBody>
      </p:sp>
    </p:spTree>
    <p:extLst>
      <p:ext uri="{BB962C8B-B14F-4D97-AF65-F5344CB8AC3E}">
        <p14:creationId xmlns:p14="http://schemas.microsoft.com/office/powerpoint/2010/main" val="143153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7F940-3A30-4E5F-8AF8-D6A87A974708}" type="datetimeFigureOut">
              <a:rPr lang="tr-TR" smtClean="0"/>
              <a:t>5.11.2019</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CE0B6A9-733C-4802-886D-A515E80F6EAF}" type="slidenum">
              <a:rPr lang="tr-TR" smtClean="0"/>
              <a:t>‹#›</a:t>
            </a:fld>
            <a:endParaRPr lang="tr-TR"/>
          </a:p>
        </p:txBody>
      </p:sp>
    </p:spTree>
    <p:extLst>
      <p:ext uri="{BB962C8B-B14F-4D97-AF65-F5344CB8AC3E}">
        <p14:creationId xmlns:p14="http://schemas.microsoft.com/office/powerpoint/2010/main" val="239201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E47F940-3A30-4E5F-8AF8-D6A87A974708}" type="datetimeFigureOut">
              <a:rPr lang="tr-TR" smtClean="0"/>
              <a:t>5.11.2019</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CE0B6A9-733C-4802-886D-A515E80F6EAF}" type="slidenum">
              <a:rPr lang="tr-TR" smtClean="0"/>
              <a:t>‹#›</a:t>
            </a:fld>
            <a:endParaRPr lang="tr-TR"/>
          </a:p>
        </p:txBody>
      </p:sp>
    </p:spTree>
    <p:extLst>
      <p:ext uri="{BB962C8B-B14F-4D97-AF65-F5344CB8AC3E}">
        <p14:creationId xmlns:p14="http://schemas.microsoft.com/office/powerpoint/2010/main" val="415847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E47F940-3A30-4E5F-8AF8-D6A87A974708}" type="datetimeFigureOut">
              <a:rPr lang="tr-TR" smtClean="0"/>
              <a:t>5.11.2019</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CE0B6A9-733C-4802-886D-A515E80F6EAF}" type="slidenum">
              <a:rPr lang="tr-TR" smtClean="0"/>
              <a:t>‹#›</a:t>
            </a:fld>
            <a:endParaRPr lang="tr-TR"/>
          </a:p>
        </p:txBody>
      </p:sp>
    </p:spTree>
    <p:extLst>
      <p:ext uri="{BB962C8B-B14F-4D97-AF65-F5344CB8AC3E}">
        <p14:creationId xmlns:p14="http://schemas.microsoft.com/office/powerpoint/2010/main" val="315174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E47F940-3A30-4E5F-8AF8-D6A87A974708}" type="datetimeFigureOut">
              <a:rPr lang="tr-TR" smtClean="0"/>
              <a:t>5.11.2019</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CE0B6A9-733C-4802-886D-A515E80F6EAF}" type="slidenum">
              <a:rPr lang="tr-TR" smtClean="0"/>
              <a:t>‹#›</a:t>
            </a:fld>
            <a:endParaRPr lang="tr-TR"/>
          </a:p>
        </p:txBody>
      </p:sp>
    </p:spTree>
    <p:extLst>
      <p:ext uri="{BB962C8B-B14F-4D97-AF65-F5344CB8AC3E}">
        <p14:creationId xmlns:p14="http://schemas.microsoft.com/office/powerpoint/2010/main" val="1131848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00864" y="1038589"/>
            <a:ext cx="8761413" cy="706964"/>
          </a:xfrm>
        </p:spPr>
        <p:txBody>
          <a:bodyPr/>
          <a:lstStyle/>
          <a:p>
            <a:pPr algn="ctr"/>
            <a:r>
              <a:rPr lang="tr-TR" sz="4400" b="1" dirty="0" smtClean="0"/>
              <a:t>ÇOCUK İHMALİ</a:t>
            </a:r>
            <a:endParaRPr lang="tr-TR" sz="4400"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2202" y="2580922"/>
            <a:ext cx="2838735" cy="2680009"/>
          </a:xfrm>
        </p:spPr>
      </p:pic>
    </p:spTree>
    <p:extLst>
      <p:ext uri="{BB962C8B-B14F-4D97-AF65-F5344CB8AC3E}">
        <p14:creationId xmlns:p14="http://schemas.microsoft.com/office/powerpoint/2010/main" val="196759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CDCACD-41BA-42EB-8807-BE07DAFF52FC}"/>
              </a:ext>
            </a:extLst>
          </p:cNvPr>
          <p:cNvSpPr>
            <a:spLocks noGrp="1"/>
          </p:cNvSpPr>
          <p:nvPr>
            <p:ph idx="1"/>
          </p:nvPr>
        </p:nvSpPr>
        <p:spPr>
          <a:xfrm>
            <a:off x="838200" y="2429301"/>
            <a:ext cx="5303293" cy="3747662"/>
          </a:xfrm>
        </p:spPr>
        <p:txBody>
          <a:bodyPr>
            <a:normAutofit/>
          </a:bodyPr>
          <a:lstStyle/>
          <a:p>
            <a:r>
              <a:rPr lang="tr-TR" altLang="tr-TR" sz="3200" dirty="0">
                <a:solidFill>
                  <a:schemeClr val="tx1"/>
                </a:solidFill>
                <a:latin typeface="Calibri" panose="020F0502020204030204" pitchFamily="34" charset="0"/>
                <a:cs typeface="Calibri" panose="020F0502020204030204" pitchFamily="34" charset="0"/>
              </a:rPr>
              <a:t>Çocuğun terk edilmesi veya kendine zarar verebileceği durumlarda denetimsiz bırakılması</a:t>
            </a:r>
          </a:p>
          <a:p>
            <a:endParaRPr lang="tr-TR" sz="3200" dirty="0">
              <a:solidFill>
                <a:schemeClr val="tx1"/>
              </a:solidFill>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xmlns="" id="{8ACA3434-5760-4233-93F8-641E645CF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687" y="1203136"/>
            <a:ext cx="3286125"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336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1BCDFE4-F351-49B8-9A0C-9AD92A892B63}"/>
              </a:ext>
            </a:extLst>
          </p:cNvPr>
          <p:cNvSpPr>
            <a:spLocks noGrp="1"/>
          </p:cNvSpPr>
          <p:nvPr>
            <p:ph idx="1"/>
          </p:nvPr>
        </p:nvSpPr>
        <p:spPr>
          <a:xfrm>
            <a:off x="838200" y="2388357"/>
            <a:ext cx="5098576" cy="3788605"/>
          </a:xfrm>
        </p:spPr>
        <p:txBody>
          <a:bodyPr>
            <a:normAutofit/>
          </a:bodyPr>
          <a:lstStyle/>
          <a:p>
            <a:r>
              <a:rPr lang="tr-TR" altLang="tr-TR" sz="3200" dirty="0">
                <a:solidFill>
                  <a:schemeClr val="tx1"/>
                </a:solidFill>
                <a:latin typeface="Calibri" panose="020F0502020204030204" pitchFamily="34" charset="0"/>
                <a:cs typeface="Calibri" panose="020F0502020204030204" pitchFamily="34" charset="0"/>
              </a:rPr>
              <a:t>Gereğince bakımın sağlanmaması, beslenmemesi, mevsim şartlarına göre giydirilmemesi.</a:t>
            </a:r>
            <a:endParaRPr lang="tr-TR" sz="3200" dirty="0">
              <a:solidFill>
                <a:schemeClr val="tx1"/>
              </a:solidFill>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xmlns="" id="{562471DB-CA00-41E6-A6AE-4C981C431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499" y="1646049"/>
            <a:ext cx="3336925"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39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525EDDE-03AA-4238-B283-259C58A25BFF}"/>
              </a:ext>
            </a:extLst>
          </p:cNvPr>
          <p:cNvSpPr>
            <a:spLocks noGrp="1"/>
          </p:cNvSpPr>
          <p:nvPr>
            <p:ph idx="1"/>
          </p:nvPr>
        </p:nvSpPr>
        <p:spPr>
          <a:xfrm>
            <a:off x="838199" y="2483893"/>
            <a:ext cx="5385179" cy="3693070"/>
          </a:xfrm>
        </p:spPr>
        <p:txBody>
          <a:bodyPr>
            <a:normAutofit/>
          </a:bodyPr>
          <a:lstStyle/>
          <a:p>
            <a:r>
              <a:rPr lang="tr-TR" altLang="tr-TR" sz="3200" dirty="0">
                <a:solidFill>
                  <a:schemeClr val="tx1"/>
                </a:solidFill>
                <a:latin typeface="Calibri" panose="020F0502020204030204" pitchFamily="34" charset="0"/>
                <a:cs typeface="Calibri" panose="020F0502020204030204" pitchFamily="34" charset="0"/>
              </a:rPr>
              <a:t>Okula gönderilmemesi veya okula gönderildiği halde okuldaki durumu ile ilgilenilmemesi</a:t>
            </a:r>
            <a:r>
              <a:rPr lang="tr-TR" altLang="tr-TR" sz="3200" dirty="0" smtClean="0">
                <a:solidFill>
                  <a:schemeClr val="tx1"/>
                </a:solidFill>
                <a:latin typeface="Calibri" panose="020F0502020204030204" pitchFamily="34" charset="0"/>
                <a:cs typeface="Calibri" panose="020F0502020204030204" pitchFamily="34" charset="0"/>
              </a:rPr>
              <a:t>, eğitim </a:t>
            </a:r>
            <a:r>
              <a:rPr lang="tr-TR" altLang="tr-TR" sz="3200" dirty="0">
                <a:solidFill>
                  <a:schemeClr val="tx1"/>
                </a:solidFill>
                <a:latin typeface="Calibri" panose="020F0502020204030204" pitchFamily="34" charset="0"/>
                <a:cs typeface="Calibri" panose="020F0502020204030204" pitchFamily="34" charset="0"/>
              </a:rPr>
              <a:t>gereksinimlerinin </a:t>
            </a:r>
            <a:r>
              <a:rPr lang="tr-TR" altLang="tr-TR" sz="3200" dirty="0" err="1">
                <a:solidFill>
                  <a:schemeClr val="tx1"/>
                </a:solidFill>
                <a:latin typeface="Calibri" panose="020F0502020204030204" pitchFamily="34" charset="0"/>
                <a:cs typeface="Calibri" panose="020F0502020204030204" pitchFamily="34" charset="0"/>
              </a:rPr>
              <a:t>gözardı</a:t>
            </a:r>
            <a:r>
              <a:rPr lang="tr-TR" altLang="tr-TR" sz="3200" dirty="0">
                <a:solidFill>
                  <a:schemeClr val="tx1"/>
                </a:solidFill>
                <a:latin typeface="Calibri" panose="020F0502020204030204" pitchFamily="34" charset="0"/>
                <a:cs typeface="Calibri" panose="020F0502020204030204" pitchFamily="34" charset="0"/>
              </a:rPr>
              <a:t> edilmesidir.</a:t>
            </a:r>
          </a:p>
          <a:p>
            <a:endParaRPr lang="tr-TR" sz="3200" dirty="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EB48B721-D373-4D17-907E-EDE3735DB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645" y="1433016"/>
            <a:ext cx="3286125" cy="462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723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383C720-3F91-4446-805A-AB1136DF31A8}"/>
              </a:ext>
            </a:extLst>
          </p:cNvPr>
          <p:cNvSpPr>
            <a:spLocks noGrp="1"/>
          </p:cNvSpPr>
          <p:nvPr>
            <p:ph type="title"/>
          </p:nvPr>
        </p:nvSpPr>
        <p:spPr/>
        <p:txBody>
          <a:bodyPr/>
          <a:lstStyle/>
          <a:p>
            <a:r>
              <a:rPr lang="tr-TR" altLang="tr-TR" b="1" dirty="0">
                <a:latin typeface="Calibri" panose="020F0502020204030204" pitchFamily="34" charset="0"/>
                <a:cs typeface="Calibri" panose="020F0502020204030204" pitchFamily="34" charset="0"/>
              </a:rPr>
              <a:t>Duygusal İhmal</a:t>
            </a:r>
            <a:endParaRPr lang="tr-TR" dirty="0">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xmlns="" id="{90F2CA01-1D5D-444E-BE55-4F0167AE4D54}"/>
              </a:ext>
            </a:extLst>
          </p:cNvPr>
          <p:cNvSpPr>
            <a:spLocks noGrp="1"/>
          </p:cNvSpPr>
          <p:nvPr>
            <p:ph idx="1"/>
          </p:nvPr>
        </p:nvSpPr>
        <p:spPr/>
        <p:txBody>
          <a:bodyPr>
            <a:normAutofit/>
          </a:bodyPr>
          <a:lstStyle/>
          <a:p>
            <a:r>
              <a:rPr lang="tr-TR" altLang="tr-TR" sz="3200" dirty="0">
                <a:solidFill>
                  <a:schemeClr val="tx1"/>
                </a:solidFill>
                <a:latin typeface="Calibri" panose="020F0502020204030204" pitchFamily="34" charset="0"/>
                <a:cs typeface="Calibri" panose="020F0502020204030204" pitchFamily="34" charset="0"/>
              </a:rPr>
              <a:t>Çocuğun ihtiyaç duyduğu sevgi, ilgi ve yakınlığın gösterilmemesi duygusal ihmal olarak tanımlanabilir</a:t>
            </a:r>
            <a:endParaRPr lang="tr-TR" sz="3200" dirty="0">
              <a:solidFill>
                <a:schemeClr val="tx1"/>
              </a:solidFill>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xmlns="" id="{BA58783B-64B7-4C8C-835E-804E54CF6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992" y="3712191"/>
            <a:ext cx="2592388" cy="295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24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AEF861D-D3B6-419F-A90F-4AAFCB97EA42}"/>
              </a:ext>
            </a:extLst>
          </p:cNvPr>
          <p:cNvSpPr>
            <a:spLocks noGrp="1"/>
          </p:cNvSpPr>
          <p:nvPr>
            <p:ph type="title"/>
          </p:nvPr>
        </p:nvSpPr>
        <p:spPr>
          <a:xfrm>
            <a:off x="833977" y="750626"/>
            <a:ext cx="10515600" cy="1130637"/>
          </a:xfrm>
        </p:spPr>
        <p:txBody>
          <a:bodyPr>
            <a:normAutofit/>
          </a:bodyPr>
          <a:lstStyle/>
          <a:p>
            <a:r>
              <a:rPr lang="tr-TR" b="1" dirty="0" smtClean="0">
                <a:solidFill>
                  <a:srgbClr val="FF0000"/>
                </a:solidFill>
                <a:latin typeface="Calibri" panose="020F0502020204030204" pitchFamily="34" charset="0"/>
                <a:cs typeface="Calibri" panose="020F0502020204030204" pitchFamily="34" charset="0"/>
              </a:rPr>
              <a:t>ÇOCUĞUN DUYGUSAL İHMALİ</a:t>
            </a:r>
            <a:endParaRPr lang="tr-TR" b="1" dirty="0">
              <a:solidFill>
                <a:srgbClr val="FF0000"/>
              </a:solidFill>
              <a:latin typeface="Calibri" panose="020F0502020204030204" pitchFamily="34" charset="0"/>
              <a:cs typeface="Calibri" panose="020F0502020204030204" pitchFamily="34" charset="0"/>
            </a:endParaRPr>
          </a:p>
        </p:txBody>
      </p:sp>
      <p:sp>
        <p:nvSpPr>
          <p:cNvPr id="4" name="Metin kutusu 3"/>
          <p:cNvSpPr txBox="1"/>
          <p:nvPr/>
        </p:nvSpPr>
        <p:spPr>
          <a:xfrm>
            <a:off x="391887" y="2934269"/>
            <a:ext cx="11399780" cy="1569660"/>
          </a:xfrm>
          <a:prstGeom prst="rect">
            <a:avLst/>
          </a:prstGeom>
          <a:noFill/>
        </p:spPr>
        <p:txBody>
          <a:bodyPr wrap="square" rtlCol="0">
            <a:spAutoFit/>
          </a:bodyPr>
          <a:lstStyle/>
          <a:p>
            <a:pPr marL="285750" indent="-285750">
              <a:buFont typeface="Arial" panose="020B0604020202020204" pitchFamily="34" charset="0"/>
              <a:buChar char="•"/>
            </a:pPr>
            <a:r>
              <a:rPr lang="tr-TR" sz="3200" dirty="0" smtClean="0">
                <a:latin typeface="Calibri" panose="020F0502020204030204" pitchFamily="34" charset="0"/>
                <a:cs typeface="Calibri" panose="020F0502020204030204" pitchFamily="34" charset="0"/>
              </a:rPr>
              <a:t>İLGİSİZLİK</a:t>
            </a:r>
          </a:p>
          <a:p>
            <a:pPr marL="285750" indent="-285750">
              <a:buFont typeface="Arial" panose="020B0604020202020204" pitchFamily="34" charset="0"/>
              <a:buChar char="•"/>
            </a:pPr>
            <a:r>
              <a:rPr lang="tr-TR" sz="3200" dirty="0" smtClean="0">
                <a:latin typeface="Calibri" panose="020F0502020204030204" pitchFamily="34" charset="0"/>
                <a:cs typeface="Calibri" panose="020F0502020204030204" pitchFamily="34" charset="0"/>
              </a:rPr>
              <a:t>SEVGİ GÖSTERMEME </a:t>
            </a:r>
          </a:p>
          <a:p>
            <a:pPr marL="285750" indent="-285750">
              <a:buFont typeface="Arial" panose="020B0604020202020204" pitchFamily="34" charset="0"/>
              <a:buChar char="•"/>
            </a:pPr>
            <a:r>
              <a:rPr lang="tr-TR" sz="3200" dirty="0" smtClean="0">
                <a:latin typeface="Calibri" panose="020F0502020204030204" pitchFamily="34" charset="0"/>
                <a:cs typeface="Calibri" panose="020F0502020204030204" pitchFamily="34" charset="0"/>
              </a:rPr>
              <a:t>DUYARSIZ YAKLAŞIM</a:t>
            </a:r>
            <a:endParaRPr lang="tr-T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7580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AB58880-BCD9-4843-8448-2638C66DC67C}"/>
              </a:ext>
            </a:extLst>
          </p:cNvPr>
          <p:cNvSpPr>
            <a:spLocks noGrp="1"/>
          </p:cNvSpPr>
          <p:nvPr>
            <p:ph type="title"/>
          </p:nvPr>
        </p:nvSpPr>
        <p:spPr>
          <a:xfrm>
            <a:off x="546265" y="500062"/>
            <a:ext cx="10296896" cy="1325563"/>
          </a:xfrm>
        </p:spPr>
        <p:txBody>
          <a:bodyPr/>
          <a:lstStyle/>
          <a:p>
            <a:r>
              <a:rPr lang="tr-TR" altLang="tr-TR" sz="4400" b="1" dirty="0" smtClean="0">
                <a:solidFill>
                  <a:srgbClr val="FF0000"/>
                </a:solidFill>
                <a:latin typeface="Calibri" panose="020F0502020204030204" pitchFamily="34" charset="0"/>
                <a:cs typeface="Calibri" panose="020F0502020204030204" pitchFamily="34" charset="0"/>
              </a:rPr>
              <a:t>EKONOMİK İHMAL</a:t>
            </a:r>
            <a:endParaRPr lang="tr-TR" sz="4400" dirty="0">
              <a:solidFill>
                <a:srgbClr val="FF0000"/>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xmlns="" id="{07E1D393-397B-47D0-AB7C-61D0AFCD7DCD}"/>
              </a:ext>
            </a:extLst>
          </p:cNvPr>
          <p:cNvSpPr>
            <a:spLocks noGrp="1"/>
          </p:cNvSpPr>
          <p:nvPr>
            <p:ph idx="1"/>
          </p:nvPr>
        </p:nvSpPr>
        <p:spPr>
          <a:xfrm>
            <a:off x="458190" y="2351314"/>
            <a:ext cx="10515600" cy="3813773"/>
          </a:xfrm>
        </p:spPr>
        <p:txBody>
          <a:bodyPr>
            <a:normAutofit/>
          </a:bodyPr>
          <a:lstStyle/>
          <a:p>
            <a:r>
              <a:rPr lang="tr-TR" altLang="tr-TR" sz="3200" dirty="0">
                <a:solidFill>
                  <a:schemeClr val="tx1"/>
                </a:solidFill>
                <a:latin typeface="Calibri" panose="020F0502020204030204" pitchFamily="34" charset="0"/>
                <a:cs typeface="Calibri" panose="020F0502020204030204" pitchFamily="34" charset="0"/>
              </a:rPr>
              <a:t>Maddi olarak temiz ve </a:t>
            </a:r>
            <a:r>
              <a:rPr lang="tr-TR" altLang="tr-TR" sz="3200" dirty="0" smtClean="0">
                <a:solidFill>
                  <a:schemeClr val="tx1"/>
                </a:solidFill>
                <a:latin typeface="Calibri" panose="020F0502020204030204" pitchFamily="34" charset="0"/>
                <a:cs typeface="Calibri" panose="020F0502020204030204" pitchFamily="34" charset="0"/>
              </a:rPr>
              <a:t>sağlıklı </a:t>
            </a:r>
            <a:r>
              <a:rPr lang="tr-TR" altLang="tr-TR" sz="3200" dirty="0">
                <a:solidFill>
                  <a:schemeClr val="tx1"/>
                </a:solidFill>
                <a:latin typeface="Calibri" panose="020F0502020204030204" pitchFamily="34" charset="0"/>
                <a:cs typeface="Calibri" panose="020F0502020204030204" pitchFamily="34" charset="0"/>
              </a:rPr>
              <a:t>koşulların sağlanmaması ve maddi olarak temel ihtiyaçlarının karşılanmaması</a:t>
            </a:r>
          </a:p>
          <a:p>
            <a:r>
              <a:rPr lang="tr-TR" altLang="tr-TR" sz="3200" dirty="0">
                <a:solidFill>
                  <a:schemeClr val="tx1"/>
                </a:solidFill>
                <a:latin typeface="Calibri" panose="020F0502020204030204" pitchFamily="34" charset="0"/>
                <a:cs typeface="Calibri" panose="020F0502020204030204" pitchFamily="34" charset="0"/>
              </a:rPr>
              <a:t>İhmal, çocuğa bakmakla yükümlü kimsenin, </a:t>
            </a:r>
            <a:r>
              <a:rPr lang="tr-TR" altLang="tr-TR" sz="3200" b="1" dirty="0">
                <a:solidFill>
                  <a:schemeClr val="tx1"/>
                </a:solidFill>
                <a:latin typeface="Calibri" panose="020F0502020204030204" pitchFamily="34" charset="0"/>
                <a:cs typeface="Calibri" panose="020F0502020204030204" pitchFamily="34" charset="0"/>
              </a:rPr>
              <a:t>çocuğun gelişimi için gerekli ihtiyaçları karşılamaması</a:t>
            </a:r>
            <a:r>
              <a:rPr lang="tr-TR" altLang="tr-TR" sz="3200" dirty="0">
                <a:solidFill>
                  <a:schemeClr val="tx1"/>
                </a:solidFill>
                <a:latin typeface="Calibri" panose="020F0502020204030204" pitchFamily="34" charset="0"/>
                <a:cs typeface="Calibri" panose="020F0502020204030204" pitchFamily="34" charset="0"/>
              </a:rPr>
              <a:t> veya bu </a:t>
            </a:r>
            <a:r>
              <a:rPr lang="tr-TR" altLang="tr-TR" sz="3200" b="1" dirty="0">
                <a:solidFill>
                  <a:schemeClr val="tx1"/>
                </a:solidFill>
                <a:latin typeface="Calibri" panose="020F0502020204030204" pitchFamily="34" charset="0"/>
                <a:cs typeface="Calibri" panose="020F0502020204030204" pitchFamily="34" charset="0"/>
              </a:rPr>
              <a:t>ihtiyaçları dikkate almamasıdır.</a:t>
            </a:r>
            <a:r>
              <a:rPr lang="tr-TR" altLang="tr-TR" sz="3200" dirty="0">
                <a:solidFill>
                  <a:schemeClr val="tx1"/>
                </a:solidFill>
                <a:latin typeface="Calibri" panose="020F0502020204030204" pitchFamily="34" charset="0"/>
                <a:cs typeface="Calibri" panose="020F0502020204030204" pitchFamily="34" charset="0"/>
              </a:rPr>
              <a:t> Bu ihtiyaçlar </a:t>
            </a:r>
            <a:r>
              <a:rPr lang="tr-TR" altLang="tr-TR" sz="3200" i="1" dirty="0">
                <a:solidFill>
                  <a:schemeClr val="tx1"/>
                </a:solidFill>
                <a:latin typeface="Calibri" panose="020F0502020204030204" pitchFamily="34" charset="0"/>
                <a:cs typeface="Calibri" panose="020F0502020204030204" pitchFamily="34" charset="0"/>
              </a:rPr>
              <a:t>sağlık, eğitim, duygusal gelişim, beslenme, barınma ve güvenli yaşam</a:t>
            </a:r>
            <a:r>
              <a:rPr lang="tr-TR" altLang="tr-TR" sz="3200" dirty="0">
                <a:solidFill>
                  <a:schemeClr val="tx1"/>
                </a:solidFill>
                <a:latin typeface="Calibri" panose="020F0502020204030204" pitchFamily="34" charset="0"/>
                <a:cs typeface="Calibri" panose="020F0502020204030204" pitchFamily="34" charset="0"/>
              </a:rPr>
              <a:t> şartlarıdır.</a:t>
            </a:r>
          </a:p>
          <a:p>
            <a:endParaRPr lang="tr-TR"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0184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A18F326-0E8C-41D0-8DD9-9A4714C38C90}"/>
              </a:ext>
            </a:extLst>
          </p:cNvPr>
          <p:cNvSpPr>
            <a:spLocks noGrp="1"/>
          </p:cNvSpPr>
          <p:nvPr>
            <p:ph type="title"/>
          </p:nvPr>
        </p:nvSpPr>
        <p:spPr>
          <a:xfrm>
            <a:off x="838200" y="1078173"/>
            <a:ext cx="10515600" cy="612515"/>
          </a:xfrm>
        </p:spPr>
        <p:txBody>
          <a:bodyPr>
            <a:noAutofit/>
          </a:bodyPr>
          <a:lstStyle/>
          <a:p>
            <a:r>
              <a:rPr lang="tr-TR" sz="4000" b="1" spc="-365" dirty="0">
                <a:solidFill>
                  <a:srgbClr val="FF0000"/>
                </a:solidFill>
                <a:latin typeface="Calibri" panose="020F0502020204030204" pitchFamily="34" charset="0"/>
                <a:cs typeface="Calibri" panose="020F0502020204030204" pitchFamily="34" charset="0"/>
              </a:rPr>
              <a:t>ÇOCUĞUN  </a:t>
            </a:r>
            <a:r>
              <a:rPr lang="tr-TR" sz="4000" b="1" spc="-440" dirty="0">
                <a:solidFill>
                  <a:srgbClr val="FF0000"/>
                </a:solidFill>
                <a:latin typeface="Calibri" panose="020F0502020204030204" pitchFamily="34" charset="0"/>
                <a:cs typeface="Calibri" panose="020F0502020204030204" pitchFamily="34" charset="0"/>
              </a:rPr>
              <a:t>E</a:t>
            </a:r>
            <a:r>
              <a:rPr lang="tr-TR" sz="4000" b="1" spc="-495" dirty="0">
                <a:solidFill>
                  <a:srgbClr val="FF0000"/>
                </a:solidFill>
                <a:latin typeface="Calibri" panose="020F0502020204030204" pitchFamily="34" charset="0"/>
                <a:cs typeface="Calibri" panose="020F0502020204030204" pitchFamily="34" charset="0"/>
              </a:rPr>
              <a:t>Ğ</a:t>
            </a:r>
            <a:r>
              <a:rPr lang="tr-TR" sz="4000" b="1" spc="-190" dirty="0">
                <a:solidFill>
                  <a:srgbClr val="FF0000"/>
                </a:solidFill>
                <a:latin typeface="Calibri" panose="020F0502020204030204" pitchFamily="34" charset="0"/>
                <a:cs typeface="Calibri" panose="020F0502020204030204" pitchFamily="34" charset="0"/>
              </a:rPr>
              <a:t>İ</a:t>
            </a:r>
            <a:r>
              <a:rPr lang="tr-TR" sz="4000" b="1" spc="-260" dirty="0">
                <a:solidFill>
                  <a:srgbClr val="FF0000"/>
                </a:solidFill>
                <a:latin typeface="Calibri" panose="020F0502020204030204" pitchFamily="34" charset="0"/>
                <a:cs typeface="Calibri" panose="020F0502020204030204" pitchFamily="34" charset="0"/>
              </a:rPr>
              <a:t>T</a:t>
            </a:r>
            <a:r>
              <a:rPr lang="tr-TR" sz="4000" b="1" spc="-190" dirty="0">
                <a:solidFill>
                  <a:srgbClr val="FF0000"/>
                </a:solidFill>
                <a:latin typeface="Calibri" panose="020F0502020204030204" pitchFamily="34" charset="0"/>
                <a:cs typeface="Calibri" panose="020F0502020204030204" pitchFamily="34" charset="0"/>
              </a:rPr>
              <a:t>İ</a:t>
            </a:r>
            <a:r>
              <a:rPr lang="tr-TR" sz="4000" b="1" spc="-170" dirty="0">
                <a:solidFill>
                  <a:srgbClr val="FF0000"/>
                </a:solidFill>
                <a:latin typeface="Calibri" panose="020F0502020204030204" pitchFamily="34" charset="0"/>
                <a:cs typeface="Calibri" panose="020F0502020204030204" pitchFamily="34" charset="0"/>
              </a:rPr>
              <a:t>M</a:t>
            </a:r>
            <a:r>
              <a:rPr lang="tr-TR" sz="4000" b="1" spc="-434" dirty="0">
                <a:solidFill>
                  <a:srgbClr val="FF0000"/>
                </a:solidFill>
                <a:latin typeface="Calibri" panose="020F0502020204030204" pitchFamily="34" charset="0"/>
                <a:cs typeface="Calibri" panose="020F0502020204030204" pitchFamily="34" charset="0"/>
              </a:rPr>
              <a:t>S</a:t>
            </a:r>
            <a:r>
              <a:rPr lang="tr-TR" sz="4000" b="1" spc="-440" dirty="0">
                <a:solidFill>
                  <a:srgbClr val="FF0000"/>
                </a:solidFill>
                <a:latin typeface="Calibri" panose="020F0502020204030204" pitchFamily="34" charset="0"/>
                <a:cs typeface="Calibri" panose="020F0502020204030204" pitchFamily="34" charset="0"/>
              </a:rPr>
              <a:t>E</a:t>
            </a:r>
            <a:r>
              <a:rPr lang="tr-TR" sz="4000" b="1" spc="-80" dirty="0">
                <a:solidFill>
                  <a:srgbClr val="FF0000"/>
                </a:solidFill>
                <a:latin typeface="Calibri" panose="020F0502020204030204" pitchFamily="34" charset="0"/>
                <a:cs typeface="Calibri" panose="020F0502020204030204" pitchFamily="34" charset="0"/>
              </a:rPr>
              <a:t>L  </a:t>
            </a:r>
            <a:r>
              <a:rPr lang="tr-TR" sz="4000" b="1" spc="-200" dirty="0">
                <a:solidFill>
                  <a:srgbClr val="FF0000"/>
                </a:solidFill>
                <a:latin typeface="Calibri" panose="020F0502020204030204" pitchFamily="34" charset="0"/>
                <a:cs typeface="Calibri" panose="020F0502020204030204" pitchFamily="34" charset="0"/>
              </a:rPr>
              <a:t>İHMALİ</a:t>
            </a:r>
            <a:r>
              <a:rPr lang="tr-TR" sz="4000" b="1" dirty="0">
                <a:solidFill>
                  <a:srgbClr val="FF0000"/>
                </a:solidFill>
                <a:latin typeface="Calibri" panose="020F0502020204030204" pitchFamily="34" charset="0"/>
                <a:cs typeface="Calibri" panose="020F0502020204030204" pitchFamily="34" charset="0"/>
              </a:rPr>
              <a:t/>
            </a:r>
            <a:br>
              <a:rPr lang="tr-TR" sz="4000" b="1" dirty="0">
                <a:solidFill>
                  <a:srgbClr val="FF0000"/>
                </a:solidFill>
                <a:latin typeface="Calibri" panose="020F0502020204030204" pitchFamily="34" charset="0"/>
                <a:cs typeface="Calibri" panose="020F0502020204030204" pitchFamily="34" charset="0"/>
              </a:rPr>
            </a:br>
            <a:endParaRPr lang="tr-TR" sz="4000" b="1" dirty="0">
              <a:solidFill>
                <a:srgbClr val="FF0000"/>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xmlns="" id="{5136713A-CF1C-46D8-919A-0E0AEA705D32}"/>
              </a:ext>
            </a:extLst>
          </p:cNvPr>
          <p:cNvSpPr>
            <a:spLocks noGrp="1"/>
          </p:cNvSpPr>
          <p:nvPr>
            <p:ph idx="1"/>
          </p:nvPr>
        </p:nvSpPr>
        <p:spPr>
          <a:xfrm>
            <a:off x="838200" y="3016155"/>
            <a:ext cx="10515600" cy="3160808"/>
          </a:xfrm>
        </p:spPr>
        <p:txBody>
          <a:bodyPr>
            <a:normAutofit/>
          </a:bodyPr>
          <a:lstStyle/>
          <a:p>
            <a:r>
              <a:rPr lang="tr-TR" sz="3200" spc="-180" dirty="0">
                <a:solidFill>
                  <a:schemeClr val="tx1"/>
                </a:solidFill>
                <a:latin typeface="Calibri" panose="020F0502020204030204" pitchFamily="34" charset="0"/>
                <a:cs typeface="Calibri" panose="020F0502020204030204" pitchFamily="34" charset="0"/>
              </a:rPr>
              <a:t>ÇOCUĞUN </a:t>
            </a:r>
            <a:r>
              <a:rPr lang="tr-TR" sz="3200" spc="-150" dirty="0">
                <a:solidFill>
                  <a:schemeClr val="tx1"/>
                </a:solidFill>
                <a:latin typeface="Calibri" panose="020F0502020204030204" pitchFamily="34" charset="0"/>
                <a:cs typeface="Calibri" panose="020F0502020204030204" pitchFamily="34" charset="0"/>
              </a:rPr>
              <a:t>GELİŞİMSEL</a:t>
            </a:r>
            <a:r>
              <a:rPr lang="tr-TR" sz="3200" spc="-650" dirty="0">
                <a:solidFill>
                  <a:schemeClr val="tx1"/>
                </a:solidFill>
                <a:latin typeface="Calibri" panose="020F0502020204030204" pitchFamily="34" charset="0"/>
                <a:cs typeface="Calibri" panose="020F0502020204030204" pitchFamily="34" charset="0"/>
              </a:rPr>
              <a:t> </a:t>
            </a:r>
            <a:r>
              <a:rPr lang="tr-TR" sz="3200" spc="-175" dirty="0">
                <a:solidFill>
                  <a:schemeClr val="tx1"/>
                </a:solidFill>
                <a:latin typeface="Calibri" panose="020F0502020204030204" pitchFamily="34" charset="0"/>
                <a:cs typeface="Calibri" panose="020F0502020204030204" pitchFamily="34" charset="0"/>
              </a:rPr>
              <a:t>VE </a:t>
            </a:r>
            <a:r>
              <a:rPr lang="tr-TR" sz="3200" spc="-140" dirty="0">
                <a:solidFill>
                  <a:schemeClr val="tx1"/>
                </a:solidFill>
                <a:latin typeface="Calibri" panose="020F0502020204030204" pitchFamily="34" charset="0"/>
                <a:cs typeface="Calibri" panose="020F0502020204030204" pitchFamily="34" charset="0"/>
              </a:rPr>
              <a:t>EĞİTİMSEL  </a:t>
            </a:r>
            <a:r>
              <a:rPr lang="tr-TR" sz="3200" spc="-90" dirty="0">
                <a:solidFill>
                  <a:schemeClr val="tx1"/>
                </a:solidFill>
                <a:latin typeface="Calibri" panose="020F0502020204030204" pitchFamily="34" charset="0"/>
                <a:cs typeface="Calibri" panose="020F0502020204030204" pitchFamily="34" charset="0"/>
              </a:rPr>
              <a:t>İHTİYAÇLARININ </a:t>
            </a:r>
            <a:r>
              <a:rPr lang="tr-TR" sz="3200" spc="-120" dirty="0">
                <a:solidFill>
                  <a:schemeClr val="tx1"/>
                </a:solidFill>
                <a:latin typeface="Calibri" panose="020F0502020204030204" pitchFamily="34" charset="0"/>
                <a:cs typeface="Calibri" panose="020F0502020204030204" pitchFamily="34" charset="0"/>
              </a:rPr>
              <a:t>TUTARLI </a:t>
            </a:r>
            <a:r>
              <a:rPr lang="tr-TR" sz="3200" spc="-105" dirty="0">
                <a:solidFill>
                  <a:schemeClr val="tx1"/>
                </a:solidFill>
                <a:latin typeface="Calibri" panose="020F0502020204030204" pitchFamily="34" charset="0"/>
                <a:cs typeface="Calibri" panose="020F0502020204030204" pitchFamily="34" charset="0"/>
              </a:rPr>
              <a:t>OLARAK  </a:t>
            </a:r>
            <a:r>
              <a:rPr lang="tr-TR" sz="3200" spc="-85" dirty="0">
                <a:solidFill>
                  <a:schemeClr val="tx1"/>
                </a:solidFill>
                <a:latin typeface="Calibri" panose="020F0502020204030204" pitchFamily="34" charset="0"/>
                <a:cs typeface="Calibri" panose="020F0502020204030204" pitchFamily="34" charset="0"/>
              </a:rPr>
              <a:t>KARŞILANMAMASIDIR.</a:t>
            </a:r>
            <a:endParaRPr lang="tr-TR"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70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1DD80FE-E74E-4FF7-B7AD-2E0E6B6CD6C4}"/>
              </a:ext>
            </a:extLst>
          </p:cNvPr>
          <p:cNvSpPr>
            <a:spLocks noGrp="1"/>
          </p:cNvSpPr>
          <p:nvPr>
            <p:ph type="title"/>
          </p:nvPr>
        </p:nvSpPr>
        <p:spPr>
          <a:xfrm>
            <a:off x="529441" y="500062"/>
            <a:ext cx="10515600" cy="1325563"/>
          </a:xfrm>
        </p:spPr>
        <p:txBody>
          <a:bodyPr/>
          <a:lstStyle/>
          <a:p>
            <a:r>
              <a:rPr lang="tr-TR" altLang="tr-TR" sz="4000" b="1" dirty="0">
                <a:solidFill>
                  <a:srgbClr val="FF0000"/>
                </a:solidFill>
                <a:latin typeface="Calibri" panose="020F0502020204030204" pitchFamily="34" charset="0"/>
                <a:cs typeface="Calibri" panose="020F0502020204030204" pitchFamily="34" charset="0"/>
              </a:rPr>
              <a:t>İhmal Sonucu Suça Yönelme</a:t>
            </a:r>
            <a:endParaRPr lang="tr-TR" sz="4000" dirty="0">
              <a:solidFill>
                <a:srgbClr val="FF0000"/>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xmlns="" id="{3398700D-412F-4736-9940-492077D074F4}"/>
              </a:ext>
            </a:extLst>
          </p:cNvPr>
          <p:cNvSpPr>
            <a:spLocks noGrp="1"/>
          </p:cNvSpPr>
          <p:nvPr>
            <p:ph idx="1"/>
          </p:nvPr>
        </p:nvSpPr>
        <p:spPr/>
        <p:txBody>
          <a:bodyPr>
            <a:noAutofit/>
          </a:bodyPr>
          <a:lstStyle/>
          <a:p>
            <a:pPr>
              <a:lnSpc>
                <a:spcPct val="150000"/>
              </a:lnSpc>
              <a:spcBef>
                <a:spcPts val="5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2400" dirty="0">
                <a:solidFill>
                  <a:schemeClr val="tx1"/>
                </a:solidFill>
                <a:latin typeface="Calibri" panose="020F0502020204030204" pitchFamily="34" charset="0"/>
                <a:cs typeface="Calibri" panose="020F0502020204030204" pitchFamily="34" charset="0"/>
              </a:rPr>
              <a:t>Çocuklarına karşı ilgisiz, sevgi ve şefkatten yoksun ya da onları açık bir şekilde reddeden </a:t>
            </a:r>
            <a:r>
              <a:rPr lang="tr-TR" altLang="tr-TR" sz="2400" b="1" dirty="0">
                <a:solidFill>
                  <a:schemeClr val="tx1"/>
                </a:solidFill>
                <a:latin typeface="Calibri" panose="020F0502020204030204" pitchFamily="34" charset="0"/>
                <a:cs typeface="Calibri" panose="020F0502020204030204" pitchFamily="34" charset="0"/>
              </a:rPr>
              <a:t>42 annenin %33,3’ü, </a:t>
            </a:r>
          </a:p>
          <a:p>
            <a:pPr>
              <a:lnSpc>
                <a:spcPct val="150000"/>
              </a:lnSpc>
              <a:spcBef>
                <a:spcPts val="5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2400" b="1" dirty="0">
                <a:solidFill>
                  <a:schemeClr val="tx1"/>
                </a:solidFill>
                <a:latin typeface="Calibri" panose="020F0502020204030204" pitchFamily="34" charset="0"/>
                <a:cs typeface="Calibri" panose="020F0502020204030204" pitchFamily="34" charset="0"/>
              </a:rPr>
              <a:t>68 babanın %30,9</a:t>
            </a:r>
            <a:r>
              <a:rPr lang="tr-TR" altLang="tr-TR" sz="2400" dirty="0">
                <a:solidFill>
                  <a:schemeClr val="tx1"/>
                </a:solidFill>
                <a:latin typeface="Calibri" panose="020F0502020204030204" pitchFamily="34" charset="0"/>
                <a:cs typeface="Calibri" panose="020F0502020204030204" pitchFamily="34" charset="0"/>
              </a:rPr>
              <a:t>’unun çocukları suça itilirken; </a:t>
            </a:r>
          </a:p>
          <a:p>
            <a:pPr>
              <a:lnSpc>
                <a:spcPct val="150000"/>
              </a:lnSpc>
              <a:spcBef>
                <a:spcPts val="5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2400" dirty="0">
                <a:solidFill>
                  <a:schemeClr val="tx1"/>
                </a:solidFill>
                <a:latin typeface="Calibri" panose="020F0502020204030204" pitchFamily="34" charset="0"/>
                <a:cs typeface="Calibri" panose="020F0502020204030204" pitchFamily="34" charset="0"/>
              </a:rPr>
              <a:t>İlgili, normal bir ailede ise </a:t>
            </a:r>
            <a:r>
              <a:rPr lang="tr-TR" altLang="tr-TR" sz="2400" b="1" dirty="0">
                <a:solidFill>
                  <a:schemeClr val="tx1"/>
                </a:solidFill>
                <a:latin typeface="Calibri" panose="020F0502020204030204" pitchFamily="34" charset="0"/>
                <a:cs typeface="Calibri" panose="020F0502020204030204" pitchFamily="34" charset="0"/>
              </a:rPr>
              <a:t>339 annenin %17,4’ü</a:t>
            </a:r>
            <a:r>
              <a:rPr lang="tr-TR" altLang="tr-TR" sz="2400" dirty="0">
                <a:solidFill>
                  <a:schemeClr val="tx1"/>
                </a:solidFill>
                <a:latin typeface="Calibri" panose="020F0502020204030204" pitchFamily="34" charset="0"/>
                <a:cs typeface="Calibri" panose="020F0502020204030204" pitchFamily="34" charset="0"/>
              </a:rPr>
              <a:t>, </a:t>
            </a:r>
          </a:p>
          <a:p>
            <a:pPr>
              <a:lnSpc>
                <a:spcPct val="150000"/>
              </a:lnSpc>
              <a:spcBef>
                <a:spcPts val="5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2400" b="1" dirty="0">
                <a:solidFill>
                  <a:schemeClr val="tx1"/>
                </a:solidFill>
                <a:latin typeface="Calibri" panose="020F0502020204030204" pitchFamily="34" charset="0"/>
                <a:cs typeface="Calibri" panose="020F0502020204030204" pitchFamily="34" charset="0"/>
              </a:rPr>
              <a:t>286 babanın %16,1</a:t>
            </a:r>
            <a:r>
              <a:rPr lang="tr-TR" altLang="tr-TR" sz="2400" dirty="0">
                <a:solidFill>
                  <a:schemeClr val="tx1"/>
                </a:solidFill>
                <a:latin typeface="Calibri" panose="020F0502020204030204" pitchFamily="34" charset="0"/>
                <a:cs typeface="Calibri" panose="020F0502020204030204" pitchFamily="34" charset="0"/>
              </a:rPr>
              <a:t>’inin çocuklarının suça itildiği ortaya çıkmıştır. </a:t>
            </a:r>
            <a:endParaRPr lang="en-GB" altLang="tr-TR" sz="2400" dirty="0">
              <a:solidFill>
                <a:schemeClr val="tx1"/>
              </a:solidFill>
              <a:latin typeface="Calibri" panose="020F0502020204030204" pitchFamily="34" charset="0"/>
              <a:cs typeface="Calibri" panose="020F0502020204030204" pitchFamily="34" charset="0"/>
            </a:endParaRPr>
          </a:p>
          <a:p>
            <a:endParaRPr lang="tr-TR"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503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BD22A8D-93BB-46D8-B487-BDC3169CA552}"/>
              </a:ext>
            </a:extLst>
          </p:cNvPr>
          <p:cNvSpPr>
            <a:spLocks noGrp="1"/>
          </p:cNvSpPr>
          <p:nvPr>
            <p:ph type="title"/>
          </p:nvPr>
        </p:nvSpPr>
        <p:spPr/>
        <p:txBody>
          <a:bodyPr/>
          <a:lstStyle/>
          <a:p>
            <a:r>
              <a:rPr lang="tr-TR" b="1" dirty="0">
                <a:solidFill>
                  <a:srgbClr val="FF0000"/>
                </a:solidFill>
                <a:latin typeface="Calibri" panose="020F0502020204030204" pitchFamily="34" charset="0"/>
                <a:cs typeface="Calibri" panose="020F0502020204030204" pitchFamily="34" charset="0"/>
              </a:rPr>
              <a:t>İhmalin çocuk üzerindeki etkileri nelerdir?</a:t>
            </a:r>
            <a:endParaRPr lang="tr-TR" dirty="0">
              <a:solidFill>
                <a:srgbClr val="FF0000"/>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xmlns="" id="{AC028D0F-E62D-4E6F-B182-2A794DE01A02}"/>
              </a:ext>
            </a:extLst>
          </p:cNvPr>
          <p:cNvSpPr>
            <a:spLocks noGrp="1"/>
          </p:cNvSpPr>
          <p:nvPr>
            <p:ph idx="1"/>
          </p:nvPr>
        </p:nvSpPr>
        <p:spPr/>
        <p:txBody>
          <a:bodyPr>
            <a:noAutofit/>
          </a:bodyPr>
          <a:lstStyle/>
          <a:p>
            <a:r>
              <a:rPr lang="tr-TR" altLang="tr-TR" sz="2400" dirty="0">
                <a:solidFill>
                  <a:schemeClr val="tx1"/>
                </a:solidFill>
                <a:latin typeface="Calibri" panose="020F0502020204030204" pitchFamily="34" charset="0"/>
                <a:cs typeface="Calibri" panose="020F0502020204030204" pitchFamily="34" charset="0"/>
              </a:rPr>
              <a:t>Gelişim geriliği</a:t>
            </a:r>
          </a:p>
          <a:p>
            <a:r>
              <a:rPr lang="tr-TR" altLang="tr-TR" sz="2400" dirty="0">
                <a:solidFill>
                  <a:schemeClr val="tx1"/>
                </a:solidFill>
                <a:latin typeface="Calibri" panose="020F0502020204030204" pitchFamily="34" charset="0"/>
                <a:cs typeface="Calibri" panose="020F0502020204030204" pitchFamily="34" charset="0"/>
              </a:rPr>
              <a:t>Ölüme kadar varabilen sağlık problemleri</a:t>
            </a:r>
          </a:p>
          <a:p>
            <a:r>
              <a:rPr lang="tr-TR" altLang="tr-TR" sz="2400" dirty="0">
                <a:solidFill>
                  <a:schemeClr val="tx1"/>
                </a:solidFill>
                <a:latin typeface="Calibri" panose="020F0502020204030204" pitchFamily="34" charset="0"/>
                <a:cs typeface="Calibri" panose="020F0502020204030204" pitchFamily="34" charset="0"/>
              </a:rPr>
              <a:t>Davranış problemleri</a:t>
            </a:r>
          </a:p>
          <a:p>
            <a:r>
              <a:rPr lang="tr-TR" altLang="tr-TR" sz="2400" dirty="0">
                <a:solidFill>
                  <a:schemeClr val="tx1"/>
                </a:solidFill>
                <a:latin typeface="Calibri" panose="020F0502020204030204" pitchFamily="34" charset="0"/>
                <a:cs typeface="Calibri" panose="020F0502020204030204" pitchFamily="34" charset="0"/>
              </a:rPr>
              <a:t>Öğrenme güçlüğü</a:t>
            </a:r>
          </a:p>
          <a:p>
            <a:r>
              <a:rPr lang="tr-TR" altLang="tr-TR" sz="2400" dirty="0">
                <a:solidFill>
                  <a:schemeClr val="tx1"/>
                </a:solidFill>
                <a:latin typeface="Calibri" panose="020F0502020204030204" pitchFamily="34" charset="0"/>
                <a:cs typeface="Calibri" panose="020F0502020204030204" pitchFamily="34" charset="0"/>
              </a:rPr>
              <a:t>İletişim problemleri</a:t>
            </a:r>
          </a:p>
          <a:p>
            <a:r>
              <a:rPr lang="tr-TR" altLang="tr-TR" sz="2400" dirty="0">
                <a:solidFill>
                  <a:schemeClr val="tx1"/>
                </a:solidFill>
                <a:latin typeface="Calibri" panose="020F0502020204030204" pitchFamily="34" charset="0"/>
                <a:cs typeface="Calibri" panose="020F0502020204030204" pitchFamily="34" charset="0"/>
              </a:rPr>
              <a:t>Madde bağımlılığı</a:t>
            </a:r>
          </a:p>
          <a:p>
            <a:r>
              <a:rPr lang="tr-TR" altLang="tr-TR" sz="2400" dirty="0">
                <a:solidFill>
                  <a:schemeClr val="tx1"/>
                </a:solidFill>
                <a:latin typeface="Calibri" panose="020F0502020204030204" pitchFamily="34" charset="0"/>
                <a:cs typeface="Calibri" panose="020F0502020204030204" pitchFamily="34" charset="0"/>
              </a:rPr>
              <a:t>Suça yönelme riski</a:t>
            </a:r>
            <a:endParaRPr lang="tr-TR"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0762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8692029-9846-4466-8AE4-44CE4C64D841}"/>
              </a:ext>
            </a:extLst>
          </p:cNvPr>
          <p:cNvSpPr>
            <a:spLocks noGrp="1"/>
          </p:cNvSpPr>
          <p:nvPr>
            <p:ph type="title"/>
          </p:nvPr>
        </p:nvSpPr>
        <p:spPr/>
        <p:txBody>
          <a:bodyPr/>
          <a:lstStyle/>
          <a:p>
            <a:r>
              <a:rPr lang="tr-TR" altLang="tr-TR" b="1" dirty="0">
                <a:solidFill>
                  <a:srgbClr val="FF0000"/>
                </a:solidFill>
                <a:latin typeface="Calibri" panose="020F0502020204030204" pitchFamily="34" charset="0"/>
                <a:cs typeface="Calibri" panose="020F0502020204030204" pitchFamily="34" charset="0"/>
              </a:rPr>
              <a:t>Çocukluğunda ihmale maruz kalmış olan yetişkinlerde ihmalin etkileri nelerdir?</a:t>
            </a:r>
            <a:endParaRPr lang="tr-TR" dirty="0">
              <a:solidFill>
                <a:srgbClr val="FF0000"/>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xmlns="" id="{B29022DD-FBF9-4F99-9B64-4BDD8183FC0C}"/>
              </a:ext>
            </a:extLst>
          </p:cNvPr>
          <p:cNvSpPr>
            <a:spLocks noGrp="1"/>
          </p:cNvSpPr>
          <p:nvPr>
            <p:ph idx="1"/>
          </p:nvPr>
        </p:nvSpPr>
        <p:spPr/>
        <p:txBody>
          <a:bodyPr>
            <a:noAutofit/>
          </a:bodyPr>
          <a:lstStyle/>
          <a:p>
            <a:r>
              <a:rPr lang="tr-TR" altLang="tr-TR" sz="2200" dirty="0">
                <a:solidFill>
                  <a:schemeClr val="tx1"/>
                </a:solidFill>
                <a:latin typeface="Calibri" panose="020F0502020204030204" pitchFamily="34" charset="0"/>
                <a:cs typeface="Calibri" panose="020F0502020204030204" pitchFamily="34" charset="0"/>
              </a:rPr>
              <a:t>Topluma ve kendine güven eksikliği</a:t>
            </a:r>
          </a:p>
          <a:p>
            <a:r>
              <a:rPr lang="tr-TR" altLang="tr-TR" sz="2200" dirty="0">
                <a:solidFill>
                  <a:schemeClr val="tx1"/>
                </a:solidFill>
                <a:latin typeface="Calibri" panose="020F0502020204030204" pitchFamily="34" charset="0"/>
                <a:cs typeface="Calibri" panose="020F0502020204030204" pitchFamily="34" charset="0"/>
              </a:rPr>
              <a:t>Kendine zarar verme ve intihar eğilimi</a:t>
            </a:r>
          </a:p>
          <a:p>
            <a:r>
              <a:rPr lang="tr-TR" altLang="tr-TR" sz="2200" dirty="0">
                <a:solidFill>
                  <a:schemeClr val="tx1"/>
                </a:solidFill>
                <a:latin typeface="Calibri" panose="020F0502020204030204" pitchFamily="34" charset="0"/>
                <a:cs typeface="Calibri" panose="020F0502020204030204" pitchFamily="34" charset="0"/>
              </a:rPr>
              <a:t>Depresyon</a:t>
            </a:r>
          </a:p>
          <a:p>
            <a:r>
              <a:rPr lang="tr-TR" altLang="tr-TR" sz="2200" dirty="0">
                <a:solidFill>
                  <a:schemeClr val="tx1"/>
                </a:solidFill>
                <a:latin typeface="Calibri" panose="020F0502020204030204" pitchFamily="34" charset="0"/>
                <a:cs typeface="Calibri" panose="020F0502020204030204" pitchFamily="34" charset="0"/>
              </a:rPr>
              <a:t>Gelişim geriliği ve gelişmemiş benlik bilinci</a:t>
            </a:r>
          </a:p>
          <a:p>
            <a:r>
              <a:rPr lang="tr-TR" altLang="tr-TR" sz="2200" dirty="0">
                <a:solidFill>
                  <a:schemeClr val="tx1"/>
                </a:solidFill>
                <a:latin typeface="Calibri" panose="020F0502020204030204" pitchFamily="34" charset="0"/>
                <a:cs typeface="Calibri" panose="020F0502020204030204" pitchFamily="34" charset="0"/>
              </a:rPr>
              <a:t>Duygularını yönetme eksikliği</a:t>
            </a:r>
          </a:p>
          <a:p>
            <a:r>
              <a:rPr lang="tr-TR" altLang="tr-TR" sz="2200" dirty="0">
                <a:solidFill>
                  <a:schemeClr val="tx1"/>
                </a:solidFill>
                <a:latin typeface="Calibri" panose="020F0502020204030204" pitchFamily="34" charset="0"/>
                <a:cs typeface="Calibri" panose="020F0502020204030204" pitchFamily="34" charset="0"/>
              </a:rPr>
              <a:t>Sosyal ilişkilerde iletişimsizlik</a:t>
            </a:r>
          </a:p>
          <a:p>
            <a:r>
              <a:rPr lang="tr-TR" altLang="tr-TR" sz="2200" dirty="0">
                <a:solidFill>
                  <a:schemeClr val="tx1"/>
                </a:solidFill>
                <a:latin typeface="Calibri" panose="020F0502020204030204" pitchFamily="34" charset="0"/>
                <a:cs typeface="Calibri" panose="020F0502020204030204" pitchFamily="34" charset="0"/>
              </a:rPr>
              <a:t>Şiddet eğilimi</a:t>
            </a:r>
          </a:p>
          <a:p>
            <a:r>
              <a:rPr lang="tr-TR" altLang="tr-TR" sz="2200" dirty="0">
                <a:solidFill>
                  <a:schemeClr val="tx1"/>
                </a:solidFill>
                <a:latin typeface="Calibri" panose="020F0502020204030204" pitchFamily="34" charset="0"/>
                <a:cs typeface="Calibri" panose="020F0502020204030204" pitchFamily="34" charset="0"/>
              </a:rPr>
              <a:t>Aşırı alışveriş, kumar, alkol, uyuşturucu gibi değişik bağımlılıklara yatkınlık</a:t>
            </a:r>
          </a:p>
          <a:p>
            <a:endParaRPr lang="tr-TR" sz="2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159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374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C733EBC5-841D-4F01-9899-A9B1778175CC}"/>
              </a:ext>
            </a:extLst>
          </p:cNvPr>
          <p:cNvSpPr>
            <a:spLocks noGrp="1"/>
          </p:cNvSpPr>
          <p:nvPr>
            <p:ph type="title"/>
          </p:nvPr>
        </p:nvSpPr>
        <p:spPr>
          <a:xfrm>
            <a:off x="640079" y="2074363"/>
            <a:ext cx="2935633"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smtClean="0">
                <a:solidFill>
                  <a:srgbClr val="FFFFFF"/>
                </a:solidFill>
                <a:latin typeface="+mj-lt"/>
                <a:ea typeface="+mj-ea"/>
                <a:cs typeface="+mj-cs"/>
              </a:rPr>
              <a:t>ÇOCUĞU</a:t>
            </a:r>
            <a:r>
              <a:rPr lang="tr-TR" sz="2600" kern="1200" dirty="0" smtClean="0">
                <a:solidFill>
                  <a:srgbClr val="FFFFFF"/>
                </a:solidFill>
                <a:latin typeface="+mj-lt"/>
                <a:ea typeface="+mj-ea"/>
                <a:cs typeface="+mj-cs"/>
              </a:rPr>
              <a:t>N</a:t>
            </a:r>
            <a:r>
              <a:rPr lang="en-US" sz="2600" kern="1200" dirty="0" smtClean="0">
                <a:solidFill>
                  <a:srgbClr val="FFFFFF"/>
                </a:solidFill>
                <a:latin typeface="+mj-lt"/>
                <a:ea typeface="+mj-ea"/>
                <a:cs typeface="+mj-cs"/>
              </a:rPr>
              <a:t> </a:t>
            </a:r>
            <a:r>
              <a:rPr lang="en-US" sz="2600" kern="1200" dirty="0">
                <a:solidFill>
                  <a:srgbClr val="FFFFFF"/>
                </a:solidFill>
                <a:latin typeface="+mj-lt"/>
                <a:ea typeface="+mj-ea"/>
                <a:cs typeface="+mj-cs"/>
              </a:rPr>
              <a:t>TANIMI</a:t>
            </a:r>
          </a:p>
        </p:txBody>
      </p:sp>
      <p:pic>
        <p:nvPicPr>
          <p:cNvPr id="17" name="İçerik Yer Tutucusu 16" descr="işaret içeren bir resim&#10;&#10;Açıklama otomatik olarak oluşturuldu">
            <a:extLst>
              <a:ext uri="{FF2B5EF4-FFF2-40B4-BE49-F238E27FC236}">
                <a16:creationId xmlns:a16="http://schemas.microsoft.com/office/drawing/2014/main" xmlns="" id="{7052D1D4-7546-4F25-9F59-BB160BE797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270846"/>
            <a:ext cx="7188199" cy="4312918"/>
          </a:xfrm>
          <a:prstGeom prst="rect">
            <a:avLst/>
          </a:prstGeom>
        </p:spPr>
      </p:pic>
    </p:spTree>
    <p:extLst>
      <p:ext uri="{BB962C8B-B14F-4D97-AF65-F5344CB8AC3E}">
        <p14:creationId xmlns:p14="http://schemas.microsoft.com/office/powerpoint/2010/main" val="474356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5DD2953-5742-44CA-A657-931F14F5ADA0}"/>
              </a:ext>
            </a:extLst>
          </p:cNvPr>
          <p:cNvSpPr>
            <a:spLocks noGrp="1"/>
          </p:cNvSpPr>
          <p:nvPr>
            <p:ph type="title"/>
          </p:nvPr>
        </p:nvSpPr>
        <p:spPr>
          <a:xfrm>
            <a:off x="1154954" y="1164737"/>
            <a:ext cx="8761413" cy="706964"/>
          </a:xfrm>
        </p:spPr>
        <p:txBody>
          <a:bodyPr/>
          <a:lstStyle/>
          <a:p>
            <a:r>
              <a:rPr lang="tr-TR" sz="4000" b="1" dirty="0">
                <a:solidFill>
                  <a:schemeClr val="accent2"/>
                </a:solidFill>
                <a:latin typeface="Calibri" panose="020F0502020204030204" pitchFamily="34" charset="0"/>
                <a:cs typeface="Calibri" panose="020F0502020204030204" pitchFamily="34" charset="0"/>
              </a:rPr>
              <a:t>Çocuğun Öz Bakım Becerileri</a:t>
            </a:r>
            <a:br>
              <a:rPr lang="tr-TR" sz="4000" b="1" dirty="0">
                <a:solidFill>
                  <a:schemeClr val="accent2"/>
                </a:solidFill>
                <a:latin typeface="Calibri" panose="020F0502020204030204" pitchFamily="34" charset="0"/>
                <a:cs typeface="Calibri" panose="020F0502020204030204" pitchFamily="34" charset="0"/>
              </a:rPr>
            </a:br>
            <a:endParaRPr lang="tr-TR" sz="4000" dirty="0">
              <a:solidFill>
                <a:schemeClr val="accent2"/>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xmlns="" id="{0C84BB6E-42AE-456B-9FD9-48409941CD97}"/>
              </a:ext>
            </a:extLst>
          </p:cNvPr>
          <p:cNvSpPr>
            <a:spLocks noGrp="1"/>
          </p:cNvSpPr>
          <p:nvPr>
            <p:ph idx="1"/>
          </p:nvPr>
        </p:nvSpPr>
        <p:spPr/>
        <p:txBody>
          <a:bodyPr>
            <a:normAutofit/>
          </a:bodyPr>
          <a:lstStyle/>
          <a:p>
            <a:r>
              <a:rPr lang="tr-TR" sz="3200" dirty="0" smtClean="0">
                <a:solidFill>
                  <a:schemeClr val="tx1"/>
                </a:solidFill>
                <a:latin typeface="Calibri" panose="020F0502020204030204" pitchFamily="34" charset="0"/>
                <a:cs typeface="Calibri" panose="020F0502020204030204" pitchFamily="34" charset="0"/>
              </a:rPr>
              <a:t>Okul </a:t>
            </a:r>
            <a:r>
              <a:rPr lang="tr-TR" sz="3200" dirty="0">
                <a:solidFill>
                  <a:schemeClr val="tx1"/>
                </a:solidFill>
                <a:latin typeface="Calibri" panose="020F0502020204030204" pitchFamily="34" charset="0"/>
                <a:cs typeface="Calibri" panose="020F0502020204030204" pitchFamily="34" charset="0"/>
              </a:rPr>
              <a:t>öncesi dönemlerde kazandırılan çocuğun öz bakım becerileri; çocuğumuzun fiziksel, zihinsel, duygusal </a:t>
            </a:r>
            <a:r>
              <a:rPr lang="tr-TR" sz="3200" dirty="0" err="1">
                <a:solidFill>
                  <a:schemeClr val="tx1"/>
                </a:solidFill>
                <a:latin typeface="Calibri" panose="020F0502020204030204" pitchFamily="34" charset="0"/>
                <a:cs typeface="Calibri" panose="020F0502020204030204" pitchFamily="34" charset="0"/>
              </a:rPr>
              <a:t>gelişimini</a:t>
            </a:r>
            <a:r>
              <a:rPr lang="tr-TR" sz="3200" dirty="0">
                <a:solidFill>
                  <a:schemeClr val="tx1"/>
                </a:solidFill>
                <a:latin typeface="Calibri" panose="020F0502020204030204" pitchFamily="34" charset="0"/>
                <a:cs typeface="Calibri" panose="020F0502020204030204" pitchFamily="34" charset="0"/>
              </a:rPr>
              <a:t> ve sosyal </a:t>
            </a:r>
            <a:r>
              <a:rPr lang="tr-TR" sz="3200" dirty="0" err="1">
                <a:solidFill>
                  <a:schemeClr val="tx1"/>
                </a:solidFill>
                <a:latin typeface="Calibri" panose="020F0502020204030204" pitchFamily="34" charset="0"/>
                <a:cs typeface="Calibri" panose="020F0502020204030204" pitchFamily="34" charset="0"/>
              </a:rPr>
              <a:t>davranışlarını</a:t>
            </a:r>
            <a:r>
              <a:rPr lang="tr-TR" sz="3200" dirty="0">
                <a:solidFill>
                  <a:schemeClr val="tx1"/>
                </a:solidFill>
                <a:latin typeface="Calibri" panose="020F0502020204030204" pitchFamily="34" charset="0"/>
                <a:cs typeface="Calibri" panose="020F0502020204030204" pitchFamily="34" charset="0"/>
              </a:rPr>
              <a:t> </a:t>
            </a:r>
            <a:r>
              <a:rPr lang="tr-TR" sz="3200" dirty="0" err="1">
                <a:solidFill>
                  <a:schemeClr val="tx1"/>
                </a:solidFill>
                <a:latin typeface="Calibri" panose="020F0502020204030204" pitchFamily="34" charset="0"/>
                <a:cs typeface="Calibri" panose="020F0502020204030204" pitchFamily="34" charset="0"/>
              </a:rPr>
              <a:t>doğrudan</a:t>
            </a:r>
            <a:r>
              <a:rPr lang="tr-TR" sz="3200" dirty="0">
                <a:solidFill>
                  <a:schemeClr val="tx1"/>
                </a:solidFill>
                <a:latin typeface="Calibri" panose="020F0502020204030204" pitchFamily="34" charset="0"/>
                <a:cs typeface="Calibri" panose="020F0502020204030204" pitchFamily="34" charset="0"/>
              </a:rPr>
              <a:t> etkiler.</a:t>
            </a:r>
          </a:p>
          <a:p>
            <a:endParaRPr lang="tr-TR"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3467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sz="2400" dirty="0">
                <a:solidFill>
                  <a:schemeClr val="tx1"/>
                </a:solidFill>
                <a:latin typeface="Calibri" panose="020F0502020204030204" pitchFamily="34" charset="0"/>
                <a:cs typeface="Calibri" panose="020F0502020204030204" pitchFamily="34" charset="0"/>
              </a:rPr>
              <a:t>Bu alışkanlıklar; doğumdan itibaren ilk temelleri atılmaya </a:t>
            </a:r>
            <a:r>
              <a:rPr lang="tr-TR" sz="2400" dirty="0" err="1">
                <a:solidFill>
                  <a:schemeClr val="tx1"/>
                </a:solidFill>
                <a:latin typeface="Calibri" panose="020F0502020204030204" pitchFamily="34" charset="0"/>
                <a:cs typeface="Calibri" panose="020F0502020204030204" pitchFamily="34" charset="0"/>
              </a:rPr>
              <a:t>başlayan</a:t>
            </a:r>
            <a:r>
              <a:rPr lang="tr-TR" sz="2400" dirty="0">
                <a:solidFill>
                  <a:schemeClr val="tx1"/>
                </a:solidFill>
                <a:latin typeface="Calibri" panose="020F0502020204030204" pitchFamily="34" charset="0"/>
                <a:cs typeface="Calibri" panose="020F0502020204030204" pitchFamily="34" charset="0"/>
              </a:rPr>
              <a:t>; yemek yeme, giyinme, soyunma, temizlik, tuvalet vb. şeklinde karşımıza çıkar. Erken yaşlarda oluşmaya başlayan bir özellik olduğu için çocuğun öz bakım becerileri kazanması konusunda </a:t>
            </a:r>
            <a:r>
              <a:rPr lang="tr-TR" sz="2400" dirty="0" err="1">
                <a:solidFill>
                  <a:schemeClr val="tx1"/>
                </a:solidFill>
                <a:latin typeface="Calibri" panose="020F0502020204030204" pitchFamily="34" charset="0"/>
                <a:cs typeface="Calibri" panose="020F0502020204030204" pitchFamily="34" charset="0"/>
              </a:rPr>
              <a:t>özellikle</a:t>
            </a:r>
            <a:r>
              <a:rPr lang="tr-TR" sz="2400" dirty="0">
                <a:solidFill>
                  <a:schemeClr val="tx1"/>
                </a:solidFill>
                <a:latin typeface="Calibri" panose="020F0502020204030204" pitchFamily="34" charset="0"/>
                <a:cs typeface="Calibri" panose="020F0502020204030204" pitchFamily="34" charset="0"/>
              </a:rPr>
              <a:t> ebeveynlere önemli </a:t>
            </a:r>
            <a:r>
              <a:rPr lang="tr-TR" sz="2400" dirty="0" err="1">
                <a:solidFill>
                  <a:schemeClr val="tx1"/>
                </a:solidFill>
                <a:latin typeface="Calibri" panose="020F0502020204030204" pitchFamily="34" charset="0"/>
                <a:cs typeface="Calibri" panose="020F0502020204030204" pitchFamily="34" charset="0"/>
              </a:rPr>
              <a:t>görevler</a:t>
            </a:r>
            <a:r>
              <a:rPr lang="tr-TR" sz="2400" dirty="0">
                <a:solidFill>
                  <a:schemeClr val="tx1"/>
                </a:solidFill>
                <a:latin typeface="Calibri" panose="020F0502020204030204" pitchFamily="34" charset="0"/>
                <a:cs typeface="Calibri" panose="020F0502020204030204" pitchFamily="34" charset="0"/>
              </a:rPr>
              <a:t> </a:t>
            </a:r>
            <a:r>
              <a:rPr lang="tr-TR" sz="2400" dirty="0" err="1">
                <a:solidFill>
                  <a:schemeClr val="tx1"/>
                </a:solidFill>
                <a:latin typeface="Calibri" panose="020F0502020204030204" pitchFamily="34" charset="0"/>
                <a:cs typeface="Calibri" panose="020F0502020204030204" pitchFamily="34" charset="0"/>
              </a:rPr>
              <a:t>düşmektedir</a:t>
            </a:r>
            <a:r>
              <a:rPr lang="tr-TR" sz="2400" dirty="0">
                <a:solidFill>
                  <a:schemeClr val="tx1"/>
                </a:solidFill>
                <a:latin typeface="Calibri" panose="020F0502020204030204" pitchFamily="34" charset="0"/>
                <a:cs typeface="Calibri" panose="020F0502020204030204" pitchFamily="34" charset="0"/>
              </a:rPr>
              <a:t>. </a:t>
            </a:r>
            <a:r>
              <a:rPr lang="tr-TR" sz="2400" b="1" dirty="0">
                <a:solidFill>
                  <a:schemeClr val="tx1"/>
                </a:solidFill>
                <a:latin typeface="Calibri" panose="020F0502020204030204" pitchFamily="34" charset="0"/>
                <a:cs typeface="Calibri" panose="020F0502020204030204" pitchFamily="34" charset="0"/>
              </a:rPr>
              <a:t>Çünkü çocuk dünyaya gözlerini açtığı ilk anlardan itibaren bir özdeşim kurma ihtiyacı arar bu aşamada da en yakınında olan ebeveynler, kardeşler ya da diğer bakım veren yakınları model alır</a:t>
            </a:r>
            <a:r>
              <a:rPr lang="tr-TR" sz="2400" dirty="0">
                <a:solidFill>
                  <a:schemeClr val="tx1"/>
                </a:solidFill>
                <a:latin typeface="Calibri" panose="020F0502020204030204" pitchFamily="34" charset="0"/>
                <a:cs typeface="Calibri" panose="020F0502020204030204" pitchFamily="34" charset="0"/>
              </a:rPr>
              <a:t>. Bu yüzden ebeveynlerin tutum ve davranışları büyük önem arz eder.</a:t>
            </a:r>
          </a:p>
          <a:p>
            <a:endParaRPr lang="tr-TR"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9641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B19BB1B-5FAF-4C79-946E-81E437332F13}"/>
              </a:ext>
            </a:extLst>
          </p:cNvPr>
          <p:cNvSpPr>
            <a:spLocks noGrp="1"/>
          </p:cNvSpPr>
          <p:nvPr>
            <p:ph type="title"/>
          </p:nvPr>
        </p:nvSpPr>
        <p:spPr>
          <a:xfrm>
            <a:off x="1154954" y="1151089"/>
            <a:ext cx="8761413" cy="706964"/>
          </a:xfrm>
        </p:spPr>
        <p:txBody>
          <a:bodyPr/>
          <a:lstStyle/>
          <a:p>
            <a:r>
              <a:rPr lang="tr-TR" b="1" dirty="0">
                <a:solidFill>
                  <a:schemeClr val="accent1"/>
                </a:solidFill>
              </a:rPr>
              <a:t>Yemek Yeme Alışkanlığı</a:t>
            </a:r>
            <a:br>
              <a:rPr lang="tr-TR" b="1" dirty="0">
                <a:solidFill>
                  <a:schemeClr val="accent1"/>
                </a:solidFill>
              </a:rPr>
            </a:br>
            <a:endParaRPr lang="tr-TR" dirty="0">
              <a:solidFill>
                <a:schemeClr val="accent1"/>
              </a:solidFill>
            </a:endParaRPr>
          </a:p>
        </p:txBody>
      </p:sp>
      <p:sp>
        <p:nvSpPr>
          <p:cNvPr id="3" name="İçerik Yer Tutucusu 2">
            <a:extLst>
              <a:ext uri="{FF2B5EF4-FFF2-40B4-BE49-F238E27FC236}">
                <a16:creationId xmlns:a16="http://schemas.microsoft.com/office/drawing/2014/main" xmlns="" id="{12222094-15AC-4274-B39A-EB5990EE7D86}"/>
              </a:ext>
            </a:extLst>
          </p:cNvPr>
          <p:cNvSpPr>
            <a:spLocks noGrp="1"/>
          </p:cNvSpPr>
          <p:nvPr>
            <p:ph idx="1"/>
          </p:nvPr>
        </p:nvSpPr>
        <p:spPr/>
        <p:txBody>
          <a:bodyPr>
            <a:noAutofit/>
          </a:bodyPr>
          <a:lstStyle/>
          <a:p>
            <a:r>
              <a:rPr lang="tr-TR" sz="2400" dirty="0">
                <a:solidFill>
                  <a:schemeClr val="tx1"/>
                </a:solidFill>
                <a:latin typeface="Calibri" panose="020F0502020204030204" pitchFamily="34" charset="0"/>
                <a:cs typeface="Calibri" panose="020F0502020204030204" pitchFamily="34" charset="0"/>
              </a:rPr>
              <a:t>Çocuğun öz bakım becerileri arasında yer alan yemek yeme alışkanlığının oluşmasında etkili olan tutumlar alışkanlık kazandırdığı gibi </a:t>
            </a:r>
            <a:r>
              <a:rPr lang="tr-TR" sz="2400" dirty="0" err="1">
                <a:solidFill>
                  <a:schemeClr val="tx1"/>
                </a:solidFill>
                <a:latin typeface="Calibri" panose="020F0502020204030204" pitchFamily="34" charset="0"/>
                <a:cs typeface="Calibri" panose="020F0502020204030204" pitchFamily="34" charset="0"/>
              </a:rPr>
              <a:t>çok</a:t>
            </a:r>
            <a:r>
              <a:rPr lang="tr-TR" sz="2400" dirty="0">
                <a:solidFill>
                  <a:schemeClr val="tx1"/>
                </a:solidFill>
                <a:latin typeface="Calibri" panose="020F0502020204030204" pitchFamily="34" charset="0"/>
                <a:cs typeface="Calibri" panose="020F0502020204030204" pitchFamily="34" charset="0"/>
              </a:rPr>
              <a:t> erken </a:t>
            </a:r>
            <a:r>
              <a:rPr lang="tr-TR" sz="2400" dirty="0" err="1">
                <a:solidFill>
                  <a:schemeClr val="tx1"/>
                </a:solidFill>
                <a:latin typeface="Calibri" panose="020F0502020204030204" pitchFamily="34" charset="0"/>
                <a:cs typeface="Calibri" panose="020F0502020204030204" pitchFamily="34" charset="0"/>
              </a:rPr>
              <a:t>yaşta</a:t>
            </a:r>
            <a:r>
              <a:rPr lang="tr-TR" sz="2400" dirty="0">
                <a:solidFill>
                  <a:schemeClr val="tx1"/>
                </a:solidFill>
                <a:latin typeface="Calibri" panose="020F0502020204030204" pitchFamily="34" charset="0"/>
                <a:cs typeface="Calibri" panose="020F0502020204030204" pitchFamily="34" charset="0"/>
              </a:rPr>
              <a:t> oluşur ve zamanla </a:t>
            </a:r>
            <a:r>
              <a:rPr lang="tr-TR" sz="2400" dirty="0" err="1">
                <a:solidFill>
                  <a:schemeClr val="tx1"/>
                </a:solidFill>
                <a:latin typeface="Calibri" panose="020F0502020204030204" pitchFamily="34" charset="0"/>
                <a:cs typeface="Calibri" panose="020F0502020204030204" pitchFamily="34" charset="0"/>
              </a:rPr>
              <a:t>gelişir</a:t>
            </a:r>
            <a:r>
              <a:rPr lang="tr-TR" sz="2400" dirty="0">
                <a:solidFill>
                  <a:schemeClr val="tx1"/>
                </a:solidFill>
                <a:latin typeface="Calibri" panose="020F0502020204030204" pitchFamily="34" charset="0"/>
                <a:cs typeface="Calibri" panose="020F0502020204030204" pitchFamily="34" charset="0"/>
              </a:rPr>
              <a:t>. </a:t>
            </a:r>
            <a:r>
              <a:rPr lang="tr-TR" sz="2400" b="1" dirty="0">
                <a:solidFill>
                  <a:schemeClr val="tx1"/>
                </a:solidFill>
                <a:latin typeface="Calibri" panose="020F0502020204030204" pitchFamily="34" charset="0"/>
                <a:cs typeface="Calibri" panose="020F0502020204030204" pitchFamily="34" charset="0"/>
              </a:rPr>
              <a:t>Özellikle çocuklarımızın 0-6 yaş arası dönemde </a:t>
            </a:r>
            <a:r>
              <a:rPr lang="tr-TR" sz="2400" b="1" dirty="0" err="1">
                <a:solidFill>
                  <a:schemeClr val="tx1"/>
                </a:solidFill>
                <a:latin typeface="Calibri" panose="020F0502020204030204" pitchFamily="34" charset="0"/>
                <a:cs typeface="Calibri" panose="020F0502020204030204" pitchFamily="34" charset="0"/>
              </a:rPr>
              <a:t>kazandığı</a:t>
            </a:r>
            <a:r>
              <a:rPr lang="tr-TR" sz="2400" b="1" dirty="0">
                <a:solidFill>
                  <a:schemeClr val="tx1"/>
                </a:solidFill>
                <a:latin typeface="Calibri" panose="020F0502020204030204" pitchFamily="34" charset="0"/>
                <a:cs typeface="Calibri" panose="020F0502020204030204" pitchFamily="34" charset="0"/>
              </a:rPr>
              <a:t> yemek yeme </a:t>
            </a:r>
            <a:r>
              <a:rPr lang="tr-TR" sz="2400" b="1" dirty="0" err="1">
                <a:solidFill>
                  <a:schemeClr val="tx1"/>
                </a:solidFill>
                <a:latin typeface="Calibri" panose="020F0502020204030204" pitchFamily="34" charset="0"/>
                <a:cs typeface="Calibri" panose="020F0502020204030204" pitchFamily="34" charset="0"/>
              </a:rPr>
              <a:t>alışkanlığı</a:t>
            </a:r>
            <a:r>
              <a:rPr lang="tr-TR" sz="2400" b="1" dirty="0">
                <a:solidFill>
                  <a:schemeClr val="tx1"/>
                </a:solidFill>
                <a:latin typeface="Calibri" panose="020F0502020204030204" pitchFamily="34" charset="0"/>
                <a:cs typeface="Calibri" panose="020F0502020204030204" pitchFamily="34" charset="0"/>
              </a:rPr>
              <a:t>, hayatının daha sonraki evrelerini de etkileyeceği için, </a:t>
            </a:r>
            <a:r>
              <a:rPr lang="tr-TR" sz="2400" b="1" dirty="0" err="1">
                <a:solidFill>
                  <a:schemeClr val="tx1"/>
                </a:solidFill>
                <a:latin typeface="Calibri" panose="020F0502020204030204" pitchFamily="34" charset="0"/>
                <a:cs typeface="Calibri" panose="020F0502020204030204" pitchFamily="34" charset="0"/>
              </a:rPr>
              <a:t>yaşanılan</a:t>
            </a:r>
            <a:r>
              <a:rPr lang="tr-TR" sz="2400" b="1" dirty="0">
                <a:solidFill>
                  <a:schemeClr val="tx1"/>
                </a:solidFill>
                <a:latin typeface="Calibri" panose="020F0502020204030204" pitchFamily="34" charset="0"/>
                <a:cs typeface="Calibri" panose="020F0502020204030204" pitchFamily="34" charset="0"/>
              </a:rPr>
              <a:t> olumsuzluklar ileride ortaya </a:t>
            </a:r>
            <a:r>
              <a:rPr lang="tr-TR" sz="2400" b="1" dirty="0" err="1">
                <a:solidFill>
                  <a:schemeClr val="tx1"/>
                </a:solidFill>
                <a:latin typeface="Calibri" panose="020F0502020204030204" pitchFamily="34" charset="0"/>
                <a:cs typeface="Calibri" panose="020F0502020204030204" pitchFamily="34" charset="0"/>
              </a:rPr>
              <a:t>çıkabilecek</a:t>
            </a:r>
            <a:r>
              <a:rPr lang="tr-TR" sz="2400" b="1" dirty="0">
                <a:solidFill>
                  <a:schemeClr val="tx1"/>
                </a:solidFill>
                <a:latin typeface="Calibri" panose="020F0502020204030204" pitchFamily="34" charset="0"/>
                <a:cs typeface="Calibri" panose="020F0502020204030204" pitchFamily="34" charset="0"/>
              </a:rPr>
              <a:t> beslenme sorunlarının temelini </a:t>
            </a:r>
            <a:r>
              <a:rPr lang="tr-TR" sz="2400" b="1" dirty="0" err="1">
                <a:solidFill>
                  <a:schemeClr val="tx1"/>
                </a:solidFill>
                <a:latin typeface="Calibri" panose="020F0502020204030204" pitchFamily="34" charset="0"/>
                <a:cs typeface="Calibri" panose="020F0502020204030204" pitchFamily="34" charset="0"/>
              </a:rPr>
              <a:t>oluşturacaktır</a:t>
            </a:r>
            <a:r>
              <a:rPr lang="tr-TR" sz="2400" b="1" dirty="0">
                <a:solidFill>
                  <a:schemeClr val="tx1"/>
                </a:solidFill>
                <a:latin typeface="Calibri" panose="020F0502020204030204" pitchFamily="34" charset="0"/>
                <a:cs typeface="Calibri" panose="020F0502020204030204" pitchFamily="34" charset="0"/>
              </a:rPr>
              <a:t>.</a:t>
            </a:r>
            <a:r>
              <a:rPr lang="tr-TR" sz="2400" dirty="0">
                <a:solidFill>
                  <a:schemeClr val="tx1"/>
                </a:solidFill>
                <a:latin typeface="Calibri" panose="020F0502020204030204" pitchFamily="34" charset="0"/>
                <a:cs typeface="Calibri" panose="020F0502020204030204" pitchFamily="34" charset="0"/>
              </a:rPr>
              <a:t> </a:t>
            </a:r>
            <a:r>
              <a:rPr lang="tr-TR" sz="2400" dirty="0" err="1">
                <a:solidFill>
                  <a:schemeClr val="tx1"/>
                </a:solidFill>
                <a:latin typeface="Calibri" panose="020F0502020204030204" pitchFamily="34" charset="0"/>
                <a:cs typeface="Calibri" panose="020F0502020204030204" pitchFamily="34" charset="0"/>
              </a:rPr>
              <a:t>Çünku</a:t>
            </a:r>
            <a:r>
              <a:rPr lang="tr-TR" sz="2400" dirty="0">
                <a:solidFill>
                  <a:schemeClr val="tx1"/>
                </a:solidFill>
                <a:latin typeface="Calibri" panose="020F0502020204030204" pitchFamily="34" charset="0"/>
                <a:cs typeface="Calibri" panose="020F0502020204030204" pitchFamily="34" charset="0"/>
              </a:rPr>
              <a:t>̈ temel bir gereksinim olan beslenme </a:t>
            </a:r>
            <a:r>
              <a:rPr lang="tr-TR" sz="2400" dirty="0" err="1">
                <a:solidFill>
                  <a:schemeClr val="tx1"/>
                </a:solidFill>
                <a:latin typeface="Calibri" panose="020F0502020204030204" pitchFamily="34" charset="0"/>
                <a:cs typeface="Calibri" panose="020F0502020204030204" pitchFamily="34" charset="0"/>
              </a:rPr>
              <a:t>çocuğun</a:t>
            </a:r>
            <a:r>
              <a:rPr lang="tr-TR" sz="2400" dirty="0">
                <a:solidFill>
                  <a:schemeClr val="tx1"/>
                </a:solidFill>
                <a:latin typeface="Calibri" panose="020F0502020204030204" pitchFamily="34" charset="0"/>
                <a:cs typeface="Calibri" panose="020F0502020204030204" pitchFamily="34" charset="0"/>
              </a:rPr>
              <a:t> fiziksel, zihinsel, duygusal </a:t>
            </a:r>
            <a:r>
              <a:rPr lang="tr-TR" sz="2400" dirty="0" err="1">
                <a:solidFill>
                  <a:schemeClr val="tx1"/>
                </a:solidFill>
                <a:latin typeface="Calibri" panose="020F0502020204030204" pitchFamily="34" charset="0"/>
                <a:cs typeface="Calibri" panose="020F0502020204030204" pitchFamily="34" charset="0"/>
              </a:rPr>
              <a:t>gelişmesini</a:t>
            </a:r>
            <a:r>
              <a:rPr lang="tr-TR" sz="2400" dirty="0">
                <a:solidFill>
                  <a:schemeClr val="tx1"/>
                </a:solidFill>
                <a:latin typeface="Calibri" panose="020F0502020204030204" pitchFamily="34" charset="0"/>
                <a:cs typeface="Calibri" panose="020F0502020204030204" pitchFamily="34" charset="0"/>
              </a:rPr>
              <a:t> ve sosyal </a:t>
            </a:r>
            <a:r>
              <a:rPr lang="tr-TR" sz="2400" dirty="0" err="1">
                <a:solidFill>
                  <a:schemeClr val="tx1"/>
                </a:solidFill>
                <a:latin typeface="Calibri" panose="020F0502020204030204" pitchFamily="34" charset="0"/>
                <a:cs typeface="Calibri" panose="020F0502020204030204" pitchFamily="34" charset="0"/>
              </a:rPr>
              <a:t>davranışlarını</a:t>
            </a:r>
            <a:r>
              <a:rPr lang="tr-TR" sz="2400" dirty="0">
                <a:solidFill>
                  <a:schemeClr val="tx1"/>
                </a:solidFill>
                <a:latin typeface="Calibri" panose="020F0502020204030204" pitchFamily="34" charset="0"/>
                <a:cs typeface="Calibri" panose="020F0502020204030204" pitchFamily="34" charset="0"/>
              </a:rPr>
              <a:t> </a:t>
            </a:r>
            <a:r>
              <a:rPr lang="tr-TR" sz="2400" dirty="0" err="1">
                <a:solidFill>
                  <a:schemeClr val="tx1"/>
                </a:solidFill>
                <a:latin typeface="Calibri" panose="020F0502020204030204" pitchFamily="34" charset="0"/>
                <a:cs typeface="Calibri" panose="020F0502020204030204" pitchFamily="34" charset="0"/>
              </a:rPr>
              <a:t>doğrudan</a:t>
            </a:r>
            <a:r>
              <a:rPr lang="tr-TR" sz="2400" dirty="0">
                <a:solidFill>
                  <a:schemeClr val="tx1"/>
                </a:solidFill>
                <a:latin typeface="Calibri" panose="020F0502020204030204" pitchFamily="34" charset="0"/>
                <a:cs typeface="Calibri" panose="020F0502020204030204" pitchFamily="34" charset="0"/>
              </a:rPr>
              <a:t> etkilemektedir.</a:t>
            </a:r>
          </a:p>
        </p:txBody>
      </p:sp>
    </p:spTree>
    <p:extLst>
      <p:ext uri="{BB962C8B-B14F-4D97-AF65-F5344CB8AC3E}">
        <p14:creationId xmlns:p14="http://schemas.microsoft.com/office/powerpoint/2010/main" val="259094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03DD163-1273-433B-888F-D09CB0054787}"/>
              </a:ext>
            </a:extLst>
          </p:cNvPr>
          <p:cNvSpPr>
            <a:spLocks noGrp="1"/>
          </p:cNvSpPr>
          <p:nvPr>
            <p:ph type="title"/>
          </p:nvPr>
        </p:nvSpPr>
        <p:spPr>
          <a:xfrm>
            <a:off x="1187076" y="1301214"/>
            <a:ext cx="8761413" cy="706964"/>
          </a:xfrm>
        </p:spPr>
        <p:txBody>
          <a:bodyPr/>
          <a:lstStyle/>
          <a:p>
            <a:r>
              <a:rPr lang="tr-TR" sz="4400" b="1" dirty="0">
                <a:solidFill>
                  <a:schemeClr val="accent1"/>
                </a:solidFill>
                <a:latin typeface="Calibri" panose="020F0502020204030204" pitchFamily="34" charset="0"/>
                <a:cs typeface="Calibri" panose="020F0502020204030204" pitchFamily="34" charset="0"/>
              </a:rPr>
              <a:t>Giyinme Alışkanlığı</a:t>
            </a:r>
            <a:br>
              <a:rPr lang="tr-TR" sz="4400" b="1" dirty="0">
                <a:solidFill>
                  <a:schemeClr val="accent1"/>
                </a:solidFill>
                <a:latin typeface="Calibri" panose="020F0502020204030204" pitchFamily="34" charset="0"/>
                <a:cs typeface="Calibri" panose="020F0502020204030204" pitchFamily="34" charset="0"/>
              </a:rPr>
            </a:br>
            <a:endParaRPr lang="tr-TR" sz="4400" dirty="0">
              <a:solidFill>
                <a:schemeClr val="accent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xmlns="" id="{7E215E7B-C59C-4D3E-9F93-F01B1AC12E3F}"/>
              </a:ext>
            </a:extLst>
          </p:cNvPr>
          <p:cNvSpPr>
            <a:spLocks noGrp="1"/>
          </p:cNvSpPr>
          <p:nvPr>
            <p:ph idx="1"/>
          </p:nvPr>
        </p:nvSpPr>
        <p:spPr/>
        <p:txBody>
          <a:bodyPr>
            <a:noAutofit/>
          </a:bodyPr>
          <a:lstStyle/>
          <a:p>
            <a:r>
              <a:rPr lang="tr-TR" sz="2400" dirty="0" err="1">
                <a:solidFill>
                  <a:schemeClr val="tx1"/>
                </a:solidFill>
                <a:latin typeface="Calibri" panose="020F0502020204030204" pitchFamily="34" charset="0"/>
                <a:cs typeface="Calibri" panose="020F0502020204030204" pitchFamily="34" charset="0"/>
              </a:rPr>
              <a:t>Çocukların</a:t>
            </a:r>
            <a:r>
              <a:rPr lang="tr-TR" sz="2400" dirty="0">
                <a:solidFill>
                  <a:schemeClr val="tx1"/>
                </a:solidFill>
                <a:latin typeface="Calibri" panose="020F0502020204030204" pitchFamily="34" charset="0"/>
                <a:cs typeface="Calibri" panose="020F0502020204030204" pitchFamily="34" charset="0"/>
              </a:rPr>
              <a:t> bir diğer gereksinimi olan giyinme, beceri isteyen bir tür </a:t>
            </a:r>
            <a:r>
              <a:rPr lang="tr-TR" sz="2400" dirty="0" err="1">
                <a:solidFill>
                  <a:schemeClr val="tx1"/>
                </a:solidFill>
                <a:latin typeface="Calibri" panose="020F0502020204030204" pitchFamily="34" charset="0"/>
                <a:cs typeface="Calibri" panose="020F0502020204030204" pitchFamily="34" charset="0"/>
              </a:rPr>
              <a:t>davranıs</a:t>
            </a:r>
            <a:r>
              <a:rPr lang="tr-TR" sz="2400" dirty="0">
                <a:solidFill>
                  <a:schemeClr val="tx1"/>
                </a:solidFill>
                <a:latin typeface="Calibri" panose="020F0502020204030204" pitchFamily="34" charset="0"/>
                <a:cs typeface="Calibri" panose="020F0502020204030204" pitchFamily="34" charset="0"/>
              </a:rPr>
              <a:t>̧ olduğu için, çocuğumuz belirli </a:t>
            </a:r>
            <a:r>
              <a:rPr lang="tr-TR" sz="2400" dirty="0" err="1">
                <a:solidFill>
                  <a:schemeClr val="tx1"/>
                </a:solidFill>
                <a:latin typeface="Calibri" panose="020F0502020204030204" pitchFamily="34" charset="0"/>
                <a:cs typeface="Calibri" panose="020F0502020204030204" pitchFamily="34" charset="0"/>
              </a:rPr>
              <a:t>olgunluğa</a:t>
            </a:r>
            <a:r>
              <a:rPr lang="tr-TR" sz="2400" dirty="0">
                <a:solidFill>
                  <a:schemeClr val="tx1"/>
                </a:solidFill>
                <a:latin typeface="Calibri" panose="020F0502020204030204" pitchFamily="34" charset="0"/>
                <a:cs typeface="Calibri" panose="020F0502020204030204" pitchFamily="34" charset="0"/>
              </a:rPr>
              <a:t> </a:t>
            </a:r>
            <a:r>
              <a:rPr lang="tr-TR" sz="2400" dirty="0" err="1">
                <a:solidFill>
                  <a:schemeClr val="tx1"/>
                </a:solidFill>
                <a:latin typeface="Calibri" panose="020F0502020204030204" pitchFamily="34" charset="0"/>
                <a:cs typeface="Calibri" panose="020F0502020204030204" pitchFamily="34" charset="0"/>
              </a:rPr>
              <a:t>erişmeden</a:t>
            </a:r>
            <a:r>
              <a:rPr lang="tr-TR" sz="2400" dirty="0">
                <a:solidFill>
                  <a:schemeClr val="tx1"/>
                </a:solidFill>
                <a:latin typeface="Calibri" panose="020F0502020204030204" pitchFamily="34" charset="0"/>
                <a:cs typeface="Calibri" panose="020F0502020204030204" pitchFamily="34" charset="0"/>
              </a:rPr>
              <a:t> giyinme ya da soyunma ile ilgili </a:t>
            </a:r>
            <a:r>
              <a:rPr lang="tr-TR" sz="2400" dirty="0" err="1">
                <a:solidFill>
                  <a:schemeClr val="tx1"/>
                </a:solidFill>
                <a:latin typeface="Calibri" panose="020F0502020204030204" pitchFamily="34" charset="0"/>
                <a:cs typeface="Calibri" panose="020F0502020204030204" pitchFamily="34" charset="0"/>
              </a:rPr>
              <a:t>davranışlarının</a:t>
            </a:r>
            <a:r>
              <a:rPr lang="tr-TR" sz="2400" dirty="0">
                <a:solidFill>
                  <a:schemeClr val="tx1"/>
                </a:solidFill>
                <a:latin typeface="Calibri" panose="020F0502020204030204" pitchFamily="34" charset="0"/>
                <a:cs typeface="Calibri" panose="020F0502020204030204" pitchFamily="34" charset="0"/>
              </a:rPr>
              <a:t> yapılmasını beklememeliyiz.</a:t>
            </a:r>
          </a:p>
          <a:p>
            <a:r>
              <a:rPr lang="tr-TR" sz="2400" b="1" dirty="0">
                <a:solidFill>
                  <a:schemeClr val="tx1"/>
                </a:solidFill>
                <a:latin typeface="Calibri" panose="020F0502020204030204" pitchFamily="34" charset="0"/>
                <a:cs typeface="Calibri" panose="020F0502020204030204" pitchFamily="34" charset="0"/>
              </a:rPr>
              <a:t>Çocuklarımıza bir davranış kazandırmaya çalışırken sabırlı olmalıyız ve onları özgür bırakmalıyız.</a:t>
            </a:r>
            <a:endParaRPr lang="tr-TR" sz="2400" dirty="0">
              <a:solidFill>
                <a:schemeClr val="tx1"/>
              </a:solidFill>
              <a:latin typeface="Calibri" panose="020F0502020204030204" pitchFamily="34" charset="0"/>
              <a:cs typeface="Calibri" panose="020F0502020204030204" pitchFamily="34" charset="0"/>
            </a:endParaRPr>
          </a:p>
          <a:p>
            <a:endParaRPr lang="tr-TR"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4016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3000" dirty="0">
                <a:solidFill>
                  <a:schemeClr val="tx1"/>
                </a:solidFill>
                <a:latin typeface="Calibri" panose="020F0502020204030204" pitchFamily="34" charset="0"/>
                <a:cs typeface="Calibri" panose="020F0502020204030204" pitchFamily="34" charset="0"/>
              </a:rPr>
              <a:t>Yapamayacaklarını bildiğimiz sorumluluklar vermemeliyiz, çünkü yapamadıklarında hem hayal kırıklığına uğrarız hem de onların kendilerini yetersizmiş gibi hissetmelerine sebep olabiliriz. Becerilerinin gelişmesi için öncelikle kolaylıkla yapabilecekleri şeylerden başlamalıyız.</a:t>
            </a:r>
          </a:p>
          <a:p>
            <a:endParaRPr lang="tr-TR" sz="3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2866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EAE785A-67E2-4CB6-8FFC-6C3B84F3182F}"/>
              </a:ext>
            </a:extLst>
          </p:cNvPr>
          <p:cNvSpPr>
            <a:spLocks noGrp="1"/>
          </p:cNvSpPr>
          <p:nvPr>
            <p:ph type="title"/>
          </p:nvPr>
        </p:nvSpPr>
        <p:spPr>
          <a:xfrm>
            <a:off x="1219200" y="1192032"/>
            <a:ext cx="8761413" cy="706964"/>
          </a:xfrm>
        </p:spPr>
        <p:txBody>
          <a:bodyPr/>
          <a:lstStyle/>
          <a:p>
            <a:r>
              <a:rPr lang="tr-TR" sz="4400" b="1" dirty="0">
                <a:solidFill>
                  <a:schemeClr val="accent1"/>
                </a:solidFill>
                <a:latin typeface="Calibri" panose="020F0502020204030204" pitchFamily="34" charset="0"/>
                <a:cs typeface="Calibri" panose="020F0502020204030204" pitchFamily="34" charset="0"/>
              </a:rPr>
              <a:t>Tuvalet Alışkanlığı</a:t>
            </a:r>
            <a:br>
              <a:rPr lang="tr-TR" sz="4400" b="1" dirty="0">
                <a:solidFill>
                  <a:schemeClr val="accent1"/>
                </a:solidFill>
                <a:latin typeface="Calibri" panose="020F0502020204030204" pitchFamily="34" charset="0"/>
                <a:cs typeface="Calibri" panose="020F0502020204030204" pitchFamily="34" charset="0"/>
              </a:rPr>
            </a:br>
            <a:endParaRPr lang="tr-TR" sz="4400" dirty="0">
              <a:solidFill>
                <a:schemeClr val="accent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xmlns="" id="{C2379AF4-FE7C-4D7B-BEC3-AFE3670D8FA6}"/>
              </a:ext>
            </a:extLst>
          </p:cNvPr>
          <p:cNvSpPr>
            <a:spLocks noGrp="1"/>
          </p:cNvSpPr>
          <p:nvPr>
            <p:ph idx="1"/>
          </p:nvPr>
        </p:nvSpPr>
        <p:spPr/>
        <p:txBody>
          <a:bodyPr>
            <a:normAutofit/>
          </a:bodyPr>
          <a:lstStyle/>
          <a:p>
            <a:r>
              <a:rPr lang="tr-TR" sz="3200" dirty="0">
                <a:solidFill>
                  <a:schemeClr val="tx1"/>
                </a:solidFill>
                <a:latin typeface="Calibri" panose="020F0502020204030204" pitchFamily="34" charset="0"/>
                <a:cs typeface="Calibri" panose="020F0502020204030204" pitchFamily="34" charset="0"/>
              </a:rPr>
              <a:t>Ebeveynler çocuğun öz bakım becerileri arasında yer alan tuvalet eğitimini de büyük bir hassasiyet ile vermelidir. Çünkü eğitim verilirken sergilenen tutum bu becerilerin kalıcılığının sağlanmasında önemli bir rol oynar</a:t>
            </a:r>
            <a:r>
              <a:rPr lang="tr-TR" sz="3200" dirty="0" smtClean="0">
                <a:solidFill>
                  <a:schemeClr val="tx1"/>
                </a:solidFill>
                <a:latin typeface="Calibri" panose="020F0502020204030204" pitchFamily="34" charset="0"/>
                <a:cs typeface="Calibri" panose="020F0502020204030204" pitchFamily="34" charset="0"/>
              </a:rPr>
              <a:t>.</a:t>
            </a:r>
            <a:endParaRPr lang="tr-TR"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4374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sz="2400" b="1" dirty="0">
                <a:solidFill>
                  <a:schemeClr val="tx1"/>
                </a:solidFill>
                <a:latin typeface="Calibri" panose="020F0502020204030204" pitchFamily="34" charset="0"/>
                <a:cs typeface="Calibri" panose="020F0502020204030204" pitchFamily="34" charset="0"/>
              </a:rPr>
              <a:t>Alışkanlıkların kazanılmasını ve kalıcı olmasını sağlamak için iyi bir gözlem yapmak ve gerekli yönlendirmelerde bulunmak önemlidir.</a:t>
            </a:r>
            <a:r>
              <a:rPr lang="tr-TR" sz="2400" dirty="0">
                <a:solidFill>
                  <a:schemeClr val="tx1"/>
                </a:solidFill>
                <a:latin typeface="Calibri" panose="020F0502020204030204" pitchFamily="34" charset="0"/>
                <a:cs typeface="Calibri" panose="020F0502020204030204" pitchFamily="34" charset="0"/>
              </a:rPr>
              <a:t> Çocuğa merak ettiği her şeyi göz teması kurarak açıklamak ona önem verdiğimizi, onun da bir birey olduğunun farkında olduğumuzu hissettirmek açısından oldukça önemlidir.</a:t>
            </a:r>
          </a:p>
          <a:p>
            <a:r>
              <a:rPr lang="tr-TR" sz="2400" dirty="0">
                <a:solidFill>
                  <a:schemeClr val="tx1"/>
                </a:solidFill>
                <a:latin typeface="Calibri" panose="020F0502020204030204" pitchFamily="34" charset="0"/>
                <a:cs typeface="Calibri" panose="020F0502020204030204" pitchFamily="34" charset="0"/>
              </a:rPr>
              <a:t>Çocuklarımıza temizlik ve düzen alışkanlığı kazandırmamızda, onlarla kurduğumuz iletişim şeklimiz nihai önem taşır. Kurulan iletişim şekli iyi ve sağlıklı olursa kazandırılması amaçlanan beceriler de kolaylıkla kazandırılabilir.</a:t>
            </a:r>
          </a:p>
          <a:p>
            <a:pPr marL="0" indent="0">
              <a:buNone/>
            </a:pPr>
            <a:r>
              <a:rPr lang="tr-TR" sz="2400" dirty="0">
                <a:solidFill>
                  <a:schemeClr val="tx1"/>
                </a:solidFill>
                <a:latin typeface="Calibri" panose="020F0502020204030204" pitchFamily="34" charset="0"/>
                <a:cs typeface="Calibri" panose="020F0502020204030204" pitchFamily="34" charset="0"/>
              </a:rPr>
              <a:t/>
            </a:r>
            <a:br>
              <a:rPr lang="tr-TR" sz="2400" dirty="0">
                <a:solidFill>
                  <a:schemeClr val="tx1"/>
                </a:solidFill>
                <a:latin typeface="Calibri" panose="020F0502020204030204" pitchFamily="34" charset="0"/>
                <a:cs typeface="Calibri" panose="020F0502020204030204" pitchFamily="34" charset="0"/>
              </a:rPr>
            </a:br>
            <a:endParaRPr lang="tr-TR" sz="2400" dirty="0">
              <a:solidFill>
                <a:schemeClr val="tx1"/>
              </a:solidFill>
              <a:latin typeface="Calibri" panose="020F0502020204030204" pitchFamily="34" charset="0"/>
              <a:cs typeface="Calibri" panose="020F0502020204030204" pitchFamily="34" charset="0"/>
            </a:endParaRPr>
          </a:p>
          <a:p>
            <a:endParaRPr lang="tr-TR"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594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DBA7858-2690-4B47-9F4A-14A8055D719D}"/>
              </a:ext>
            </a:extLst>
          </p:cNvPr>
          <p:cNvSpPr>
            <a:spLocks noGrp="1"/>
          </p:cNvSpPr>
          <p:nvPr>
            <p:ph type="title"/>
          </p:nvPr>
        </p:nvSpPr>
        <p:spPr>
          <a:xfrm>
            <a:off x="1154954" y="973668"/>
            <a:ext cx="9585834" cy="706964"/>
          </a:xfrm>
        </p:spPr>
        <p:txBody>
          <a:bodyPr>
            <a:noAutofit/>
          </a:bodyPr>
          <a:lstStyle/>
          <a:p>
            <a:r>
              <a:rPr lang="tr-TR" sz="3400" b="1" dirty="0">
                <a:solidFill>
                  <a:schemeClr val="accent1"/>
                </a:solidFill>
                <a:latin typeface="Calibri" panose="020F0502020204030204" pitchFamily="34" charset="0"/>
                <a:cs typeface="Calibri" panose="020F0502020204030204" pitchFamily="34" charset="0"/>
              </a:rPr>
              <a:t>Öz Bakım Becerilerinin Kazandırılmasının Önemi</a:t>
            </a:r>
            <a:br>
              <a:rPr lang="tr-TR" sz="3400" b="1" dirty="0">
                <a:solidFill>
                  <a:schemeClr val="accent1"/>
                </a:solidFill>
                <a:latin typeface="Calibri" panose="020F0502020204030204" pitchFamily="34" charset="0"/>
                <a:cs typeface="Calibri" panose="020F0502020204030204" pitchFamily="34" charset="0"/>
              </a:rPr>
            </a:br>
            <a:endParaRPr lang="tr-TR" sz="3400" dirty="0">
              <a:solidFill>
                <a:schemeClr val="accent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xmlns="" id="{4BF76ADC-9356-48D6-80F3-7C3C89FF9F68}"/>
              </a:ext>
            </a:extLst>
          </p:cNvPr>
          <p:cNvSpPr>
            <a:spLocks noGrp="1"/>
          </p:cNvSpPr>
          <p:nvPr>
            <p:ph idx="1"/>
          </p:nvPr>
        </p:nvSpPr>
        <p:spPr>
          <a:xfrm>
            <a:off x="1154954" y="2316898"/>
            <a:ext cx="8825659" cy="3416300"/>
          </a:xfrm>
        </p:spPr>
        <p:txBody>
          <a:bodyPr>
            <a:noAutofit/>
          </a:bodyPr>
          <a:lstStyle/>
          <a:p>
            <a:r>
              <a:rPr lang="tr-TR" sz="2200" dirty="0">
                <a:solidFill>
                  <a:schemeClr val="tx1"/>
                </a:solidFill>
                <a:latin typeface="Calibri" panose="020F0502020204030204" pitchFamily="34" charset="0"/>
                <a:cs typeface="Calibri" panose="020F0502020204030204" pitchFamily="34" charset="0"/>
              </a:rPr>
              <a:t>Çocukluk yıllarında yaşanan olumsuzluklar, dikkatsizlik sonucu kazanılmış beceriler bir sonraki yaşam dönemlerinde de büyük sağlık sorunlarını oluşturabilir çünkü bebeklik döneminden itibaren kazanılan davranışlar bir sonraki dönemlerin zeminini teşkil eder.</a:t>
            </a:r>
          </a:p>
          <a:p>
            <a:r>
              <a:rPr lang="tr-TR" sz="2200" b="1" dirty="0">
                <a:solidFill>
                  <a:schemeClr val="tx1"/>
                </a:solidFill>
                <a:latin typeface="Calibri" panose="020F0502020204030204" pitchFamily="34" charset="0"/>
                <a:cs typeface="Calibri" panose="020F0502020204030204" pitchFamily="34" charset="0"/>
              </a:rPr>
              <a:t>Öz bakım becerileri çocuklarımızın gelecek hayatındaki ailesel, çevresel, kişisel bütün özelliklerini etkiler. Bu yüzden ebeveynlerin öz bakım konusunda dikkatli olması gerekir.</a:t>
            </a:r>
            <a:endParaRPr lang="tr-TR" sz="2200" dirty="0">
              <a:solidFill>
                <a:schemeClr val="tx1"/>
              </a:solidFill>
              <a:latin typeface="Calibri" panose="020F0502020204030204" pitchFamily="34" charset="0"/>
              <a:cs typeface="Calibri" panose="020F0502020204030204" pitchFamily="34" charset="0"/>
            </a:endParaRPr>
          </a:p>
          <a:p>
            <a:r>
              <a:rPr lang="tr-TR" sz="2200" dirty="0">
                <a:solidFill>
                  <a:schemeClr val="tx1"/>
                </a:solidFill>
                <a:latin typeface="Calibri" panose="020F0502020204030204" pitchFamily="34" charset="0"/>
                <a:cs typeface="Calibri" panose="020F0502020204030204" pitchFamily="34" charset="0"/>
              </a:rPr>
              <a:t>Çocuklarımızın okul öncesi eğitim kurumuna gitmeleri ve sistemli eğitimlerden yararlanmaları, onların gelişimi ve öz bakım süreçleri için önemli bir imkan sağlar.</a:t>
            </a:r>
          </a:p>
          <a:p>
            <a:endParaRPr lang="tr-TR" sz="2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9589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4" y="2426079"/>
            <a:ext cx="8825659" cy="3416300"/>
          </a:xfrm>
        </p:spPr>
        <p:txBody>
          <a:bodyPr>
            <a:noAutofit/>
          </a:bodyPr>
          <a:lstStyle/>
          <a:p>
            <a:r>
              <a:rPr lang="tr-TR" sz="2200" b="1" dirty="0">
                <a:solidFill>
                  <a:schemeClr val="tx1"/>
                </a:solidFill>
                <a:latin typeface="Calibri" panose="020F0502020204030204" pitchFamily="34" charset="0"/>
                <a:cs typeface="Calibri" panose="020F0502020204030204" pitchFamily="34" charset="0"/>
              </a:rPr>
              <a:t>Çocuklarımıza beceri kazandırırken onları cesaretlendirmeli ve ayrı bir birey olduklarının farkına varmalarını sağlamalıyız.</a:t>
            </a:r>
            <a:r>
              <a:rPr lang="tr-TR" sz="2200" dirty="0">
                <a:solidFill>
                  <a:schemeClr val="tx1"/>
                </a:solidFill>
                <a:latin typeface="Calibri" panose="020F0502020204030204" pitchFamily="34" charset="0"/>
                <a:cs typeface="Calibri" panose="020F0502020204030204" pitchFamily="34" charset="0"/>
              </a:rPr>
              <a:t> Çocuklar 4 yaşından itibaren yeme, içme, giyinme vb. becerilerini kendileri karşılayabilirler, çocuklarımızın kendi başına yeme, giyinme ve tuvaletini yapma gibi öz bakım isteklerine yardımcı olmalı ve çabaları desteklemeliyiz. Bu konularda ebeveynlerin tutumları önemlidir, bazı noktalarda kendilerini geri çekmeleri gerekir. Bu beceriler çocuklarımıza ayrı bir birey olduklarını hissettirir.</a:t>
            </a:r>
          </a:p>
          <a:p>
            <a:r>
              <a:rPr lang="tr-TR" sz="2200" b="1" dirty="0">
                <a:solidFill>
                  <a:schemeClr val="tx1"/>
                </a:solidFill>
                <a:latin typeface="Calibri" panose="020F0502020204030204" pitchFamily="34" charset="0"/>
                <a:cs typeface="Calibri" panose="020F0502020204030204" pitchFamily="34" charset="0"/>
              </a:rPr>
              <a:t>Becerilerin yapılanması sürecinde ebeveynlerin çocuklara kolaylıklar sağlanması onlara kendilerini iyi hissettirir ve öz güvenlerini geliştirmelerine destek olur.</a:t>
            </a:r>
            <a:endParaRPr lang="tr-TR" sz="2200" dirty="0">
              <a:solidFill>
                <a:schemeClr val="tx1"/>
              </a:solidFill>
              <a:latin typeface="Calibri" panose="020F0502020204030204" pitchFamily="34" charset="0"/>
              <a:cs typeface="Calibri" panose="020F0502020204030204" pitchFamily="34" charset="0"/>
            </a:endParaRPr>
          </a:p>
          <a:p>
            <a:endParaRPr lang="tr-TR" sz="2200" dirty="0"/>
          </a:p>
        </p:txBody>
      </p:sp>
    </p:spTree>
    <p:extLst>
      <p:ext uri="{BB962C8B-B14F-4D97-AF65-F5344CB8AC3E}">
        <p14:creationId xmlns:p14="http://schemas.microsoft.com/office/powerpoint/2010/main" val="2987633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4724A962-7D1B-4045-B6F5-83AB337A6C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3266" y="1440394"/>
            <a:ext cx="8516203" cy="4441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86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620DA82-C3D0-4DCF-BA19-D5F83314D473}"/>
              </a:ext>
            </a:extLst>
          </p:cNvPr>
          <p:cNvSpPr>
            <a:spLocks noGrp="1"/>
          </p:cNvSpPr>
          <p:nvPr>
            <p:ph idx="1"/>
          </p:nvPr>
        </p:nvSpPr>
        <p:spPr/>
        <p:txBody>
          <a:bodyPr>
            <a:normAutofit/>
          </a:bodyPr>
          <a:lstStyle/>
          <a:p>
            <a:pPr marL="0" indent="0" algn="just">
              <a:buNone/>
              <a:defRPr/>
            </a:pPr>
            <a:r>
              <a:rPr lang="tr-TR" sz="2000" dirty="0" smtClean="0">
                <a:latin typeface="Calibri" panose="020F0502020204030204" pitchFamily="34" charset="0"/>
                <a:cs typeface="Calibri" panose="020F0502020204030204" pitchFamily="34" charset="0"/>
              </a:rPr>
              <a:t>ÇOCUĞA </a:t>
            </a:r>
            <a:r>
              <a:rPr lang="tr-TR" sz="2000" dirty="0">
                <a:latin typeface="Calibri" panose="020F0502020204030204" pitchFamily="34" charset="0"/>
                <a:cs typeface="Calibri" panose="020F0502020204030204" pitchFamily="34" charset="0"/>
              </a:rPr>
              <a:t>YÖNELİK OLARAK </a:t>
            </a:r>
            <a:r>
              <a:rPr lang="tr-TR" sz="2000" i="1" dirty="0">
                <a:latin typeface="Calibri" panose="020F0502020204030204" pitchFamily="34" charset="0"/>
                <a:cs typeface="Calibri" panose="020F0502020204030204" pitchFamily="34" charset="0"/>
              </a:rPr>
              <a:t>YAPILMAMASI</a:t>
            </a:r>
            <a:r>
              <a:rPr lang="tr-TR" sz="2000" dirty="0">
                <a:latin typeface="Calibri" panose="020F0502020204030204" pitchFamily="34" charset="0"/>
                <a:cs typeface="Calibri" panose="020F0502020204030204" pitchFamily="34" charset="0"/>
              </a:rPr>
              <a:t> GEREKENLERİN YAPILMASI</a:t>
            </a:r>
          </a:p>
          <a:p>
            <a:pPr marL="0" indent="0" algn="just">
              <a:buNone/>
              <a:defRPr/>
            </a:pPr>
            <a:r>
              <a:rPr lang="tr-TR" sz="2000"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ÇOCUK İSTİSMARI</a:t>
            </a:r>
            <a:r>
              <a:rPr lang="tr-TR" sz="2000" dirty="0">
                <a:latin typeface="Calibri" panose="020F0502020204030204" pitchFamily="34" charset="0"/>
                <a:cs typeface="Calibri" panose="020F0502020204030204" pitchFamily="34" charset="0"/>
              </a:rPr>
              <a:t>DIR.</a:t>
            </a:r>
          </a:p>
          <a:p>
            <a:endParaRPr lang="tr-TR" sz="2000" dirty="0">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2"/>
          <a:stretch>
            <a:fillRect/>
          </a:stretch>
        </p:blipFill>
        <p:spPr>
          <a:xfrm>
            <a:off x="6951710" y="3057098"/>
            <a:ext cx="2738200" cy="3330053"/>
          </a:xfrm>
          <a:prstGeom prst="rect">
            <a:avLst/>
          </a:prstGeom>
        </p:spPr>
      </p:pic>
    </p:spTree>
    <p:extLst>
      <p:ext uri="{BB962C8B-B14F-4D97-AF65-F5344CB8AC3E}">
        <p14:creationId xmlns:p14="http://schemas.microsoft.com/office/powerpoint/2010/main" val="1783144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C7473B5-2EC7-487D-893A-49A1586458EC}"/>
              </a:ext>
            </a:extLst>
          </p:cNvPr>
          <p:cNvSpPr>
            <a:spLocks noGrp="1"/>
          </p:cNvSpPr>
          <p:nvPr>
            <p:ph type="title"/>
          </p:nvPr>
        </p:nvSpPr>
        <p:spPr/>
        <p:txBody>
          <a:bodyPr/>
          <a:lstStyle/>
          <a:p>
            <a:r>
              <a:rPr lang="tr-TR" sz="4000" b="1" dirty="0">
                <a:solidFill>
                  <a:srgbClr val="FF0000"/>
                </a:solidFill>
                <a:latin typeface="Calibri" panose="020F0502020204030204" pitchFamily="34" charset="0"/>
                <a:cs typeface="Calibri" panose="020F0502020204030204" pitchFamily="34" charset="0"/>
              </a:rPr>
              <a:t>İHMAL</a:t>
            </a:r>
          </a:p>
        </p:txBody>
      </p:sp>
      <p:sp>
        <p:nvSpPr>
          <p:cNvPr id="3" name="İçerik Yer Tutucusu 2">
            <a:extLst>
              <a:ext uri="{FF2B5EF4-FFF2-40B4-BE49-F238E27FC236}">
                <a16:creationId xmlns:a16="http://schemas.microsoft.com/office/drawing/2014/main" xmlns="" id="{6D47253B-8C8C-42AD-B9E9-C65105BE67AD}"/>
              </a:ext>
            </a:extLst>
          </p:cNvPr>
          <p:cNvSpPr>
            <a:spLocks noGrp="1"/>
          </p:cNvSpPr>
          <p:nvPr>
            <p:ph idx="1"/>
          </p:nvPr>
        </p:nvSpPr>
        <p:spPr>
          <a:xfrm>
            <a:off x="838200" y="2429301"/>
            <a:ext cx="10515600" cy="3747662"/>
          </a:xfrm>
        </p:spPr>
        <p:txBody>
          <a:bodyPr>
            <a:normAutofit/>
          </a:bodyPr>
          <a:lstStyle/>
          <a:p>
            <a:r>
              <a:rPr lang="tr-TR" sz="3200" dirty="0">
                <a:latin typeface="Calibri" panose="020F0502020204030204" pitchFamily="34" charset="0"/>
                <a:cs typeface="Calibri" panose="020F0502020204030204" pitchFamily="34" charset="0"/>
              </a:rPr>
              <a:t>Çocuğa bakmakla yükümlü kimselerin; Çocuğun beslenme, giyinme, barınma, eğitim, sağlık, diş sağlığı ve sevgi gibi temel gereksinimlerini karşılamada ihmal göstermesi. Çocuğun beden ve ruh sağlığının veya bedensel, duygusal, sosyal ya da ahlaki gelişiminin engellenmesi.</a:t>
            </a:r>
          </a:p>
        </p:txBody>
      </p:sp>
    </p:spTree>
    <p:extLst>
      <p:ext uri="{BB962C8B-B14F-4D97-AF65-F5344CB8AC3E}">
        <p14:creationId xmlns:p14="http://schemas.microsoft.com/office/powerpoint/2010/main" val="217600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E0671D4-F86E-4919-81BB-E852AB6FA235}"/>
              </a:ext>
            </a:extLst>
          </p:cNvPr>
          <p:cNvSpPr>
            <a:spLocks noGrp="1"/>
          </p:cNvSpPr>
          <p:nvPr>
            <p:ph type="title"/>
          </p:nvPr>
        </p:nvSpPr>
        <p:spPr/>
        <p:txBody>
          <a:bodyPr/>
          <a:lstStyle/>
          <a:p>
            <a:r>
              <a:rPr lang="en-GB" altLang="tr-TR" b="1" dirty="0" err="1">
                <a:solidFill>
                  <a:srgbClr val="FF0000"/>
                </a:solidFill>
              </a:rPr>
              <a:t>İhmal</a:t>
            </a:r>
            <a:endParaRPr lang="tr-TR" dirty="0">
              <a:solidFill>
                <a:srgbClr val="FF0000"/>
              </a:solidFill>
            </a:endParaRPr>
          </a:p>
        </p:txBody>
      </p:sp>
      <p:sp>
        <p:nvSpPr>
          <p:cNvPr id="3" name="İçerik Yer Tutucusu 2">
            <a:extLst>
              <a:ext uri="{FF2B5EF4-FFF2-40B4-BE49-F238E27FC236}">
                <a16:creationId xmlns:a16="http://schemas.microsoft.com/office/drawing/2014/main" xmlns="" id="{09505DFE-91E4-46A3-AE95-B48CD8D45FA3}"/>
              </a:ext>
            </a:extLst>
          </p:cNvPr>
          <p:cNvSpPr>
            <a:spLocks noGrp="1"/>
          </p:cNvSpPr>
          <p:nvPr>
            <p:ph idx="1"/>
          </p:nvPr>
        </p:nvSpPr>
        <p:spPr>
          <a:xfrm>
            <a:off x="838200" y="2797791"/>
            <a:ext cx="10515600" cy="3379172"/>
          </a:xfrm>
        </p:spPr>
        <p:txBody>
          <a:bodyPr>
            <a:normAutofit/>
          </a:bodyPr>
          <a:lstStyle/>
          <a:p>
            <a:pPr marL="0" indent="0">
              <a:spcBef>
                <a:spcPts val="6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3200" dirty="0" smtClean="0">
                <a:solidFill>
                  <a:schemeClr val="tx1"/>
                </a:solidFill>
                <a:latin typeface="Calibri" panose="020F0502020204030204" pitchFamily="34" charset="0"/>
                <a:cs typeface="Calibri" panose="020F0502020204030204" pitchFamily="34" charset="0"/>
              </a:rPr>
              <a:t>Çocuğa</a:t>
            </a:r>
            <a:r>
              <a:rPr lang="tr-TR" altLang="tr-TR" sz="3200" dirty="0" smtClean="0">
                <a:solidFill>
                  <a:schemeClr val="tx1"/>
                </a:solidFill>
                <a:latin typeface="Calibri" panose="020F0502020204030204" pitchFamily="34" charset="0"/>
                <a:cs typeface="Calibri" panose="020F0502020204030204" pitchFamily="34" charset="0"/>
              </a:rPr>
              <a:t> </a:t>
            </a:r>
            <a:r>
              <a:rPr lang="en-GB" altLang="tr-TR" sz="3200" dirty="0" err="1" smtClean="0">
                <a:solidFill>
                  <a:schemeClr val="tx1"/>
                </a:solidFill>
                <a:latin typeface="Calibri" panose="020F0502020204030204" pitchFamily="34" charset="0"/>
                <a:cs typeface="Calibri" panose="020F0502020204030204" pitchFamily="34" charset="0"/>
              </a:rPr>
              <a:t>bakmakla</a:t>
            </a:r>
            <a:r>
              <a:rPr lang="tr-TR" altLang="tr-TR" sz="3200" dirty="0">
                <a:latin typeface="Calibri" panose="020F0502020204030204" pitchFamily="34" charset="0"/>
                <a:cs typeface="Calibri" panose="020F0502020204030204" pitchFamily="34" charset="0"/>
              </a:rPr>
              <a:t> </a:t>
            </a:r>
            <a:r>
              <a:rPr lang="en-GB" altLang="tr-TR" sz="3200" dirty="0" err="1" smtClean="0">
                <a:solidFill>
                  <a:schemeClr val="tx1"/>
                </a:solidFill>
                <a:latin typeface="Calibri" panose="020F0502020204030204" pitchFamily="34" charset="0"/>
                <a:cs typeface="Calibri" panose="020F0502020204030204" pitchFamily="34" charset="0"/>
              </a:rPr>
              <a:t>yükümlü</a:t>
            </a:r>
            <a:r>
              <a:rPr lang="tr-TR" altLang="tr-TR" sz="3200" dirty="0">
                <a:latin typeface="Calibri" panose="020F0502020204030204" pitchFamily="34" charset="0"/>
                <a:cs typeface="Calibri" panose="020F0502020204030204" pitchFamily="34" charset="0"/>
              </a:rPr>
              <a:t> </a:t>
            </a:r>
            <a:r>
              <a:rPr lang="en-GB" altLang="tr-TR" sz="3200" dirty="0" err="1" smtClean="0">
                <a:solidFill>
                  <a:schemeClr val="tx1"/>
                </a:solidFill>
                <a:latin typeface="Calibri" panose="020F0502020204030204" pitchFamily="34" charset="0"/>
                <a:cs typeface="Calibri" panose="020F0502020204030204" pitchFamily="34" charset="0"/>
              </a:rPr>
              <a:t>kişinin</a:t>
            </a:r>
            <a:r>
              <a:rPr lang="en-GB" altLang="tr-TR" sz="3200" dirty="0" smtClean="0">
                <a:solidFill>
                  <a:schemeClr val="tx1"/>
                </a:solidFill>
                <a:latin typeface="Calibri" panose="020F0502020204030204" pitchFamily="34" charset="0"/>
                <a:cs typeface="Calibri" panose="020F0502020204030204" pitchFamily="34" charset="0"/>
              </a:rPr>
              <a:t> </a:t>
            </a:r>
            <a:r>
              <a:rPr lang="en-GB" altLang="tr-TR" sz="3200" dirty="0" err="1">
                <a:solidFill>
                  <a:schemeClr val="tx1"/>
                </a:solidFill>
                <a:latin typeface="Calibri" panose="020F0502020204030204" pitchFamily="34" charset="0"/>
                <a:cs typeface="Calibri" panose="020F0502020204030204" pitchFamily="34" charset="0"/>
              </a:rPr>
              <a:t>bu</a:t>
            </a:r>
            <a:r>
              <a:rPr lang="en-GB" altLang="tr-TR" sz="3200" dirty="0">
                <a:solidFill>
                  <a:schemeClr val="tx1"/>
                </a:solidFill>
                <a:latin typeface="Calibri" panose="020F0502020204030204" pitchFamily="34" charset="0"/>
                <a:cs typeface="Calibri" panose="020F0502020204030204" pitchFamily="34" charset="0"/>
              </a:rPr>
              <a:t> </a:t>
            </a:r>
            <a:r>
              <a:rPr lang="en-GB" altLang="tr-TR" sz="3200" dirty="0" err="1">
                <a:solidFill>
                  <a:schemeClr val="tx1"/>
                </a:solidFill>
                <a:latin typeface="Calibri" panose="020F0502020204030204" pitchFamily="34" charset="0"/>
                <a:cs typeface="Calibri" panose="020F0502020204030204" pitchFamily="34" charset="0"/>
              </a:rPr>
              <a:t>yükümlülüğünü</a:t>
            </a:r>
            <a:r>
              <a:rPr lang="en-GB" altLang="tr-TR" sz="3200" dirty="0">
                <a:solidFill>
                  <a:schemeClr val="tx1"/>
                </a:solidFill>
                <a:latin typeface="Calibri" panose="020F0502020204030204" pitchFamily="34" charset="0"/>
                <a:cs typeface="Calibri" panose="020F0502020204030204" pitchFamily="34" charset="0"/>
              </a:rPr>
              <a:t> </a:t>
            </a:r>
            <a:r>
              <a:rPr lang="en-GB" altLang="tr-TR" sz="3200" dirty="0" err="1">
                <a:solidFill>
                  <a:schemeClr val="tx1"/>
                </a:solidFill>
                <a:latin typeface="Calibri" panose="020F0502020204030204" pitchFamily="34" charset="0"/>
                <a:cs typeface="Calibri" panose="020F0502020204030204" pitchFamily="34" charset="0"/>
              </a:rPr>
              <a:t>yerine</a:t>
            </a:r>
            <a:r>
              <a:rPr lang="en-GB" altLang="tr-TR" sz="3200" dirty="0">
                <a:solidFill>
                  <a:schemeClr val="tx1"/>
                </a:solidFill>
                <a:latin typeface="Calibri" panose="020F0502020204030204" pitchFamily="34" charset="0"/>
                <a:cs typeface="Calibri" panose="020F0502020204030204" pitchFamily="34" charset="0"/>
              </a:rPr>
              <a:t> </a:t>
            </a:r>
            <a:r>
              <a:rPr lang="en-GB" altLang="tr-TR" sz="3200" dirty="0" err="1" smtClean="0">
                <a:solidFill>
                  <a:schemeClr val="tx1"/>
                </a:solidFill>
                <a:latin typeface="Calibri" panose="020F0502020204030204" pitchFamily="34" charset="0"/>
                <a:cs typeface="Calibri" panose="020F0502020204030204" pitchFamily="34" charset="0"/>
              </a:rPr>
              <a:t>getirmemesi</a:t>
            </a:r>
            <a:r>
              <a:rPr lang="tr-TR" altLang="tr-TR" sz="3200" dirty="0" err="1" smtClean="0">
                <a:solidFill>
                  <a:schemeClr val="tx1"/>
                </a:solidFill>
                <a:latin typeface="Calibri" panose="020F0502020204030204" pitchFamily="34" charset="0"/>
                <a:cs typeface="Calibri" panose="020F0502020204030204" pitchFamily="34" charset="0"/>
              </a:rPr>
              <a:t>dir</a:t>
            </a:r>
            <a:r>
              <a:rPr lang="tr-TR" altLang="tr-TR" sz="3200" dirty="0" smtClean="0">
                <a:solidFill>
                  <a:schemeClr val="tx1"/>
                </a:solidFill>
                <a:latin typeface="Calibri" panose="020F0502020204030204" pitchFamily="34" charset="0"/>
                <a:cs typeface="Calibri" panose="020F0502020204030204" pitchFamily="34" charset="0"/>
              </a:rPr>
              <a:t>.</a:t>
            </a:r>
            <a:endParaRPr lang="en-GB" altLang="tr-TR" sz="3200" dirty="0">
              <a:solidFill>
                <a:schemeClr val="tx1"/>
              </a:solidFill>
              <a:latin typeface="Calibri" panose="020F0502020204030204" pitchFamily="34" charset="0"/>
              <a:cs typeface="Calibri" panose="020F0502020204030204" pitchFamily="34" charset="0"/>
            </a:endParaRPr>
          </a:p>
          <a:p>
            <a:pPr marL="0" indent="0" algn="just">
              <a:spcBef>
                <a:spcPts val="6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3200" dirty="0" err="1">
                <a:solidFill>
                  <a:schemeClr val="tx1"/>
                </a:solidFill>
                <a:latin typeface="Calibri" panose="020F0502020204030204" pitchFamily="34" charset="0"/>
                <a:cs typeface="Calibri" panose="020F0502020204030204" pitchFamily="34" charset="0"/>
              </a:rPr>
              <a:t>İhmal</a:t>
            </a:r>
            <a:r>
              <a:rPr lang="en-GB" altLang="tr-TR" sz="3200" dirty="0">
                <a:solidFill>
                  <a:schemeClr val="tx1"/>
                </a:solidFill>
                <a:latin typeface="Calibri" panose="020F0502020204030204" pitchFamily="34" charset="0"/>
                <a:cs typeface="Calibri" panose="020F0502020204030204" pitchFamily="34" charset="0"/>
              </a:rPr>
              <a:t> </a:t>
            </a:r>
            <a:r>
              <a:rPr lang="en-GB" altLang="tr-TR" sz="3200" dirty="0" err="1">
                <a:solidFill>
                  <a:schemeClr val="tx1"/>
                </a:solidFill>
                <a:latin typeface="Calibri" panose="020F0502020204030204" pitchFamily="34" charset="0"/>
                <a:cs typeface="Calibri" panose="020F0502020204030204" pitchFamily="34" charset="0"/>
              </a:rPr>
              <a:t>pasif</a:t>
            </a:r>
            <a:r>
              <a:rPr lang="en-GB" altLang="tr-TR" sz="3200" dirty="0">
                <a:solidFill>
                  <a:schemeClr val="tx1"/>
                </a:solidFill>
                <a:latin typeface="Calibri" panose="020F0502020204030204" pitchFamily="34" charset="0"/>
                <a:cs typeface="Calibri" panose="020F0502020204030204" pitchFamily="34" charset="0"/>
              </a:rPr>
              <a:t> </a:t>
            </a:r>
            <a:r>
              <a:rPr lang="en-GB" altLang="tr-TR" sz="3200" dirty="0" err="1">
                <a:solidFill>
                  <a:schemeClr val="tx1"/>
                </a:solidFill>
                <a:latin typeface="Calibri" panose="020F0502020204030204" pitchFamily="34" charset="0"/>
                <a:cs typeface="Calibri" panose="020F0502020204030204" pitchFamily="34" charset="0"/>
              </a:rPr>
              <a:t>bir</a:t>
            </a:r>
            <a:r>
              <a:rPr lang="en-GB" altLang="tr-TR" sz="3200" dirty="0">
                <a:solidFill>
                  <a:schemeClr val="tx1"/>
                </a:solidFill>
                <a:latin typeface="Calibri" panose="020F0502020204030204" pitchFamily="34" charset="0"/>
                <a:cs typeface="Calibri" panose="020F0502020204030204" pitchFamily="34" charset="0"/>
              </a:rPr>
              <a:t> </a:t>
            </a:r>
            <a:r>
              <a:rPr lang="en-GB" altLang="tr-TR" sz="3200" dirty="0" err="1">
                <a:solidFill>
                  <a:schemeClr val="tx1"/>
                </a:solidFill>
                <a:latin typeface="Calibri" panose="020F0502020204030204" pitchFamily="34" charset="0"/>
                <a:cs typeface="Calibri" panose="020F0502020204030204" pitchFamily="34" charset="0"/>
              </a:rPr>
              <a:t>olgudur</a:t>
            </a:r>
            <a:r>
              <a:rPr lang="en-GB" altLang="tr-TR" sz="3200" dirty="0">
                <a:solidFill>
                  <a:schemeClr val="tx1"/>
                </a:solidFill>
                <a:latin typeface="Calibri" panose="020F0502020204030204" pitchFamily="34" charset="0"/>
                <a:cs typeface="Calibri" panose="020F0502020204030204" pitchFamily="34" charset="0"/>
              </a:rPr>
              <a:t>.</a:t>
            </a:r>
          </a:p>
          <a:p>
            <a:endParaRPr lang="tr-T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272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791576B-6D7E-4CCC-B45F-BE13FF612E63}"/>
              </a:ext>
            </a:extLst>
          </p:cNvPr>
          <p:cNvSpPr>
            <a:spLocks noGrp="1"/>
          </p:cNvSpPr>
          <p:nvPr>
            <p:ph type="title"/>
          </p:nvPr>
        </p:nvSpPr>
        <p:spPr/>
        <p:txBody>
          <a:bodyPr/>
          <a:lstStyle/>
          <a:p>
            <a:r>
              <a:rPr lang="tr-TR" altLang="tr-TR" b="1" dirty="0">
                <a:solidFill>
                  <a:srgbClr val="FF0000"/>
                </a:solidFill>
              </a:rPr>
              <a:t>İhmal</a:t>
            </a:r>
            <a:endParaRPr lang="tr-TR" dirty="0">
              <a:solidFill>
                <a:srgbClr val="FF0000"/>
              </a:solidFill>
            </a:endParaRPr>
          </a:p>
        </p:txBody>
      </p:sp>
      <p:sp>
        <p:nvSpPr>
          <p:cNvPr id="5" name="İçerik Yer Tutucusu 4">
            <a:extLst>
              <a:ext uri="{FF2B5EF4-FFF2-40B4-BE49-F238E27FC236}">
                <a16:creationId xmlns:a16="http://schemas.microsoft.com/office/drawing/2014/main" xmlns="" id="{7C61395A-5758-4B1C-BE32-FE0A6F97A9FD}"/>
              </a:ext>
            </a:extLst>
          </p:cNvPr>
          <p:cNvSpPr>
            <a:spLocks noGrp="1"/>
          </p:cNvSpPr>
          <p:nvPr>
            <p:ph idx="1"/>
          </p:nvPr>
        </p:nvSpPr>
        <p:spPr>
          <a:xfrm>
            <a:off x="838200" y="2947915"/>
            <a:ext cx="10515600" cy="3229047"/>
          </a:xfrm>
        </p:spPr>
        <p:txBody>
          <a:bodyPr/>
          <a:lstStyle/>
          <a:p>
            <a:r>
              <a:rPr lang="tr-TR" altLang="tr-TR" dirty="0">
                <a:latin typeface="Times New Roman" panose="02020603050405020304" pitchFamily="18" charset="0"/>
              </a:rPr>
              <a:t>Çocuk Suçluluğu üzerine yapılan araştırmalar sonucunda da ailesi tarafından ihmal edilen çocukların suça yönelme olasılıklarının yüksek olduğu belirlenmiştir. </a:t>
            </a:r>
          </a:p>
          <a:p>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669" y="4176215"/>
            <a:ext cx="3944203" cy="2169993"/>
          </a:xfrm>
          <a:prstGeom prst="rect">
            <a:avLst/>
          </a:prstGeom>
        </p:spPr>
      </p:pic>
    </p:spTree>
    <p:extLst>
      <p:ext uri="{BB962C8B-B14F-4D97-AF65-F5344CB8AC3E}">
        <p14:creationId xmlns:p14="http://schemas.microsoft.com/office/powerpoint/2010/main" val="122441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13EF9DD-345F-4BD2-8BA7-AFCFD77BC286}"/>
              </a:ext>
            </a:extLst>
          </p:cNvPr>
          <p:cNvSpPr>
            <a:spLocks noGrp="1"/>
          </p:cNvSpPr>
          <p:nvPr>
            <p:ph type="title"/>
          </p:nvPr>
        </p:nvSpPr>
        <p:spPr/>
        <p:txBody>
          <a:bodyPr/>
          <a:lstStyle/>
          <a:p>
            <a:r>
              <a:rPr lang="tr-TR" altLang="tr-TR" b="1" dirty="0"/>
              <a:t>ÇOCUK İHMALİ</a:t>
            </a:r>
            <a:endParaRPr lang="tr-TR" dirty="0"/>
          </a:p>
        </p:txBody>
      </p:sp>
      <p:sp>
        <p:nvSpPr>
          <p:cNvPr id="3" name="İçerik Yer Tutucusu 2">
            <a:extLst>
              <a:ext uri="{FF2B5EF4-FFF2-40B4-BE49-F238E27FC236}">
                <a16:creationId xmlns:a16="http://schemas.microsoft.com/office/drawing/2014/main" xmlns="" id="{E79566B1-043B-465B-B6D0-DB6978517337}"/>
              </a:ext>
            </a:extLst>
          </p:cNvPr>
          <p:cNvSpPr>
            <a:spLocks noGrp="1"/>
          </p:cNvSpPr>
          <p:nvPr>
            <p:ph idx="1"/>
          </p:nvPr>
        </p:nvSpPr>
        <p:spPr/>
        <p:txBody>
          <a:bodyPr>
            <a:normAutofit/>
          </a:bodyPr>
          <a:lstStyle/>
          <a:p>
            <a:r>
              <a:rPr lang="tr-TR" altLang="tr-TR" sz="3200" dirty="0">
                <a:solidFill>
                  <a:schemeClr val="tx1"/>
                </a:solidFill>
                <a:latin typeface="Calibri" panose="020F0502020204030204" pitchFamily="34" charset="0"/>
                <a:cs typeface="Calibri" panose="020F0502020204030204" pitchFamily="34" charset="0"/>
              </a:rPr>
              <a:t>Fiziksel ihmal</a:t>
            </a:r>
          </a:p>
          <a:p>
            <a:r>
              <a:rPr lang="tr-TR" altLang="tr-TR" sz="3200" dirty="0">
                <a:solidFill>
                  <a:schemeClr val="tx1"/>
                </a:solidFill>
                <a:latin typeface="Calibri" panose="020F0502020204030204" pitchFamily="34" charset="0"/>
                <a:cs typeface="Calibri" panose="020F0502020204030204" pitchFamily="34" charset="0"/>
              </a:rPr>
              <a:t>Cinsel ihmal</a:t>
            </a:r>
          </a:p>
          <a:p>
            <a:r>
              <a:rPr lang="tr-TR" altLang="tr-TR" sz="3200" dirty="0">
                <a:solidFill>
                  <a:schemeClr val="tx1"/>
                </a:solidFill>
                <a:latin typeface="Calibri" panose="020F0502020204030204" pitchFamily="34" charset="0"/>
                <a:cs typeface="Calibri" panose="020F0502020204030204" pitchFamily="34" charset="0"/>
              </a:rPr>
              <a:t>Duygusal ihmal</a:t>
            </a:r>
          </a:p>
          <a:p>
            <a:r>
              <a:rPr lang="tr-TR" altLang="tr-TR" sz="3200" dirty="0">
                <a:solidFill>
                  <a:schemeClr val="tx1"/>
                </a:solidFill>
                <a:latin typeface="Calibri" panose="020F0502020204030204" pitchFamily="34" charset="0"/>
                <a:cs typeface="Calibri" panose="020F0502020204030204" pitchFamily="34" charset="0"/>
              </a:rPr>
              <a:t>Ekonomik ihmal</a:t>
            </a:r>
          </a:p>
          <a:p>
            <a:endParaRPr lang="tr-TR"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947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D7EE986-5EB8-4CC1-A6F6-791C66A0A4AC}"/>
              </a:ext>
            </a:extLst>
          </p:cNvPr>
          <p:cNvSpPr>
            <a:spLocks noGrp="1"/>
          </p:cNvSpPr>
          <p:nvPr>
            <p:ph type="title"/>
          </p:nvPr>
        </p:nvSpPr>
        <p:spPr/>
        <p:txBody>
          <a:bodyPr/>
          <a:lstStyle/>
          <a:p>
            <a:pPr marL="571500" indent="-571500">
              <a:buFont typeface="Arial" panose="020B0604020202020204" pitchFamily="34" charset="0"/>
              <a:buChar char="•"/>
            </a:pPr>
            <a:r>
              <a:rPr lang="tr-TR" altLang="tr-TR" dirty="0">
                <a:latin typeface="Calibri" panose="020F0502020204030204" pitchFamily="34" charset="0"/>
                <a:cs typeface="Calibri" panose="020F0502020204030204" pitchFamily="34" charset="0"/>
              </a:rPr>
              <a:t>Sağlık kontrolünün yapılmaması</a:t>
            </a:r>
            <a:endParaRPr lang="tr-TR" dirty="0">
              <a:latin typeface="Calibri" panose="020F0502020204030204" pitchFamily="34" charset="0"/>
              <a:cs typeface="Calibri" panose="020F0502020204030204" pitchFamily="34" charset="0"/>
            </a:endParaRPr>
          </a:p>
        </p:txBody>
      </p:sp>
      <p:pic>
        <p:nvPicPr>
          <p:cNvPr id="4" name="Picture 1">
            <a:extLst>
              <a:ext uri="{FF2B5EF4-FFF2-40B4-BE49-F238E27FC236}">
                <a16:creationId xmlns:a16="http://schemas.microsoft.com/office/drawing/2014/main" xmlns="" id="{67FB13C4-0A0F-4368-906D-B9D48929A8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91597" y="2603500"/>
            <a:ext cx="375311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456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112</TotalTime>
  <Words>708</Words>
  <Application>Microsoft Office PowerPoint</Application>
  <PresentationFormat>Özel</PresentationFormat>
  <Paragraphs>73</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İyon Toplantı Odası</vt:lpstr>
      <vt:lpstr>ÇOCUK İHMALİ</vt:lpstr>
      <vt:lpstr>ÇOCUĞUN TANIMI</vt:lpstr>
      <vt:lpstr>PowerPoint Sunusu</vt:lpstr>
      <vt:lpstr>PowerPoint Sunusu</vt:lpstr>
      <vt:lpstr>İHMAL</vt:lpstr>
      <vt:lpstr>İhmal</vt:lpstr>
      <vt:lpstr>İhmal</vt:lpstr>
      <vt:lpstr>ÇOCUK İHMALİ</vt:lpstr>
      <vt:lpstr>Sağlık kontrolünün yapılmaması</vt:lpstr>
      <vt:lpstr>PowerPoint Sunusu</vt:lpstr>
      <vt:lpstr>PowerPoint Sunusu</vt:lpstr>
      <vt:lpstr>PowerPoint Sunusu</vt:lpstr>
      <vt:lpstr>Duygusal İhmal</vt:lpstr>
      <vt:lpstr>ÇOCUĞUN DUYGUSAL İHMALİ</vt:lpstr>
      <vt:lpstr>EKONOMİK İHMAL</vt:lpstr>
      <vt:lpstr>ÇOCUĞUN  EĞİTİMSEL  İHMALİ </vt:lpstr>
      <vt:lpstr>İhmal Sonucu Suça Yönelme</vt:lpstr>
      <vt:lpstr>İhmalin çocuk üzerindeki etkileri nelerdir?</vt:lpstr>
      <vt:lpstr>Çocukluğunda ihmale maruz kalmış olan yetişkinlerde ihmalin etkileri nelerdir?</vt:lpstr>
      <vt:lpstr>Çocuğun Öz Bakım Becerileri </vt:lpstr>
      <vt:lpstr>PowerPoint Sunusu</vt:lpstr>
      <vt:lpstr>Yemek Yeme Alışkanlığı </vt:lpstr>
      <vt:lpstr>Giyinme Alışkanlığı </vt:lpstr>
      <vt:lpstr>PowerPoint Sunusu</vt:lpstr>
      <vt:lpstr>Tuvalet Alışkanlığı </vt:lpstr>
      <vt:lpstr>PowerPoint Sunusu</vt:lpstr>
      <vt:lpstr>Öz Bakım Becerilerinin Kazandırılmasının Önemi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ÇOCUĞUN TANIMI</dc:title>
  <dc:creator>Aysel KAYMAZ</dc:creator>
  <cp:lastModifiedBy>usak-pdr</cp:lastModifiedBy>
  <cp:revision>17</cp:revision>
  <dcterms:created xsi:type="dcterms:W3CDTF">2019-11-02T17:22:10Z</dcterms:created>
  <dcterms:modified xsi:type="dcterms:W3CDTF">2019-11-05T08:17:03Z</dcterms:modified>
</cp:coreProperties>
</file>