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sldIdLst>
    <p:sldId id="364" r:id="rId2"/>
    <p:sldId id="257" r:id="rId3"/>
    <p:sldId id="365" r:id="rId4"/>
    <p:sldId id="259" r:id="rId5"/>
    <p:sldId id="358" r:id="rId6"/>
    <p:sldId id="260" r:id="rId7"/>
    <p:sldId id="261" r:id="rId8"/>
    <p:sldId id="355" r:id="rId9"/>
    <p:sldId id="262" r:id="rId10"/>
    <p:sldId id="263" r:id="rId11"/>
    <p:sldId id="264" r:id="rId12"/>
    <p:sldId id="265" r:id="rId13"/>
    <p:sldId id="266" r:id="rId14"/>
    <p:sldId id="267" r:id="rId15"/>
    <p:sldId id="275" r:id="rId16"/>
    <p:sldId id="268" r:id="rId17"/>
    <p:sldId id="276" r:id="rId18"/>
    <p:sldId id="269" r:id="rId19"/>
    <p:sldId id="339" r:id="rId20"/>
    <p:sldId id="340" r:id="rId21"/>
    <p:sldId id="368" r:id="rId22"/>
    <p:sldId id="302" r:id="rId23"/>
    <p:sldId id="356" r:id="rId24"/>
    <p:sldId id="271" r:id="rId25"/>
    <p:sldId id="272" r:id="rId26"/>
    <p:sldId id="366" r:id="rId27"/>
    <p:sldId id="367" r:id="rId28"/>
    <p:sldId id="277" r:id="rId29"/>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99" autoAdjust="0"/>
    <p:restoredTop sz="94660"/>
  </p:normalViewPr>
  <p:slideViewPr>
    <p:cSldViewPr>
      <p:cViewPr varScale="1">
        <p:scale>
          <a:sx n="87" d="100"/>
          <a:sy n="87" d="100"/>
        </p:scale>
        <p:origin x="-1458" y="-84"/>
      </p:cViewPr>
      <p:guideLst>
        <p:guide orient="horz" pos="2160"/>
        <p:guide pos="2880"/>
      </p:guideLst>
    </p:cSldViewPr>
  </p:slideViewPr>
  <p:notesTextViewPr>
    <p:cViewPr>
      <p:scale>
        <a:sx n="1" d="1"/>
        <a:sy n="1" d="1"/>
      </p:scale>
      <p:origin x="0" y="0"/>
    </p:cViewPr>
  </p:notesTextViewPr>
  <p:sorterViewPr>
    <p:cViewPr>
      <p:scale>
        <a:sx n="100" d="100"/>
        <a:sy n="100" d="100"/>
      </p:scale>
      <p:origin x="0" y="-941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21964A-99A2-4C84-BF24-851F3FD99C5E}" type="doc">
      <dgm:prSet loTypeId="urn:microsoft.com/office/officeart/2008/layout/AlternatingHexagons" loCatId="list" qsTypeId="urn:microsoft.com/office/officeart/2005/8/quickstyle/simple1" qsCatId="simple" csTypeId="urn:microsoft.com/office/officeart/2005/8/colors/accent1_2" csCatId="accent1" phldr="1"/>
      <dgm:spPr/>
      <dgm:t>
        <a:bodyPr/>
        <a:lstStyle/>
        <a:p>
          <a:endParaRPr lang="tr-TR"/>
        </a:p>
      </dgm:t>
    </dgm:pt>
    <dgm:pt modelId="{229B3960-CC25-46F8-8876-534746974348}">
      <dgm:prSet phldrT="[Metin]"/>
      <dgm:spPr/>
      <dgm:t>
        <a:bodyPr/>
        <a:lstStyle/>
        <a:p>
          <a:r>
            <a:rPr lang="tr-TR" dirty="0"/>
            <a:t>PARA</a:t>
          </a:r>
        </a:p>
      </dgm:t>
    </dgm:pt>
    <dgm:pt modelId="{829409FC-AD67-4F5B-A678-7F88F2338243}" type="parTrans" cxnId="{599FE675-38AD-4916-B840-23A6846B0A87}">
      <dgm:prSet/>
      <dgm:spPr/>
      <dgm:t>
        <a:bodyPr/>
        <a:lstStyle/>
        <a:p>
          <a:endParaRPr lang="tr-TR"/>
        </a:p>
      </dgm:t>
    </dgm:pt>
    <dgm:pt modelId="{385351D2-7D15-4BFA-86EF-FCF91638D66E}" type="sibTrans" cxnId="{599FE675-38AD-4916-B840-23A6846B0A87}">
      <dgm:prSet/>
      <dgm:spPr/>
      <dgm:t>
        <a:bodyPr/>
        <a:lstStyle/>
        <a:p>
          <a:endParaRPr lang="tr-TR"/>
        </a:p>
      </dgm:t>
    </dgm:pt>
    <dgm:pt modelId="{164C0ADE-733F-465A-B9B5-1771F5B39A52}">
      <dgm:prSet phldrT="[Metin]"/>
      <dgm:spPr/>
      <dgm:t>
        <a:bodyPr/>
        <a:lstStyle/>
        <a:p>
          <a:r>
            <a:rPr lang="tr-TR" dirty="0"/>
            <a:t>YÜKSELME</a:t>
          </a:r>
        </a:p>
      </dgm:t>
    </dgm:pt>
    <dgm:pt modelId="{091563FB-B2BA-4CE2-BD9C-55F657FA04A7}" type="parTrans" cxnId="{9EF25656-D795-43E9-872E-72251EDC529B}">
      <dgm:prSet/>
      <dgm:spPr/>
      <dgm:t>
        <a:bodyPr/>
        <a:lstStyle/>
        <a:p>
          <a:endParaRPr lang="tr-TR"/>
        </a:p>
      </dgm:t>
    </dgm:pt>
    <dgm:pt modelId="{4F8AC9F2-5B47-4471-BD4F-9D0C5BFD6B52}" type="sibTrans" cxnId="{9EF25656-D795-43E9-872E-72251EDC529B}">
      <dgm:prSet/>
      <dgm:spPr/>
      <dgm:t>
        <a:bodyPr/>
        <a:lstStyle/>
        <a:p>
          <a:endParaRPr lang="tr-TR"/>
        </a:p>
      </dgm:t>
    </dgm:pt>
    <dgm:pt modelId="{2BFD755B-8A37-4E93-9BDC-A0705A91A211}">
      <dgm:prSet phldrT="[Metin]"/>
      <dgm:spPr/>
      <dgm:t>
        <a:bodyPr/>
        <a:lstStyle/>
        <a:p>
          <a:r>
            <a:rPr lang="tr-TR" dirty="0"/>
            <a:t>İŞ GÜVENCESİ</a:t>
          </a:r>
        </a:p>
      </dgm:t>
    </dgm:pt>
    <dgm:pt modelId="{94FAB81B-349B-4F3E-B656-A58AE64437CA}" type="parTrans" cxnId="{92627181-CE5E-4365-898D-0B06CD3A7A6C}">
      <dgm:prSet/>
      <dgm:spPr/>
      <dgm:t>
        <a:bodyPr/>
        <a:lstStyle/>
        <a:p>
          <a:endParaRPr lang="tr-TR"/>
        </a:p>
      </dgm:t>
    </dgm:pt>
    <dgm:pt modelId="{9D9E5C4B-896B-480B-A4CA-C33A3B8BDED0}" type="sibTrans" cxnId="{92627181-CE5E-4365-898D-0B06CD3A7A6C}">
      <dgm:prSet/>
      <dgm:spPr/>
      <dgm:t>
        <a:bodyPr/>
        <a:lstStyle/>
        <a:p>
          <a:endParaRPr lang="tr-TR"/>
        </a:p>
      </dgm:t>
    </dgm:pt>
    <dgm:pt modelId="{7146A69E-92F8-48D3-AD66-29BC6A78CF13}">
      <dgm:prSet phldrT="[Metin]"/>
      <dgm:spPr/>
      <dgm:t>
        <a:bodyPr/>
        <a:lstStyle/>
        <a:p>
          <a:r>
            <a:rPr lang="tr-TR" dirty="0"/>
            <a:t>İŞ YERİ SABİTLİĞİ</a:t>
          </a:r>
        </a:p>
      </dgm:t>
    </dgm:pt>
    <dgm:pt modelId="{A9DEEEF7-7BB2-4702-89AD-5932434E5271}" type="parTrans" cxnId="{9A94A4F8-D612-4B81-8B17-75409E443AE8}">
      <dgm:prSet/>
      <dgm:spPr/>
      <dgm:t>
        <a:bodyPr/>
        <a:lstStyle/>
        <a:p>
          <a:endParaRPr lang="tr-TR"/>
        </a:p>
      </dgm:t>
    </dgm:pt>
    <dgm:pt modelId="{5806FAD7-0D3F-48C9-BCBD-FAA5A8DE58FD}" type="sibTrans" cxnId="{9A94A4F8-D612-4B81-8B17-75409E443AE8}">
      <dgm:prSet/>
      <dgm:spPr/>
      <dgm:t>
        <a:bodyPr/>
        <a:lstStyle/>
        <a:p>
          <a:endParaRPr lang="tr-TR"/>
        </a:p>
      </dgm:t>
    </dgm:pt>
    <dgm:pt modelId="{CB8408E9-6C1E-4265-AE5A-66D3F8B729A4}">
      <dgm:prSet phldrT="[Metin]"/>
      <dgm:spPr/>
      <dgm:t>
        <a:bodyPr/>
        <a:lstStyle/>
        <a:p>
          <a:r>
            <a:rPr lang="tr-TR" dirty="0"/>
            <a:t>İŞ ORTAMI</a:t>
          </a:r>
        </a:p>
      </dgm:t>
    </dgm:pt>
    <dgm:pt modelId="{9F3754B1-4449-4C02-A773-54E3ED507931}" type="parTrans" cxnId="{3963D28E-5945-4EB3-8B9E-A7AFD596A612}">
      <dgm:prSet/>
      <dgm:spPr/>
      <dgm:t>
        <a:bodyPr/>
        <a:lstStyle/>
        <a:p>
          <a:endParaRPr lang="tr-TR"/>
        </a:p>
      </dgm:t>
    </dgm:pt>
    <dgm:pt modelId="{889178DE-7C93-4E77-A328-5AA1780AA3C4}" type="sibTrans" cxnId="{3963D28E-5945-4EB3-8B9E-A7AFD596A612}">
      <dgm:prSet/>
      <dgm:spPr/>
      <dgm:t>
        <a:bodyPr/>
        <a:lstStyle/>
        <a:p>
          <a:endParaRPr lang="tr-TR"/>
        </a:p>
      </dgm:t>
    </dgm:pt>
    <dgm:pt modelId="{1AAD0F83-DBCC-47AD-97FC-ADDAF9D01F6C}">
      <dgm:prSet phldrT="[Metin]"/>
      <dgm:spPr/>
      <dgm:t>
        <a:bodyPr/>
        <a:lstStyle/>
        <a:p>
          <a:r>
            <a:rPr lang="tr-TR" dirty="0"/>
            <a:t>SAYGINLIK</a:t>
          </a:r>
        </a:p>
      </dgm:t>
    </dgm:pt>
    <dgm:pt modelId="{7AE4330A-628B-42F8-B57F-3939B2AAD685}" type="parTrans" cxnId="{95050889-2F3A-421B-A62A-ECED955A78BB}">
      <dgm:prSet/>
      <dgm:spPr/>
      <dgm:t>
        <a:bodyPr/>
        <a:lstStyle/>
        <a:p>
          <a:endParaRPr lang="tr-TR"/>
        </a:p>
      </dgm:t>
    </dgm:pt>
    <dgm:pt modelId="{6C6D0FDD-E18B-405B-8873-EA5FEAAD63AE}" type="sibTrans" cxnId="{95050889-2F3A-421B-A62A-ECED955A78BB}">
      <dgm:prSet/>
      <dgm:spPr/>
      <dgm:t>
        <a:bodyPr/>
        <a:lstStyle/>
        <a:p>
          <a:endParaRPr lang="tr-TR"/>
        </a:p>
      </dgm:t>
    </dgm:pt>
    <dgm:pt modelId="{D8F07806-D793-4AD6-89AE-55272B8CF538}">
      <dgm:prSet phldrT="[Metin]"/>
      <dgm:spPr/>
      <dgm:t>
        <a:bodyPr/>
        <a:lstStyle/>
        <a:p>
          <a:r>
            <a:rPr lang="tr-TR" dirty="0"/>
            <a:t>KİŞİLER ARASI İLİŞKİLER</a:t>
          </a:r>
        </a:p>
      </dgm:t>
    </dgm:pt>
    <dgm:pt modelId="{2F8C0669-34BE-4662-985A-64F8AEE40B06}" type="parTrans" cxnId="{3796BCB7-3201-4B87-8BC4-C3961F12436B}">
      <dgm:prSet/>
      <dgm:spPr/>
      <dgm:t>
        <a:bodyPr/>
        <a:lstStyle/>
        <a:p>
          <a:endParaRPr lang="tr-TR"/>
        </a:p>
      </dgm:t>
    </dgm:pt>
    <dgm:pt modelId="{6443027E-82D9-4BDB-9D35-428764DA66AB}" type="sibTrans" cxnId="{3796BCB7-3201-4B87-8BC4-C3961F12436B}">
      <dgm:prSet/>
      <dgm:spPr/>
      <dgm:t>
        <a:bodyPr/>
        <a:lstStyle/>
        <a:p>
          <a:endParaRPr lang="tr-TR"/>
        </a:p>
      </dgm:t>
    </dgm:pt>
    <dgm:pt modelId="{D3CD4B27-2094-4531-BE14-B5CED69D9253}" type="pres">
      <dgm:prSet presAssocID="{8C21964A-99A2-4C84-BF24-851F3FD99C5E}" presName="Name0" presStyleCnt="0">
        <dgm:presLayoutVars>
          <dgm:chMax/>
          <dgm:chPref/>
          <dgm:dir/>
          <dgm:animLvl val="lvl"/>
        </dgm:presLayoutVars>
      </dgm:prSet>
      <dgm:spPr/>
      <dgm:t>
        <a:bodyPr/>
        <a:lstStyle/>
        <a:p>
          <a:endParaRPr lang="tr-TR"/>
        </a:p>
      </dgm:t>
    </dgm:pt>
    <dgm:pt modelId="{80282A23-D5DB-45B8-8771-66D3F419A114}" type="pres">
      <dgm:prSet presAssocID="{229B3960-CC25-46F8-8876-534746974348}" presName="composite" presStyleCnt="0"/>
      <dgm:spPr/>
    </dgm:pt>
    <dgm:pt modelId="{4246D8E0-5A5A-4A79-AB23-B341E00DD6E1}" type="pres">
      <dgm:prSet presAssocID="{229B3960-CC25-46F8-8876-534746974348}" presName="Parent1" presStyleLbl="node1" presStyleIdx="0" presStyleCnt="6">
        <dgm:presLayoutVars>
          <dgm:chMax val="1"/>
          <dgm:chPref val="1"/>
          <dgm:bulletEnabled val="1"/>
        </dgm:presLayoutVars>
      </dgm:prSet>
      <dgm:spPr/>
      <dgm:t>
        <a:bodyPr/>
        <a:lstStyle/>
        <a:p>
          <a:endParaRPr lang="tr-TR"/>
        </a:p>
      </dgm:t>
    </dgm:pt>
    <dgm:pt modelId="{0804493C-4C11-4FD0-8A20-17C84E664EF5}" type="pres">
      <dgm:prSet presAssocID="{229B3960-CC25-46F8-8876-534746974348}" presName="Childtext1" presStyleLbl="revTx" presStyleIdx="0" presStyleCnt="3">
        <dgm:presLayoutVars>
          <dgm:chMax val="0"/>
          <dgm:chPref val="0"/>
          <dgm:bulletEnabled val="1"/>
        </dgm:presLayoutVars>
      </dgm:prSet>
      <dgm:spPr/>
      <dgm:t>
        <a:bodyPr/>
        <a:lstStyle/>
        <a:p>
          <a:endParaRPr lang="tr-TR"/>
        </a:p>
      </dgm:t>
    </dgm:pt>
    <dgm:pt modelId="{AEFE4E85-753A-4AB6-8D9A-B620D2CA0F76}" type="pres">
      <dgm:prSet presAssocID="{229B3960-CC25-46F8-8876-534746974348}" presName="BalanceSpacing" presStyleCnt="0"/>
      <dgm:spPr/>
    </dgm:pt>
    <dgm:pt modelId="{CA2D01FB-17D7-43F5-ADFB-647D9534B0A0}" type="pres">
      <dgm:prSet presAssocID="{229B3960-CC25-46F8-8876-534746974348}" presName="BalanceSpacing1" presStyleCnt="0"/>
      <dgm:spPr/>
    </dgm:pt>
    <dgm:pt modelId="{B29F8EE8-8559-40BD-9DC3-E1DACC23A353}" type="pres">
      <dgm:prSet presAssocID="{385351D2-7D15-4BFA-86EF-FCF91638D66E}" presName="Accent1Text" presStyleLbl="node1" presStyleIdx="1" presStyleCnt="6"/>
      <dgm:spPr/>
      <dgm:t>
        <a:bodyPr/>
        <a:lstStyle/>
        <a:p>
          <a:endParaRPr lang="tr-TR"/>
        </a:p>
      </dgm:t>
    </dgm:pt>
    <dgm:pt modelId="{177830D6-4E75-4F00-9207-F218900F1753}" type="pres">
      <dgm:prSet presAssocID="{385351D2-7D15-4BFA-86EF-FCF91638D66E}" presName="spaceBetweenRectangles" presStyleCnt="0"/>
      <dgm:spPr/>
    </dgm:pt>
    <dgm:pt modelId="{D28AD583-06D4-4349-8C5F-23EB74F70F8A}" type="pres">
      <dgm:prSet presAssocID="{2BFD755B-8A37-4E93-9BDC-A0705A91A211}" presName="composite" presStyleCnt="0"/>
      <dgm:spPr/>
    </dgm:pt>
    <dgm:pt modelId="{A877A709-A6E9-4405-A089-78CF2D9909F5}" type="pres">
      <dgm:prSet presAssocID="{2BFD755B-8A37-4E93-9BDC-A0705A91A211}" presName="Parent1" presStyleLbl="node1" presStyleIdx="2" presStyleCnt="6">
        <dgm:presLayoutVars>
          <dgm:chMax val="1"/>
          <dgm:chPref val="1"/>
          <dgm:bulletEnabled val="1"/>
        </dgm:presLayoutVars>
      </dgm:prSet>
      <dgm:spPr/>
      <dgm:t>
        <a:bodyPr/>
        <a:lstStyle/>
        <a:p>
          <a:endParaRPr lang="tr-TR"/>
        </a:p>
      </dgm:t>
    </dgm:pt>
    <dgm:pt modelId="{CD11864B-F182-4692-BF23-4484CAF36B13}" type="pres">
      <dgm:prSet presAssocID="{2BFD755B-8A37-4E93-9BDC-A0705A91A211}" presName="Childtext1" presStyleLbl="revTx" presStyleIdx="1" presStyleCnt="3">
        <dgm:presLayoutVars>
          <dgm:chMax val="0"/>
          <dgm:chPref val="0"/>
          <dgm:bulletEnabled val="1"/>
        </dgm:presLayoutVars>
      </dgm:prSet>
      <dgm:spPr/>
      <dgm:t>
        <a:bodyPr/>
        <a:lstStyle/>
        <a:p>
          <a:endParaRPr lang="tr-TR"/>
        </a:p>
      </dgm:t>
    </dgm:pt>
    <dgm:pt modelId="{7405FAAD-4A83-4395-88D8-5CD4AD39C82D}" type="pres">
      <dgm:prSet presAssocID="{2BFD755B-8A37-4E93-9BDC-A0705A91A211}" presName="BalanceSpacing" presStyleCnt="0"/>
      <dgm:spPr/>
    </dgm:pt>
    <dgm:pt modelId="{BD170775-DE8A-43A4-9744-92C3A2E47AE0}" type="pres">
      <dgm:prSet presAssocID="{2BFD755B-8A37-4E93-9BDC-A0705A91A211}" presName="BalanceSpacing1" presStyleCnt="0"/>
      <dgm:spPr/>
    </dgm:pt>
    <dgm:pt modelId="{4CD69EE4-0851-42AB-9702-8F4041398645}" type="pres">
      <dgm:prSet presAssocID="{9D9E5C4B-896B-480B-A4CA-C33A3B8BDED0}" presName="Accent1Text" presStyleLbl="node1" presStyleIdx="3" presStyleCnt="6"/>
      <dgm:spPr/>
      <dgm:t>
        <a:bodyPr/>
        <a:lstStyle/>
        <a:p>
          <a:endParaRPr lang="tr-TR"/>
        </a:p>
      </dgm:t>
    </dgm:pt>
    <dgm:pt modelId="{2F57C347-FCAB-492C-BD63-A281CEA11736}" type="pres">
      <dgm:prSet presAssocID="{9D9E5C4B-896B-480B-A4CA-C33A3B8BDED0}" presName="spaceBetweenRectangles" presStyleCnt="0"/>
      <dgm:spPr/>
    </dgm:pt>
    <dgm:pt modelId="{FC1ADCF9-CEFC-4561-A4E8-0753A2CA01C2}" type="pres">
      <dgm:prSet presAssocID="{CB8408E9-6C1E-4265-AE5A-66D3F8B729A4}" presName="composite" presStyleCnt="0"/>
      <dgm:spPr/>
    </dgm:pt>
    <dgm:pt modelId="{E52C0496-3A28-493D-A740-D96A8E43D196}" type="pres">
      <dgm:prSet presAssocID="{CB8408E9-6C1E-4265-AE5A-66D3F8B729A4}" presName="Parent1" presStyleLbl="node1" presStyleIdx="4" presStyleCnt="6">
        <dgm:presLayoutVars>
          <dgm:chMax val="1"/>
          <dgm:chPref val="1"/>
          <dgm:bulletEnabled val="1"/>
        </dgm:presLayoutVars>
      </dgm:prSet>
      <dgm:spPr/>
      <dgm:t>
        <a:bodyPr/>
        <a:lstStyle/>
        <a:p>
          <a:endParaRPr lang="tr-TR"/>
        </a:p>
      </dgm:t>
    </dgm:pt>
    <dgm:pt modelId="{0517F8FE-44CE-48DA-BC9B-9C3ED868F390}" type="pres">
      <dgm:prSet presAssocID="{CB8408E9-6C1E-4265-AE5A-66D3F8B729A4}" presName="Childtext1" presStyleLbl="revTx" presStyleIdx="2" presStyleCnt="3">
        <dgm:presLayoutVars>
          <dgm:chMax val="0"/>
          <dgm:chPref val="0"/>
          <dgm:bulletEnabled val="1"/>
        </dgm:presLayoutVars>
      </dgm:prSet>
      <dgm:spPr/>
      <dgm:t>
        <a:bodyPr/>
        <a:lstStyle/>
        <a:p>
          <a:endParaRPr lang="tr-TR"/>
        </a:p>
      </dgm:t>
    </dgm:pt>
    <dgm:pt modelId="{4744F40A-63F2-4D3C-B896-07E4B1DF3164}" type="pres">
      <dgm:prSet presAssocID="{CB8408E9-6C1E-4265-AE5A-66D3F8B729A4}" presName="BalanceSpacing" presStyleCnt="0"/>
      <dgm:spPr/>
    </dgm:pt>
    <dgm:pt modelId="{A79E45DD-DDA9-4892-B2A3-4D1F7B3FFC79}" type="pres">
      <dgm:prSet presAssocID="{CB8408E9-6C1E-4265-AE5A-66D3F8B729A4}" presName="BalanceSpacing1" presStyleCnt="0"/>
      <dgm:spPr/>
    </dgm:pt>
    <dgm:pt modelId="{7E54A7A2-3FED-4743-8A97-FEC6C6C1C949}" type="pres">
      <dgm:prSet presAssocID="{889178DE-7C93-4E77-A328-5AA1780AA3C4}" presName="Accent1Text" presStyleLbl="node1" presStyleIdx="5" presStyleCnt="6"/>
      <dgm:spPr/>
      <dgm:t>
        <a:bodyPr/>
        <a:lstStyle/>
        <a:p>
          <a:endParaRPr lang="tr-TR"/>
        </a:p>
      </dgm:t>
    </dgm:pt>
  </dgm:ptLst>
  <dgm:cxnLst>
    <dgm:cxn modelId="{A03116BA-435F-49A4-BB53-F7560E9E28FA}" type="presOf" srcId="{229B3960-CC25-46F8-8876-534746974348}" destId="{4246D8E0-5A5A-4A79-AB23-B341E00DD6E1}" srcOrd="0" destOrd="0" presId="urn:microsoft.com/office/officeart/2008/layout/AlternatingHexagons"/>
    <dgm:cxn modelId="{9EF25656-D795-43E9-872E-72251EDC529B}" srcId="{229B3960-CC25-46F8-8876-534746974348}" destId="{164C0ADE-733F-465A-B9B5-1771F5B39A52}" srcOrd="0" destOrd="0" parTransId="{091563FB-B2BA-4CE2-BD9C-55F657FA04A7}" sibTransId="{4F8AC9F2-5B47-4471-BD4F-9D0C5BFD6B52}"/>
    <dgm:cxn modelId="{3963D28E-5945-4EB3-8B9E-A7AFD596A612}" srcId="{8C21964A-99A2-4C84-BF24-851F3FD99C5E}" destId="{CB8408E9-6C1E-4265-AE5A-66D3F8B729A4}" srcOrd="2" destOrd="0" parTransId="{9F3754B1-4449-4C02-A773-54E3ED507931}" sibTransId="{889178DE-7C93-4E77-A328-5AA1780AA3C4}"/>
    <dgm:cxn modelId="{9A3B879C-93E2-4005-A9B9-765AB7B44D99}" type="presOf" srcId="{CB8408E9-6C1E-4265-AE5A-66D3F8B729A4}" destId="{E52C0496-3A28-493D-A740-D96A8E43D196}" srcOrd="0" destOrd="0" presId="urn:microsoft.com/office/officeart/2008/layout/AlternatingHexagons"/>
    <dgm:cxn modelId="{3796BCB7-3201-4B87-8BC4-C3961F12436B}" srcId="{CB8408E9-6C1E-4265-AE5A-66D3F8B729A4}" destId="{D8F07806-D793-4AD6-89AE-55272B8CF538}" srcOrd="1" destOrd="0" parTransId="{2F8C0669-34BE-4662-985A-64F8AEE40B06}" sibTransId="{6443027E-82D9-4BDB-9D35-428764DA66AB}"/>
    <dgm:cxn modelId="{9A94A4F8-D612-4B81-8B17-75409E443AE8}" srcId="{2BFD755B-8A37-4E93-9BDC-A0705A91A211}" destId="{7146A69E-92F8-48D3-AD66-29BC6A78CF13}" srcOrd="0" destOrd="0" parTransId="{A9DEEEF7-7BB2-4702-89AD-5932434E5271}" sibTransId="{5806FAD7-0D3F-48C9-BCBD-FAA5A8DE58FD}"/>
    <dgm:cxn modelId="{599FE675-38AD-4916-B840-23A6846B0A87}" srcId="{8C21964A-99A2-4C84-BF24-851F3FD99C5E}" destId="{229B3960-CC25-46F8-8876-534746974348}" srcOrd="0" destOrd="0" parTransId="{829409FC-AD67-4F5B-A678-7F88F2338243}" sibTransId="{385351D2-7D15-4BFA-86EF-FCF91638D66E}"/>
    <dgm:cxn modelId="{3A4C37C6-02FE-49E0-AE10-9D26ABF91AB5}" type="presOf" srcId="{8C21964A-99A2-4C84-BF24-851F3FD99C5E}" destId="{D3CD4B27-2094-4531-BE14-B5CED69D9253}" srcOrd="0" destOrd="0" presId="urn:microsoft.com/office/officeart/2008/layout/AlternatingHexagons"/>
    <dgm:cxn modelId="{1D477875-7C78-4A46-8811-CE3C4C08AAE4}" type="presOf" srcId="{7146A69E-92F8-48D3-AD66-29BC6A78CF13}" destId="{CD11864B-F182-4692-BF23-4484CAF36B13}" srcOrd="0" destOrd="0" presId="urn:microsoft.com/office/officeart/2008/layout/AlternatingHexagons"/>
    <dgm:cxn modelId="{BFE64040-41A8-4099-BA96-A6054C4A5ABE}" type="presOf" srcId="{164C0ADE-733F-465A-B9B5-1771F5B39A52}" destId="{0804493C-4C11-4FD0-8A20-17C84E664EF5}" srcOrd="0" destOrd="0" presId="urn:microsoft.com/office/officeart/2008/layout/AlternatingHexagons"/>
    <dgm:cxn modelId="{EE77EC74-F9C9-41BE-BDBA-3128F4F869EA}" type="presOf" srcId="{889178DE-7C93-4E77-A328-5AA1780AA3C4}" destId="{7E54A7A2-3FED-4743-8A97-FEC6C6C1C949}" srcOrd="0" destOrd="0" presId="urn:microsoft.com/office/officeart/2008/layout/AlternatingHexagons"/>
    <dgm:cxn modelId="{88F59224-0F29-4EB0-BE5E-85607E7B506D}" type="presOf" srcId="{9D9E5C4B-896B-480B-A4CA-C33A3B8BDED0}" destId="{4CD69EE4-0851-42AB-9702-8F4041398645}" srcOrd="0" destOrd="0" presId="urn:microsoft.com/office/officeart/2008/layout/AlternatingHexagons"/>
    <dgm:cxn modelId="{95050889-2F3A-421B-A62A-ECED955A78BB}" srcId="{CB8408E9-6C1E-4265-AE5A-66D3F8B729A4}" destId="{1AAD0F83-DBCC-47AD-97FC-ADDAF9D01F6C}" srcOrd="0" destOrd="0" parTransId="{7AE4330A-628B-42F8-B57F-3939B2AAD685}" sibTransId="{6C6D0FDD-E18B-405B-8873-EA5FEAAD63AE}"/>
    <dgm:cxn modelId="{D22049B2-D46C-4807-B859-B52DBD52432C}" type="presOf" srcId="{385351D2-7D15-4BFA-86EF-FCF91638D66E}" destId="{B29F8EE8-8559-40BD-9DC3-E1DACC23A353}" srcOrd="0" destOrd="0" presId="urn:microsoft.com/office/officeart/2008/layout/AlternatingHexagons"/>
    <dgm:cxn modelId="{92627181-CE5E-4365-898D-0B06CD3A7A6C}" srcId="{8C21964A-99A2-4C84-BF24-851F3FD99C5E}" destId="{2BFD755B-8A37-4E93-9BDC-A0705A91A211}" srcOrd="1" destOrd="0" parTransId="{94FAB81B-349B-4F3E-B656-A58AE64437CA}" sibTransId="{9D9E5C4B-896B-480B-A4CA-C33A3B8BDED0}"/>
    <dgm:cxn modelId="{C1B865B7-FCAB-43E3-882E-DF6697EC5BA1}" type="presOf" srcId="{2BFD755B-8A37-4E93-9BDC-A0705A91A211}" destId="{A877A709-A6E9-4405-A089-78CF2D9909F5}" srcOrd="0" destOrd="0" presId="urn:microsoft.com/office/officeart/2008/layout/AlternatingHexagons"/>
    <dgm:cxn modelId="{CCDF0C9B-208B-4864-BE03-30F62089C8D0}" type="presOf" srcId="{1AAD0F83-DBCC-47AD-97FC-ADDAF9D01F6C}" destId="{0517F8FE-44CE-48DA-BC9B-9C3ED868F390}" srcOrd="0" destOrd="0" presId="urn:microsoft.com/office/officeart/2008/layout/AlternatingHexagons"/>
    <dgm:cxn modelId="{A19B3DE0-524F-4F1F-9F89-20798ADFACCE}" type="presOf" srcId="{D8F07806-D793-4AD6-89AE-55272B8CF538}" destId="{0517F8FE-44CE-48DA-BC9B-9C3ED868F390}" srcOrd="0" destOrd="1" presId="urn:microsoft.com/office/officeart/2008/layout/AlternatingHexagons"/>
    <dgm:cxn modelId="{731E8DDB-BD4A-454D-BE46-F254E259844A}" type="presParOf" srcId="{D3CD4B27-2094-4531-BE14-B5CED69D9253}" destId="{80282A23-D5DB-45B8-8771-66D3F419A114}" srcOrd="0" destOrd="0" presId="urn:microsoft.com/office/officeart/2008/layout/AlternatingHexagons"/>
    <dgm:cxn modelId="{73DC97E5-DBE4-4495-BEB2-E63E2FFCE4AB}" type="presParOf" srcId="{80282A23-D5DB-45B8-8771-66D3F419A114}" destId="{4246D8E0-5A5A-4A79-AB23-B341E00DD6E1}" srcOrd="0" destOrd="0" presId="urn:microsoft.com/office/officeart/2008/layout/AlternatingHexagons"/>
    <dgm:cxn modelId="{200E8A99-74D9-4CAD-83ED-DF07BBEAF397}" type="presParOf" srcId="{80282A23-D5DB-45B8-8771-66D3F419A114}" destId="{0804493C-4C11-4FD0-8A20-17C84E664EF5}" srcOrd="1" destOrd="0" presId="urn:microsoft.com/office/officeart/2008/layout/AlternatingHexagons"/>
    <dgm:cxn modelId="{297A72B4-5D16-4D33-AA7B-BD8E0F8A67DD}" type="presParOf" srcId="{80282A23-D5DB-45B8-8771-66D3F419A114}" destId="{AEFE4E85-753A-4AB6-8D9A-B620D2CA0F76}" srcOrd="2" destOrd="0" presId="urn:microsoft.com/office/officeart/2008/layout/AlternatingHexagons"/>
    <dgm:cxn modelId="{920EA173-D672-48C3-849C-7509C00B4ACC}" type="presParOf" srcId="{80282A23-D5DB-45B8-8771-66D3F419A114}" destId="{CA2D01FB-17D7-43F5-ADFB-647D9534B0A0}" srcOrd="3" destOrd="0" presId="urn:microsoft.com/office/officeart/2008/layout/AlternatingHexagons"/>
    <dgm:cxn modelId="{EF5E8D96-5812-440A-90F3-12AA66C1F1ED}" type="presParOf" srcId="{80282A23-D5DB-45B8-8771-66D3F419A114}" destId="{B29F8EE8-8559-40BD-9DC3-E1DACC23A353}" srcOrd="4" destOrd="0" presId="urn:microsoft.com/office/officeart/2008/layout/AlternatingHexagons"/>
    <dgm:cxn modelId="{41EF6D87-17DF-48B9-BD93-49F915568110}" type="presParOf" srcId="{D3CD4B27-2094-4531-BE14-B5CED69D9253}" destId="{177830D6-4E75-4F00-9207-F218900F1753}" srcOrd="1" destOrd="0" presId="urn:microsoft.com/office/officeart/2008/layout/AlternatingHexagons"/>
    <dgm:cxn modelId="{F811D8C7-9984-4A87-BC03-2E0B324FDC7F}" type="presParOf" srcId="{D3CD4B27-2094-4531-BE14-B5CED69D9253}" destId="{D28AD583-06D4-4349-8C5F-23EB74F70F8A}" srcOrd="2" destOrd="0" presId="urn:microsoft.com/office/officeart/2008/layout/AlternatingHexagons"/>
    <dgm:cxn modelId="{97A25077-9DDE-490B-B8FF-E3A877BFDC30}" type="presParOf" srcId="{D28AD583-06D4-4349-8C5F-23EB74F70F8A}" destId="{A877A709-A6E9-4405-A089-78CF2D9909F5}" srcOrd="0" destOrd="0" presId="urn:microsoft.com/office/officeart/2008/layout/AlternatingHexagons"/>
    <dgm:cxn modelId="{B63F5490-6EDE-4912-8677-B1A32242FF2E}" type="presParOf" srcId="{D28AD583-06D4-4349-8C5F-23EB74F70F8A}" destId="{CD11864B-F182-4692-BF23-4484CAF36B13}" srcOrd="1" destOrd="0" presId="urn:microsoft.com/office/officeart/2008/layout/AlternatingHexagons"/>
    <dgm:cxn modelId="{DB8C054D-1122-495D-9386-BAD9D90F8187}" type="presParOf" srcId="{D28AD583-06D4-4349-8C5F-23EB74F70F8A}" destId="{7405FAAD-4A83-4395-88D8-5CD4AD39C82D}" srcOrd="2" destOrd="0" presId="urn:microsoft.com/office/officeart/2008/layout/AlternatingHexagons"/>
    <dgm:cxn modelId="{8DF7E3C1-0403-4863-82A0-64D77589C9A7}" type="presParOf" srcId="{D28AD583-06D4-4349-8C5F-23EB74F70F8A}" destId="{BD170775-DE8A-43A4-9744-92C3A2E47AE0}" srcOrd="3" destOrd="0" presId="urn:microsoft.com/office/officeart/2008/layout/AlternatingHexagons"/>
    <dgm:cxn modelId="{96747C1E-D1E1-4475-9DB4-29D29F862888}" type="presParOf" srcId="{D28AD583-06D4-4349-8C5F-23EB74F70F8A}" destId="{4CD69EE4-0851-42AB-9702-8F4041398645}" srcOrd="4" destOrd="0" presId="urn:microsoft.com/office/officeart/2008/layout/AlternatingHexagons"/>
    <dgm:cxn modelId="{241355D3-5CF9-4BFF-BB10-47D5B6008A07}" type="presParOf" srcId="{D3CD4B27-2094-4531-BE14-B5CED69D9253}" destId="{2F57C347-FCAB-492C-BD63-A281CEA11736}" srcOrd="3" destOrd="0" presId="urn:microsoft.com/office/officeart/2008/layout/AlternatingHexagons"/>
    <dgm:cxn modelId="{5F9DFEC6-620C-4907-BAAE-0B992E9C90DF}" type="presParOf" srcId="{D3CD4B27-2094-4531-BE14-B5CED69D9253}" destId="{FC1ADCF9-CEFC-4561-A4E8-0753A2CA01C2}" srcOrd="4" destOrd="0" presId="urn:microsoft.com/office/officeart/2008/layout/AlternatingHexagons"/>
    <dgm:cxn modelId="{24AF8966-5D7C-4637-824E-B9EBFF6C67FB}" type="presParOf" srcId="{FC1ADCF9-CEFC-4561-A4E8-0753A2CA01C2}" destId="{E52C0496-3A28-493D-A740-D96A8E43D196}" srcOrd="0" destOrd="0" presId="urn:microsoft.com/office/officeart/2008/layout/AlternatingHexagons"/>
    <dgm:cxn modelId="{260C3BD3-CF96-466C-B92F-CF2B3BEC01E1}" type="presParOf" srcId="{FC1ADCF9-CEFC-4561-A4E8-0753A2CA01C2}" destId="{0517F8FE-44CE-48DA-BC9B-9C3ED868F390}" srcOrd="1" destOrd="0" presId="urn:microsoft.com/office/officeart/2008/layout/AlternatingHexagons"/>
    <dgm:cxn modelId="{0C151311-1C59-4FCE-9F25-25AC6633C85D}" type="presParOf" srcId="{FC1ADCF9-CEFC-4561-A4E8-0753A2CA01C2}" destId="{4744F40A-63F2-4D3C-B896-07E4B1DF3164}" srcOrd="2" destOrd="0" presId="urn:microsoft.com/office/officeart/2008/layout/AlternatingHexagons"/>
    <dgm:cxn modelId="{D3314723-F7FF-42C7-8C00-A914FC83D5BE}" type="presParOf" srcId="{FC1ADCF9-CEFC-4561-A4E8-0753A2CA01C2}" destId="{A79E45DD-DDA9-4892-B2A3-4D1F7B3FFC79}" srcOrd="3" destOrd="0" presId="urn:microsoft.com/office/officeart/2008/layout/AlternatingHexagons"/>
    <dgm:cxn modelId="{EE91846D-664D-46F7-B437-97B740FA551C}" type="presParOf" srcId="{FC1ADCF9-CEFC-4561-A4E8-0753A2CA01C2}" destId="{7E54A7A2-3FED-4743-8A97-FEC6C6C1C949}" srcOrd="4" destOrd="0" presId="urn:microsoft.com/office/officeart/2008/layout/AlternatingHexagon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46D8E0-5A5A-4A79-AB23-B341E00DD6E1}">
      <dsp:nvSpPr>
        <dsp:cNvPr id="0" name=""/>
        <dsp:cNvSpPr/>
      </dsp:nvSpPr>
      <dsp:spPr>
        <a:xfrm rot="5400000">
          <a:off x="3663968" y="108282"/>
          <a:ext cx="1625203" cy="14139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PARA</a:t>
          </a:r>
        </a:p>
      </dsp:txBody>
      <dsp:txXfrm rot="-5400000">
        <a:off x="3989943" y="255905"/>
        <a:ext cx="973252" cy="1118681"/>
      </dsp:txXfrm>
    </dsp:sp>
    <dsp:sp modelId="{0804493C-4C11-4FD0-8A20-17C84E664EF5}">
      <dsp:nvSpPr>
        <dsp:cNvPr id="0" name=""/>
        <dsp:cNvSpPr/>
      </dsp:nvSpPr>
      <dsp:spPr>
        <a:xfrm>
          <a:off x="5226438" y="327685"/>
          <a:ext cx="1813726"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YÜKSELME</a:t>
          </a:r>
        </a:p>
      </dsp:txBody>
      <dsp:txXfrm>
        <a:off x="5226438" y="327685"/>
        <a:ext cx="1813726" cy="975121"/>
      </dsp:txXfrm>
    </dsp:sp>
    <dsp:sp modelId="{B29F8EE8-8559-40BD-9DC3-E1DACC23A353}">
      <dsp:nvSpPr>
        <dsp:cNvPr id="0" name=""/>
        <dsp:cNvSpPr/>
      </dsp:nvSpPr>
      <dsp:spPr>
        <a:xfrm rot="5400000">
          <a:off x="2136927" y="108282"/>
          <a:ext cx="1625203" cy="14139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rot="-5400000">
        <a:off x="2462902" y="255905"/>
        <a:ext cx="973252" cy="1118681"/>
      </dsp:txXfrm>
    </dsp:sp>
    <dsp:sp modelId="{A877A709-A6E9-4405-A089-78CF2D9909F5}">
      <dsp:nvSpPr>
        <dsp:cNvPr id="0" name=""/>
        <dsp:cNvSpPr/>
      </dsp:nvSpPr>
      <dsp:spPr>
        <a:xfrm rot="5400000">
          <a:off x="2897522" y="1487755"/>
          <a:ext cx="1625203" cy="14139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İŞ GÜVENCESİ</a:t>
          </a:r>
        </a:p>
      </dsp:txBody>
      <dsp:txXfrm rot="-5400000">
        <a:off x="3223497" y="1635378"/>
        <a:ext cx="973252" cy="1118681"/>
      </dsp:txXfrm>
    </dsp:sp>
    <dsp:sp modelId="{CD11864B-F182-4692-BF23-4484CAF36B13}">
      <dsp:nvSpPr>
        <dsp:cNvPr id="0" name=""/>
        <dsp:cNvSpPr/>
      </dsp:nvSpPr>
      <dsp:spPr>
        <a:xfrm>
          <a:off x="1189434" y="1707157"/>
          <a:ext cx="1755219"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r" defTabSz="533400">
            <a:lnSpc>
              <a:spcPct val="90000"/>
            </a:lnSpc>
            <a:spcBef>
              <a:spcPct val="0"/>
            </a:spcBef>
            <a:spcAft>
              <a:spcPct val="35000"/>
            </a:spcAft>
          </a:pPr>
          <a:r>
            <a:rPr lang="tr-TR" sz="1200" kern="1200" dirty="0"/>
            <a:t>İŞ YERİ SABİTLİĞİ</a:t>
          </a:r>
        </a:p>
      </dsp:txBody>
      <dsp:txXfrm>
        <a:off x="1189434" y="1707157"/>
        <a:ext cx="1755219" cy="975121"/>
      </dsp:txXfrm>
    </dsp:sp>
    <dsp:sp modelId="{4CD69EE4-0851-42AB-9702-8F4041398645}">
      <dsp:nvSpPr>
        <dsp:cNvPr id="0" name=""/>
        <dsp:cNvSpPr/>
      </dsp:nvSpPr>
      <dsp:spPr>
        <a:xfrm rot="5400000">
          <a:off x="4424563" y="1487755"/>
          <a:ext cx="1625203" cy="14139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rot="-5400000">
        <a:off x="4750538" y="1635378"/>
        <a:ext cx="973252" cy="1118681"/>
      </dsp:txXfrm>
    </dsp:sp>
    <dsp:sp modelId="{E52C0496-3A28-493D-A740-D96A8E43D196}">
      <dsp:nvSpPr>
        <dsp:cNvPr id="0" name=""/>
        <dsp:cNvSpPr/>
      </dsp:nvSpPr>
      <dsp:spPr>
        <a:xfrm rot="5400000">
          <a:off x="3663968" y="2867227"/>
          <a:ext cx="1625203" cy="14139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tr-TR" sz="1200" kern="1200" dirty="0"/>
            <a:t>İŞ ORTAMI</a:t>
          </a:r>
        </a:p>
      </dsp:txBody>
      <dsp:txXfrm rot="-5400000">
        <a:off x="3989943" y="3014850"/>
        <a:ext cx="973252" cy="1118681"/>
      </dsp:txXfrm>
    </dsp:sp>
    <dsp:sp modelId="{0517F8FE-44CE-48DA-BC9B-9C3ED868F390}">
      <dsp:nvSpPr>
        <dsp:cNvPr id="0" name=""/>
        <dsp:cNvSpPr/>
      </dsp:nvSpPr>
      <dsp:spPr>
        <a:xfrm>
          <a:off x="5226438" y="3086629"/>
          <a:ext cx="1813726" cy="97512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l" defTabSz="533400">
            <a:lnSpc>
              <a:spcPct val="90000"/>
            </a:lnSpc>
            <a:spcBef>
              <a:spcPct val="0"/>
            </a:spcBef>
            <a:spcAft>
              <a:spcPct val="35000"/>
            </a:spcAft>
          </a:pPr>
          <a:r>
            <a:rPr lang="tr-TR" sz="1200" kern="1200" dirty="0"/>
            <a:t>SAYGINLIK</a:t>
          </a:r>
        </a:p>
        <a:p>
          <a:pPr lvl="0" algn="l" defTabSz="533400">
            <a:lnSpc>
              <a:spcPct val="90000"/>
            </a:lnSpc>
            <a:spcBef>
              <a:spcPct val="0"/>
            </a:spcBef>
            <a:spcAft>
              <a:spcPct val="35000"/>
            </a:spcAft>
          </a:pPr>
          <a:r>
            <a:rPr lang="tr-TR" sz="1200" kern="1200" dirty="0"/>
            <a:t>KİŞİLER ARASI İLİŞKİLER</a:t>
          </a:r>
        </a:p>
      </dsp:txBody>
      <dsp:txXfrm>
        <a:off x="5226438" y="3086629"/>
        <a:ext cx="1813726" cy="975121"/>
      </dsp:txXfrm>
    </dsp:sp>
    <dsp:sp modelId="{7E54A7A2-3FED-4743-8A97-FEC6C6C1C949}">
      <dsp:nvSpPr>
        <dsp:cNvPr id="0" name=""/>
        <dsp:cNvSpPr/>
      </dsp:nvSpPr>
      <dsp:spPr>
        <a:xfrm rot="5400000">
          <a:off x="2136927" y="2867227"/>
          <a:ext cx="1625203" cy="1413926"/>
        </a:xfrm>
        <a:prstGeom prst="hexagon">
          <a:avLst>
            <a:gd name="adj" fmla="val 25000"/>
            <a:gd name="vf" fmla="val 1154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1600200">
            <a:lnSpc>
              <a:spcPct val="90000"/>
            </a:lnSpc>
            <a:spcBef>
              <a:spcPct val="0"/>
            </a:spcBef>
            <a:spcAft>
              <a:spcPct val="35000"/>
            </a:spcAft>
          </a:pPr>
          <a:endParaRPr lang="tr-TR" sz="3600" kern="1200"/>
        </a:p>
      </dsp:txBody>
      <dsp:txXfrm rot="-5400000">
        <a:off x="2462902" y="3014850"/>
        <a:ext cx="973252" cy="1118681"/>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30" name="Date Placeholder 29"/>
          <p:cNvSpPr>
            <a:spLocks noGrp="1"/>
          </p:cNvSpPr>
          <p:nvPr>
            <p:ph type="dt" sz="half" idx="10"/>
          </p:nvPr>
        </p:nvSpPr>
        <p:spPr/>
        <p:txBody>
          <a:bodyPr/>
          <a:lstStyle/>
          <a:p>
            <a:fld id="{F2B545BA-6D57-46F3-9BB5-5534F1F838EB}" type="datetimeFigureOut">
              <a:rPr lang="tr-TR" smtClean="0"/>
              <a:t>7.11.2019</a:t>
            </a:fld>
            <a:endParaRPr lang="tr-TR"/>
          </a:p>
        </p:txBody>
      </p:sp>
      <p:sp>
        <p:nvSpPr>
          <p:cNvPr id="19" name="Footer Placeholder 18"/>
          <p:cNvSpPr>
            <a:spLocks noGrp="1"/>
          </p:cNvSpPr>
          <p:nvPr>
            <p:ph type="ftr" sz="quarter" idx="11"/>
          </p:nvPr>
        </p:nvSpPr>
        <p:spPr/>
        <p:txBody>
          <a:bodyPr/>
          <a:lstStyle/>
          <a:p>
            <a:endParaRPr lang="tr-TR"/>
          </a:p>
        </p:txBody>
      </p:sp>
      <p:sp>
        <p:nvSpPr>
          <p:cNvPr id="27" name="Slide Number Placeholder 26"/>
          <p:cNvSpPr>
            <a:spLocks noGrp="1"/>
          </p:cNvSpPr>
          <p:nvPr>
            <p:ph type="sldNum" sz="quarter" idx="12"/>
          </p:nvPr>
        </p:nvSpPr>
        <p:spPr/>
        <p:txBody>
          <a:bodyPr/>
          <a:lstStyle/>
          <a:p>
            <a:fld id="{4A276346-A15F-4A61-9411-6DCE59810EA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F2B545BA-6D57-46F3-9BB5-5534F1F838EB}" type="datetimeFigureOut">
              <a:rPr lang="tr-TR" smtClean="0"/>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tr-TR" smtClean="0"/>
              <a:t>Asıl başlık stili için tıklatın</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F2B545BA-6D57-46F3-9BB5-5534F1F838EB}" type="datetimeFigureOut">
              <a:rPr lang="tr-TR" smtClean="0"/>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tr-TR" smtClean="0"/>
              <a:t>Asıl başlık stili için tıklatın</a:t>
            </a:r>
            <a:endParaRPr kumimoji="0" lang="en-US"/>
          </a:p>
        </p:txBody>
      </p:sp>
      <p:sp>
        <p:nvSpPr>
          <p:cNvPr id="3" name="Content Placeholder 2"/>
          <p:cNvSpPr>
            <a:spLocks noGrp="1"/>
          </p:cNvSpPr>
          <p:nvPr>
            <p:ph idx="1"/>
          </p:nvPr>
        </p:nvSpPr>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Date Placeholder 3"/>
          <p:cNvSpPr>
            <a:spLocks noGrp="1"/>
          </p:cNvSpPr>
          <p:nvPr>
            <p:ph type="dt" sz="half" idx="10"/>
          </p:nvPr>
        </p:nvSpPr>
        <p:spPr/>
        <p:txBody>
          <a:bodyPr/>
          <a:lstStyle/>
          <a:p>
            <a:fld id="{F2B545BA-6D57-46F3-9BB5-5534F1F838EB}" type="datetimeFigureOut">
              <a:rPr lang="tr-TR" smtClean="0"/>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Date Placeholder 3"/>
          <p:cNvSpPr>
            <a:spLocks noGrp="1"/>
          </p:cNvSpPr>
          <p:nvPr>
            <p:ph type="dt" sz="half" idx="10"/>
          </p:nvPr>
        </p:nvSpPr>
        <p:spPr/>
        <p:txBody>
          <a:bodyPr/>
          <a:lstStyle/>
          <a:p>
            <a:fld id="{F2B545BA-6D57-46F3-9BB5-5534F1F838EB}" type="datetimeFigureOut">
              <a:rPr lang="tr-TR" smtClean="0"/>
              <a:t>7.11.2019</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4A276346-A15F-4A61-9411-6DCE59810EA1}"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tr-TR" smtClean="0"/>
              <a:t>Asıl başlık stili için tıklatın</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F2B545BA-6D57-46F3-9BB5-5534F1F838EB}" type="datetimeFigureOut">
              <a:rPr lang="tr-TR" smtClean="0"/>
              <a:t>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tr-TR" smtClean="0"/>
              <a:t>Asıl başlık stili için tıklatın</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tr-TR" smtClean="0"/>
              <a:t>Asıl metin stillerini düzenlemek için tıklatın</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Date Placeholder 6"/>
          <p:cNvSpPr>
            <a:spLocks noGrp="1"/>
          </p:cNvSpPr>
          <p:nvPr>
            <p:ph type="dt" sz="half" idx="10"/>
          </p:nvPr>
        </p:nvSpPr>
        <p:spPr/>
        <p:txBody>
          <a:bodyPr/>
          <a:lstStyle/>
          <a:p>
            <a:fld id="{F2B545BA-6D57-46F3-9BB5-5534F1F838EB}" type="datetimeFigureOut">
              <a:rPr lang="tr-TR" smtClean="0"/>
              <a:t>7.11.2019</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Date Placeholder 2"/>
          <p:cNvSpPr>
            <a:spLocks noGrp="1"/>
          </p:cNvSpPr>
          <p:nvPr>
            <p:ph type="dt" sz="half" idx="10"/>
          </p:nvPr>
        </p:nvSpPr>
        <p:spPr/>
        <p:txBody>
          <a:bodyPr/>
          <a:lstStyle/>
          <a:p>
            <a:fld id="{F2B545BA-6D57-46F3-9BB5-5534F1F838EB}" type="datetimeFigureOut">
              <a:rPr lang="tr-TR" smtClean="0"/>
              <a:t>7.11.2019</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2B545BA-6D57-46F3-9BB5-5534F1F838EB}" type="datetimeFigureOut">
              <a:rPr lang="tr-TR" smtClean="0"/>
              <a:t>7.11.2019</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tr-TR" smtClean="0"/>
              <a:t>Asıl başlık stili için tıklatın</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tr-TR" smtClean="0"/>
              <a:t>Asıl metin stillerini düzenlemek için tıklatın</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Date Placeholder 4"/>
          <p:cNvSpPr>
            <a:spLocks noGrp="1"/>
          </p:cNvSpPr>
          <p:nvPr>
            <p:ph type="dt" sz="half" idx="10"/>
          </p:nvPr>
        </p:nvSpPr>
        <p:spPr/>
        <p:txBody>
          <a:bodyPr/>
          <a:lstStyle/>
          <a:p>
            <a:fld id="{F2B545BA-6D57-46F3-9BB5-5534F1F838EB}" type="datetimeFigureOut">
              <a:rPr lang="tr-TR" smtClean="0"/>
              <a:t>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4A276346-A15F-4A61-9411-6DCE59810EA1}" type="slidenum">
              <a:rPr lang="tr-TR" smtClean="0"/>
              <a:t>‹#›</a:t>
            </a:fld>
            <a:endParaRPr lang="tr-T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tr-TR" smtClean="0"/>
              <a:t>Asıl başlık stili için tıklatın</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5" name="Date Placeholder 4"/>
          <p:cNvSpPr>
            <a:spLocks noGrp="1"/>
          </p:cNvSpPr>
          <p:nvPr>
            <p:ph type="dt" sz="half" idx="10"/>
          </p:nvPr>
        </p:nvSpPr>
        <p:spPr/>
        <p:txBody>
          <a:bodyPr/>
          <a:lstStyle/>
          <a:p>
            <a:fld id="{F2B545BA-6D57-46F3-9BB5-5534F1F838EB}" type="datetimeFigureOut">
              <a:rPr lang="tr-TR" smtClean="0"/>
              <a:t>7.11.2019</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a:xfrm>
            <a:off x="8077200" y="6356350"/>
            <a:ext cx="609600" cy="365125"/>
          </a:xfrm>
        </p:spPr>
        <p:txBody>
          <a:bodyPr/>
          <a:lstStyle/>
          <a:p>
            <a:fld id="{4A276346-A15F-4A61-9411-6DCE59810EA1}" type="slidenum">
              <a:rPr lang="tr-TR" smtClean="0"/>
              <a:t>‹#›</a:t>
            </a:fld>
            <a:endParaRPr lang="tr-T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tr-TR" smtClean="0"/>
              <a:t>Resim eklemek için simgeyi tıklatın</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68000"/>
            <a:lum/>
          </a:blip>
          <a:srcRect/>
          <a:stretch>
            <a:fillRect l="70000" t="60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tr-TR" smtClean="0"/>
              <a:t>Asıl başlık stili için tıklatın</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F2B545BA-6D57-46F3-9BB5-5534F1F838EB}" type="datetimeFigureOut">
              <a:rPr lang="tr-TR" smtClean="0"/>
              <a:t>7.11.2019</a:t>
            </a:fld>
            <a:endParaRPr lang="tr-T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tr-T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4A276346-A15F-4A61-9411-6DCE59810EA1}" type="slidenum">
              <a:rPr lang="tr-TR" smtClean="0"/>
              <a:t>‹#›</a:t>
            </a:fld>
            <a:endParaRPr lang="tr-T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a:p>
          </p:txBody>
        </p:sp>
      </p:gr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2000">
        <p14:ferris dir="l"/>
      </p:transition>
    </mc:Choice>
    <mc:Fallback>
      <p:transition spd="slow">
        <p:fade/>
      </p:transition>
    </mc:Fallback>
  </mc:AlternateContent>
  <p:timing>
    <p:tnLst>
      <p:par>
        <p:cTn id="1" dur="indefinite" restart="never" nodeType="tmRoot"/>
      </p:par>
    </p:tnLst>
  </p:timing>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4.wmf"/><Relationship Id="rId1" Type="http://schemas.openxmlformats.org/officeDocument/2006/relationships/slideLayout" Target="../slideLayouts/slideLayout2.xml"/><Relationship Id="rId4" Type="http://schemas.openxmlformats.org/officeDocument/2006/relationships/image" Target="../media/image6.wmf"/></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ESLEK SEÃÄ°MÄ° ile ilgili gÃ¶rsel sonucu">
            <a:extLst>
              <a:ext uri="{FF2B5EF4-FFF2-40B4-BE49-F238E27FC236}">
                <a16:creationId xmlns="" xmlns:a16="http://schemas.microsoft.com/office/drawing/2014/main" id="{95E66CCB-AD2D-4FB9-A4AE-AA1887618424}"/>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000" r="1" b="1"/>
          <a:stretch/>
        </p:blipFill>
        <p:spPr bwMode="auto">
          <a:xfrm>
            <a:off x="0" y="764704"/>
            <a:ext cx="3923928" cy="5832648"/>
          </a:xfrm>
          <a:prstGeom prst="rect">
            <a:avLst/>
          </a:prstGeom>
          <a:noFill/>
          <a:extLst>
            <a:ext uri="{909E8E84-426E-40DD-AFC4-6F175D3DCCD1}">
              <a14:hiddenFill xmlns:a14="http://schemas.microsoft.com/office/drawing/2010/main">
                <a:solidFill>
                  <a:srgbClr val="FFFFFF"/>
                </a:solidFill>
              </a14:hiddenFill>
            </a:ext>
          </a:extLst>
        </p:spPr>
      </p:pic>
      <p:sp>
        <p:nvSpPr>
          <p:cNvPr id="2" name="Unvan 1">
            <a:extLst>
              <a:ext uri="{FF2B5EF4-FFF2-40B4-BE49-F238E27FC236}">
                <a16:creationId xmlns="" xmlns:a16="http://schemas.microsoft.com/office/drawing/2014/main" id="{EEE4F321-86E0-45EC-9DC9-747F088B8C97}"/>
              </a:ext>
            </a:extLst>
          </p:cNvPr>
          <p:cNvSpPr>
            <a:spLocks noGrp="1"/>
          </p:cNvSpPr>
          <p:nvPr>
            <p:ph type="ctrTitle"/>
          </p:nvPr>
        </p:nvSpPr>
        <p:spPr>
          <a:xfrm>
            <a:off x="3491880" y="1052736"/>
            <a:ext cx="5474501" cy="1656184"/>
          </a:xfrm>
        </p:spPr>
        <p:txBody>
          <a:bodyPr>
            <a:noAutofit/>
          </a:bodyPr>
          <a:lstStyle/>
          <a:p>
            <a:r>
              <a:rPr lang="tr-TR" sz="6000" dirty="0"/>
              <a:t>MESLEK SEÇİMİ</a:t>
            </a:r>
          </a:p>
        </p:txBody>
      </p:sp>
    </p:spTree>
    <p:extLst>
      <p:ext uri="{BB962C8B-B14F-4D97-AF65-F5344CB8AC3E}">
        <p14:creationId xmlns:p14="http://schemas.microsoft.com/office/powerpoint/2010/main" val="3273056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Çocuğumuzu tanırken…</a:t>
            </a:r>
          </a:p>
        </p:txBody>
      </p:sp>
      <p:sp>
        <p:nvSpPr>
          <p:cNvPr id="3" name="İçerik Yer Tutucusu 2"/>
          <p:cNvSpPr>
            <a:spLocks noGrp="1"/>
          </p:cNvSpPr>
          <p:nvPr>
            <p:ph idx="1"/>
          </p:nvPr>
        </p:nvSpPr>
        <p:spPr/>
        <p:txBody>
          <a:bodyPr>
            <a:normAutofit/>
          </a:bodyPr>
          <a:lstStyle/>
          <a:p>
            <a:r>
              <a:rPr lang="tr-TR" sz="2800" b="1" u="sng" dirty="0"/>
              <a:t>Yetenekler</a:t>
            </a:r>
          </a:p>
          <a:p>
            <a:r>
              <a:rPr lang="tr-TR" dirty="0"/>
              <a:t>Yetenek; öğrenme gücü, belli bir eğitimden yararlanabilme gücü olarak tanımlanabilir.</a:t>
            </a:r>
          </a:p>
          <a:p>
            <a:r>
              <a:rPr lang="tr-TR" dirty="0"/>
              <a:t> Yetenek, kalıtımla getirilen gizilgücün, eğitimden ve çevre etkisi ile geliştirilmiş kısmını ifade eder. </a:t>
            </a:r>
          </a:p>
          <a:p>
            <a:r>
              <a:rPr lang="tr-TR" dirty="0"/>
              <a:t>Yapılan işlerin karmaşıklık düzeyi arttıkça gerektirdiği yetenek düzeyi de artar. </a:t>
            </a:r>
          </a:p>
          <a:p>
            <a:endParaRPr lang="tr-TR" dirty="0"/>
          </a:p>
        </p:txBody>
      </p:sp>
    </p:spTree>
    <p:extLst>
      <p:ext uri="{BB962C8B-B14F-4D97-AF65-F5344CB8AC3E}">
        <p14:creationId xmlns:p14="http://schemas.microsoft.com/office/powerpoint/2010/main" val="2321857117"/>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179512" y="1772816"/>
            <a:ext cx="7931224" cy="4525963"/>
          </a:xfrm>
        </p:spPr>
        <p:txBody>
          <a:bodyPr/>
          <a:lstStyle/>
          <a:p>
            <a:r>
              <a:rPr lang="tr-TR" dirty="0"/>
              <a:t>Çalışma hayatında çeşitli yetenekleri farklı düzeylerde gerektiren pek çok meslek vardır. Bir kimse bir meslek ya da onu hazırlayan bir eğitim programını seçerken hangi yetenek türüne ne derece sahip olduğunu düşünmeli ve en çok sahip olduğu yeteneğini kullanabileceği çalışma alanını araştırmalıdır.</a:t>
            </a:r>
          </a:p>
        </p:txBody>
      </p:sp>
    </p:spTree>
    <p:extLst>
      <p:ext uri="{BB962C8B-B14F-4D97-AF65-F5344CB8AC3E}">
        <p14:creationId xmlns:p14="http://schemas.microsoft.com/office/powerpoint/2010/main" val="40403651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1043608" y="836712"/>
            <a:ext cx="7371591" cy="1143000"/>
          </a:xfrm>
        </p:spPr>
        <p:txBody>
          <a:bodyPr>
            <a:normAutofit fontScale="90000"/>
          </a:bodyPr>
          <a:lstStyle/>
          <a:p>
            <a:r>
              <a:rPr lang="tr-TR" dirty="0" err="1"/>
              <a:t>Howerd</a:t>
            </a:r>
            <a:r>
              <a:rPr lang="tr-TR" dirty="0"/>
              <a:t> </a:t>
            </a:r>
            <a:r>
              <a:rPr lang="tr-TR" dirty="0" err="1"/>
              <a:t>Gardner’ın</a:t>
            </a:r>
            <a:r>
              <a:rPr lang="tr-TR" dirty="0"/>
              <a:t> Çoklu Zeka Kuramı</a:t>
            </a:r>
          </a:p>
        </p:txBody>
      </p:sp>
      <p:sp>
        <p:nvSpPr>
          <p:cNvPr id="3" name="İçerik Yer Tutucusu 2"/>
          <p:cNvSpPr>
            <a:spLocks noGrp="1"/>
          </p:cNvSpPr>
          <p:nvPr>
            <p:ph idx="1"/>
          </p:nvPr>
        </p:nvSpPr>
        <p:spPr>
          <a:xfrm>
            <a:off x="107504" y="2060848"/>
            <a:ext cx="8784976" cy="4525963"/>
          </a:xfrm>
        </p:spPr>
        <p:txBody>
          <a:bodyPr>
            <a:normAutofit/>
          </a:bodyPr>
          <a:lstStyle/>
          <a:p>
            <a:pPr marL="0" indent="0">
              <a:buNone/>
            </a:pPr>
            <a:r>
              <a:rPr lang="tr-TR" sz="2800" b="1" dirty="0" err="1"/>
              <a:t>Gardner</a:t>
            </a:r>
            <a:r>
              <a:rPr lang="tr-TR" sz="2800" b="1" dirty="0"/>
              <a:t>, bilişsel yeteneklerin geniş bir yelpazeden oluştuğunu söyler:</a:t>
            </a:r>
          </a:p>
          <a:p>
            <a:pPr marL="0" indent="0">
              <a:buNone/>
            </a:pPr>
            <a:endParaRPr lang="tr-TR" dirty="0"/>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1640" y="2636912"/>
            <a:ext cx="6192688" cy="38164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9266588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
            </a:r>
            <a:br>
              <a:rPr lang="tr-TR" dirty="0"/>
            </a:br>
            <a:endParaRPr lang="tr-TR" dirty="0"/>
          </a:p>
        </p:txBody>
      </p:sp>
      <p:sp>
        <p:nvSpPr>
          <p:cNvPr id="3" name="İçerik Yer Tutucusu 2"/>
          <p:cNvSpPr>
            <a:spLocks noGrp="1"/>
          </p:cNvSpPr>
          <p:nvPr>
            <p:ph idx="1"/>
          </p:nvPr>
        </p:nvSpPr>
        <p:spPr>
          <a:xfrm>
            <a:off x="251520" y="908720"/>
            <a:ext cx="8229600" cy="5505475"/>
          </a:xfrm>
        </p:spPr>
        <p:txBody>
          <a:bodyPr>
            <a:normAutofit/>
          </a:bodyPr>
          <a:lstStyle/>
          <a:p>
            <a:r>
              <a:rPr lang="tr-TR" sz="2800" b="1" u="sng" dirty="0"/>
              <a:t>İlgiler</a:t>
            </a:r>
          </a:p>
          <a:p>
            <a:r>
              <a:rPr lang="tr-TR" dirty="0"/>
              <a:t>Herhangi bir zorlama olmadığı ya da kendisine bir ödül vaat edilmediği halde bir kimse kendiliğinden bazı faaliyetlere girişiyor ve bundan doyum sağlıyorsa bu kimsenin o faaliyete karşı ilgisinin olduğu söylenebilir.</a:t>
            </a:r>
          </a:p>
          <a:p>
            <a:endParaRPr lang="tr-TR" dirty="0"/>
          </a:p>
          <a:p>
            <a:r>
              <a:rPr lang="tr-TR" dirty="0"/>
              <a:t>Eğer yapmaktan hoşlanmadığımız bir etkinliğin yer aldığı mesleği seçersek ne kadar yetenekli ve çalışkan olursak olalım o mesleği yaparken mutlu olamayız. Bu da bir süre sonra iş başarımızı etkiler. </a:t>
            </a:r>
          </a:p>
        </p:txBody>
      </p:sp>
    </p:spTree>
    <p:extLst>
      <p:ext uri="{BB962C8B-B14F-4D97-AF65-F5344CB8AC3E}">
        <p14:creationId xmlns:p14="http://schemas.microsoft.com/office/powerpoint/2010/main" val="123580118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a:xfrm>
            <a:off x="457200" y="908720"/>
            <a:ext cx="8229600" cy="5472608"/>
          </a:xfrm>
        </p:spPr>
        <p:txBody>
          <a:bodyPr>
            <a:normAutofit/>
          </a:bodyPr>
          <a:lstStyle/>
          <a:p>
            <a:r>
              <a:rPr lang="tr-TR" dirty="0"/>
              <a:t>Temel Bilimler İlgisi</a:t>
            </a:r>
          </a:p>
          <a:p>
            <a:r>
              <a:rPr lang="tr-TR" dirty="0"/>
              <a:t>Sosyal Bilimler İlgisi</a:t>
            </a:r>
          </a:p>
          <a:p>
            <a:r>
              <a:rPr lang="tr-TR" dirty="0"/>
              <a:t>Canlı Varlık İlgisi</a:t>
            </a:r>
          </a:p>
          <a:p>
            <a:r>
              <a:rPr lang="tr-TR" dirty="0"/>
              <a:t>Mekanik İlgisi</a:t>
            </a:r>
          </a:p>
          <a:p>
            <a:r>
              <a:rPr lang="tr-TR" dirty="0"/>
              <a:t>İkna İlgisi</a:t>
            </a:r>
          </a:p>
          <a:p>
            <a:r>
              <a:rPr lang="tr-TR" dirty="0"/>
              <a:t>Ticaret İlgisi</a:t>
            </a:r>
          </a:p>
          <a:p>
            <a:r>
              <a:rPr lang="tr-TR" dirty="0"/>
              <a:t>İş Ayrıntıları İlgisi</a:t>
            </a:r>
          </a:p>
          <a:p>
            <a:r>
              <a:rPr lang="tr-TR" dirty="0"/>
              <a:t>Edebiyat İlgisi</a:t>
            </a:r>
          </a:p>
          <a:p>
            <a:r>
              <a:rPr lang="tr-TR" dirty="0"/>
              <a:t>Güzel Sanatlar İlgisi</a:t>
            </a:r>
          </a:p>
          <a:p>
            <a:r>
              <a:rPr lang="tr-TR" dirty="0"/>
              <a:t>Müzik İlgisi</a:t>
            </a:r>
          </a:p>
          <a:p>
            <a:r>
              <a:rPr lang="tr-TR" dirty="0"/>
              <a:t>Sosyal Yardım İlgisi</a:t>
            </a:r>
          </a:p>
        </p:txBody>
      </p:sp>
      <p:pic>
        <p:nvPicPr>
          <p:cNvPr id="4099" name="Picture 3" descr="C:\Users\Gamze\AppData\Local\Microsoft\Windows\Temporary Internet Files\Content.IE5\1Z0WRT1E\music[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5976" y="908720"/>
            <a:ext cx="4032448" cy="52565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44328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A1F79B14-324C-4347-BBFB-1D20A41D99DA}"/>
              </a:ext>
            </a:extLst>
          </p:cNvPr>
          <p:cNvSpPr>
            <a:spLocks noGrp="1"/>
          </p:cNvSpPr>
          <p:nvPr>
            <p:ph type="title"/>
          </p:nvPr>
        </p:nvSpPr>
        <p:spPr/>
        <p:txBody>
          <a:bodyPr/>
          <a:lstStyle/>
          <a:p>
            <a:endParaRPr lang="tr-TR"/>
          </a:p>
        </p:txBody>
      </p:sp>
      <p:pic>
        <p:nvPicPr>
          <p:cNvPr id="4" name="Picture 2" descr="holland mesleki ilgiler ile ilgili gÃ¶rsel sonucu">
            <a:extLst>
              <a:ext uri="{FF2B5EF4-FFF2-40B4-BE49-F238E27FC236}">
                <a16:creationId xmlns="" xmlns:a16="http://schemas.microsoft.com/office/drawing/2014/main" id="{F64833B1-FD8A-4D63-8CD4-84A45624159B}"/>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733" r="2602" b="-2"/>
          <a:stretch/>
        </p:blipFill>
        <p:spPr bwMode="auto">
          <a:xfrm>
            <a:off x="1043608" y="836712"/>
            <a:ext cx="7072542" cy="5487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33953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p:cNvSpPr>
            <a:spLocks noGrp="1"/>
          </p:cNvSpPr>
          <p:nvPr>
            <p:ph idx="1"/>
          </p:nvPr>
        </p:nvSpPr>
        <p:spPr>
          <a:xfrm>
            <a:off x="251520" y="1052736"/>
            <a:ext cx="8229600" cy="5145435"/>
          </a:xfrm>
        </p:spPr>
        <p:txBody>
          <a:bodyPr>
            <a:normAutofit/>
          </a:bodyPr>
          <a:lstStyle/>
          <a:p>
            <a:r>
              <a:rPr lang="tr-TR" sz="2800" b="1" u="sng" dirty="0"/>
              <a:t>Değerler…</a:t>
            </a:r>
          </a:p>
          <a:p>
            <a:endParaRPr lang="tr-TR" dirty="0"/>
          </a:p>
          <a:p>
            <a:r>
              <a:rPr lang="tr-TR" dirty="0"/>
              <a:t>Meslek faaliyetlerinin sonunda beklenen doyum genellikle “ meslek değeri” olarak adlandırılır. </a:t>
            </a:r>
          </a:p>
          <a:p>
            <a:endParaRPr lang="tr-TR" dirty="0"/>
          </a:p>
          <a:p>
            <a:r>
              <a:rPr lang="tr-TR" dirty="0"/>
              <a:t>Bir kimsenin “Ben ne için çalışıyorum”, “Mesleğimden, hayattan ne bekliyorum” gibi sorulara verdiği cevaplar o kişinin meslek değerini yansıtır. Bu cevaplar “Yeteneklerimi geliştirmek için”, “Sevdiğim faaliyetleri yapıp mutlu olmak için” ya da “ “Çok para kazanıp zengin olmak için”... </a:t>
            </a:r>
            <a:r>
              <a:rPr lang="tr-TR" dirty="0" err="1"/>
              <a:t>vb</a:t>
            </a:r>
            <a:r>
              <a:rPr lang="tr-TR" dirty="0"/>
              <a:t> olabilir. </a:t>
            </a:r>
          </a:p>
        </p:txBody>
      </p:sp>
    </p:spTree>
    <p:extLst>
      <p:ext uri="{BB962C8B-B14F-4D97-AF65-F5344CB8AC3E}">
        <p14:creationId xmlns:p14="http://schemas.microsoft.com/office/powerpoint/2010/main" val="53764975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E8B5450C-1375-4A84-AB25-CF8A48BE538E}"/>
              </a:ext>
            </a:extLst>
          </p:cNvPr>
          <p:cNvSpPr>
            <a:spLocks noGrp="1"/>
          </p:cNvSpPr>
          <p:nvPr>
            <p:ph type="title"/>
          </p:nvPr>
        </p:nvSpPr>
        <p:spPr/>
        <p:txBody>
          <a:bodyPr/>
          <a:lstStyle/>
          <a:p>
            <a:endParaRPr lang="tr-TR"/>
          </a:p>
        </p:txBody>
      </p:sp>
      <p:graphicFrame>
        <p:nvGraphicFramePr>
          <p:cNvPr id="4" name="İçerik Yer Tutucusu 3">
            <a:extLst>
              <a:ext uri="{FF2B5EF4-FFF2-40B4-BE49-F238E27FC236}">
                <a16:creationId xmlns="" xmlns:a16="http://schemas.microsoft.com/office/drawing/2014/main" id="{F725BFB6-3002-4BF4-8ED7-735154B8DA60}"/>
              </a:ext>
            </a:extLst>
          </p:cNvPr>
          <p:cNvGraphicFramePr>
            <a:graphicFrameLocks noGrp="1"/>
          </p:cNvGraphicFramePr>
          <p:nvPr>
            <p:ph idx="1"/>
            <p:extLst>
              <p:ext uri="{D42A27DB-BD31-4B8C-83A1-F6EECF244321}">
                <p14:modId xmlns:p14="http://schemas.microsoft.com/office/powerpoint/2010/main" val="4201045910"/>
              </p:ext>
            </p:extLst>
          </p:nvPr>
        </p:nvGraphicFramePr>
        <p:xfrm>
          <a:off x="323528" y="1916832"/>
          <a:ext cx="8229600" cy="4389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0682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Başlıca Değer Alanları</a:t>
            </a:r>
          </a:p>
        </p:txBody>
      </p:sp>
      <p:sp>
        <p:nvSpPr>
          <p:cNvPr id="3" name="İçerik Yer Tutucusu 2"/>
          <p:cNvSpPr>
            <a:spLocks noGrp="1"/>
          </p:cNvSpPr>
          <p:nvPr>
            <p:ph idx="1"/>
          </p:nvPr>
        </p:nvSpPr>
        <p:spPr/>
        <p:txBody>
          <a:bodyPr/>
          <a:lstStyle/>
          <a:p>
            <a:r>
              <a:rPr lang="tr-TR" dirty="0"/>
              <a:t>Yeteneği kullanma</a:t>
            </a:r>
          </a:p>
          <a:p>
            <a:r>
              <a:rPr lang="tr-TR" dirty="0"/>
              <a:t>Yaratıcılık</a:t>
            </a:r>
          </a:p>
          <a:p>
            <a:r>
              <a:rPr lang="tr-TR" dirty="0"/>
              <a:t>Yarışma</a:t>
            </a:r>
          </a:p>
          <a:p>
            <a:r>
              <a:rPr lang="tr-TR" dirty="0"/>
              <a:t>İşbirliği</a:t>
            </a:r>
          </a:p>
          <a:p>
            <a:r>
              <a:rPr lang="tr-TR" dirty="0"/>
              <a:t>Değişiklik</a:t>
            </a:r>
          </a:p>
          <a:p>
            <a:r>
              <a:rPr lang="tr-TR" dirty="0"/>
              <a:t>Düzenli yaşam</a:t>
            </a:r>
          </a:p>
          <a:p>
            <a:r>
              <a:rPr lang="tr-TR" dirty="0"/>
              <a:t>Liderlik</a:t>
            </a:r>
          </a:p>
          <a:p>
            <a:r>
              <a:rPr lang="tr-TR" dirty="0"/>
              <a:t>Ün sahibi olma</a:t>
            </a:r>
          </a:p>
          <a:p>
            <a:r>
              <a:rPr lang="tr-TR" dirty="0"/>
              <a:t>Kazanç</a:t>
            </a:r>
          </a:p>
        </p:txBody>
      </p:sp>
    </p:spTree>
    <p:extLst>
      <p:ext uri="{BB962C8B-B14F-4D97-AF65-F5344CB8AC3E}">
        <p14:creationId xmlns:p14="http://schemas.microsoft.com/office/powerpoint/2010/main" val="103277987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4C0BF0D5-0449-40A2-9C33-9C20AF16604B}"/>
              </a:ext>
            </a:extLst>
          </p:cNvPr>
          <p:cNvSpPr>
            <a:spLocks noGrp="1"/>
          </p:cNvSpPr>
          <p:nvPr>
            <p:ph type="title"/>
          </p:nvPr>
        </p:nvSpPr>
        <p:spPr>
          <a:xfrm>
            <a:off x="323528" y="1124744"/>
            <a:ext cx="8183562" cy="719138"/>
          </a:xfrm>
        </p:spPr>
        <p:txBody>
          <a:bodyPr>
            <a:noAutofit/>
          </a:bodyPr>
          <a:lstStyle/>
          <a:p>
            <a:pPr algn="ctr" eaLnBrk="1" fontAlgn="auto" hangingPunct="1">
              <a:spcAft>
                <a:spcPts val="0"/>
              </a:spcAft>
              <a:defRPr/>
            </a:pPr>
            <a:r>
              <a:rPr lang="tr-TR" sz="3700" b="1" i="1" dirty="0">
                <a:solidFill>
                  <a:schemeClr val="tx1"/>
                </a:solidFill>
                <a:latin typeface="Times New Roman" pitchFamily="18" charset="0"/>
                <a:cs typeface="Times New Roman" pitchFamily="18" charset="0"/>
              </a:rPr>
              <a:t>Kişilik Özelliklerim</a:t>
            </a:r>
            <a:br>
              <a:rPr lang="tr-TR" sz="3700" b="1" i="1" dirty="0">
                <a:solidFill>
                  <a:schemeClr val="tx1"/>
                </a:solidFill>
                <a:latin typeface="Times New Roman" pitchFamily="18" charset="0"/>
                <a:cs typeface="Times New Roman" pitchFamily="18" charset="0"/>
              </a:rPr>
            </a:br>
            <a:r>
              <a:rPr lang="tr-TR" sz="3700" b="1" i="1" dirty="0">
                <a:solidFill>
                  <a:schemeClr val="tx1"/>
                </a:solidFill>
                <a:latin typeface="Times New Roman" pitchFamily="18" charset="0"/>
                <a:cs typeface="Times New Roman" pitchFamily="18" charset="0"/>
              </a:rPr>
              <a:t> seçeceğim mesleğe uygun mu?</a:t>
            </a:r>
          </a:p>
        </p:txBody>
      </p:sp>
      <p:sp>
        <p:nvSpPr>
          <p:cNvPr id="3" name="2 İçerik Yer Tutucusu">
            <a:extLst>
              <a:ext uri="{FF2B5EF4-FFF2-40B4-BE49-F238E27FC236}">
                <a16:creationId xmlns="" xmlns:a16="http://schemas.microsoft.com/office/drawing/2014/main" id="{3FE8FAB7-A28D-4CFE-818B-9E522BA63D17}"/>
              </a:ext>
            </a:extLst>
          </p:cNvPr>
          <p:cNvSpPr>
            <a:spLocks noGrp="1"/>
          </p:cNvSpPr>
          <p:nvPr>
            <p:ph idx="1"/>
          </p:nvPr>
        </p:nvSpPr>
        <p:spPr>
          <a:xfrm>
            <a:off x="107504" y="1772816"/>
            <a:ext cx="8172450" cy="5734050"/>
          </a:xfrm>
        </p:spPr>
        <p:txBody>
          <a:bodyPr>
            <a:normAutofit fontScale="92500" lnSpcReduction="10000"/>
          </a:bodyPr>
          <a:lstStyle/>
          <a:p>
            <a:pPr marL="274320" indent="-274320" eaLnBrk="1" fontAlgn="auto" hangingPunct="1">
              <a:spcAft>
                <a:spcPts val="0"/>
              </a:spcAft>
              <a:buFont typeface="Wingdings" panose="05000000000000000000" pitchFamily="2" charset="2"/>
              <a:buNone/>
              <a:defRPr/>
            </a:pPr>
            <a:r>
              <a:rPr lang="tr-TR" dirty="0">
                <a:solidFill>
                  <a:schemeClr val="tx2">
                    <a:lumMod val="75000"/>
                  </a:schemeClr>
                </a:solidFill>
                <a:latin typeface="Times New Roman" pitchFamily="18" charset="0"/>
                <a:cs typeface="Times New Roman" pitchFamily="18" charset="0"/>
              </a:rPr>
              <a:t>		Meslek seçerken, kişilik özelliklerinizin seçeceğimiz mesleğe uygunluğu da oldukça önemlidir.</a:t>
            </a:r>
          </a:p>
          <a:p>
            <a:pPr marL="274320" indent="-274320" eaLnBrk="1" fontAlgn="auto" hangingPunct="1">
              <a:spcAft>
                <a:spcPts val="0"/>
              </a:spcAft>
              <a:buFont typeface="Wingdings"/>
              <a:buChar char=""/>
              <a:defRPr/>
            </a:pPr>
            <a:r>
              <a:rPr lang="tr-TR" dirty="0">
                <a:solidFill>
                  <a:schemeClr val="tx2">
                    <a:lumMod val="75000"/>
                  </a:schemeClr>
                </a:solidFill>
                <a:latin typeface="Times New Roman" pitchFamily="18" charset="0"/>
                <a:cs typeface="Times New Roman" pitchFamily="18" charset="0"/>
              </a:rPr>
              <a:t>İçe dönük müsün, sosyal bir insan mısın?</a:t>
            </a:r>
          </a:p>
          <a:p>
            <a:pPr marL="274320" indent="-274320" eaLnBrk="1" fontAlgn="auto" hangingPunct="1">
              <a:spcAft>
                <a:spcPts val="0"/>
              </a:spcAft>
              <a:buFont typeface="Wingdings"/>
              <a:buChar char=""/>
              <a:defRPr/>
            </a:pPr>
            <a:r>
              <a:rPr lang="tr-TR" dirty="0">
                <a:solidFill>
                  <a:schemeClr val="tx2">
                    <a:lumMod val="75000"/>
                  </a:schemeClr>
                </a:solidFill>
                <a:latin typeface="Times New Roman" pitchFamily="18" charset="0"/>
                <a:cs typeface="Times New Roman" pitchFamily="18" charset="0"/>
              </a:rPr>
              <a:t>Lider özelliklere sahip misin? </a:t>
            </a:r>
          </a:p>
          <a:p>
            <a:pPr marL="274320" indent="-274320" eaLnBrk="1" fontAlgn="auto" hangingPunct="1">
              <a:spcAft>
                <a:spcPts val="0"/>
              </a:spcAft>
              <a:buFont typeface="Wingdings"/>
              <a:buChar char=""/>
              <a:defRPr/>
            </a:pPr>
            <a:r>
              <a:rPr lang="tr-TR" dirty="0">
                <a:solidFill>
                  <a:schemeClr val="tx2">
                    <a:lumMod val="75000"/>
                  </a:schemeClr>
                </a:solidFill>
                <a:latin typeface="Times New Roman" pitchFamily="18" charset="0"/>
                <a:cs typeface="Times New Roman" pitchFamily="18" charset="0"/>
              </a:rPr>
              <a:t>Sabırlı mısın yoksa aceleci misin?</a:t>
            </a:r>
          </a:p>
          <a:p>
            <a:pPr marL="274320" indent="-274320" eaLnBrk="1" fontAlgn="auto" hangingPunct="1">
              <a:spcAft>
                <a:spcPts val="0"/>
              </a:spcAft>
              <a:buFont typeface="Wingdings"/>
              <a:buChar char=""/>
              <a:defRPr/>
            </a:pPr>
            <a:r>
              <a:rPr lang="tr-TR" dirty="0">
                <a:solidFill>
                  <a:schemeClr val="tx2">
                    <a:lumMod val="75000"/>
                  </a:schemeClr>
                </a:solidFill>
                <a:latin typeface="Times New Roman" pitchFamily="18" charset="0"/>
                <a:cs typeface="Times New Roman" pitchFamily="18" charset="0"/>
              </a:rPr>
              <a:t>Bireysel mi çalışmayı seviyorsun, takım arkadaşları ile mi?</a:t>
            </a:r>
          </a:p>
          <a:p>
            <a:pPr marL="274320" indent="-274320" eaLnBrk="1" fontAlgn="auto" hangingPunct="1">
              <a:spcAft>
                <a:spcPts val="0"/>
              </a:spcAft>
              <a:buFont typeface="Wingdings"/>
              <a:buChar char=""/>
              <a:defRPr/>
            </a:pPr>
            <a:r>
              <a:rPr lang="tr-TR" dirty="0">
                <a:solidFill>
                  <a:schemeClr val="tx2">
                    <a:lumMod val="75000"/>
                  </a:schemeClr>
                </a:solidFill>
                <a:latin typeface="Times New Roman" pitchFamily="18" charset="0"/>
                <a:cs typeface="Times New Roman" pitchFamily="18" charset="0"/>
              </a:rPr>
              <a:t>Sinirli misin, sakin mi?</a:t>
            </a:r>
          </a:p>
          <a:p>
            <a:pPr marL="274320" indent="-274320" eaLnBrk="1" fontAlgn="auto" hangingPunct="1">
              <a:spcAft>
                <a:spcPts val="0"/>
              </a:spcAft>
              <a:buFont typeface="Wingdings"/>
              <a:buChar char=""/>
              <a:defRPr/>
            </a:pPr>
            <a:r>
              <a:rPr lang="tr-TR" dirty="0">
                <a:solidFill>
                  <a:schemeClr val="tx2">
                    <a:lumMod val="75000"/>
                  </a:schemeClr>
                </a:solidFill>
                <a:latin typeface="Times New Roman" pitchFamily="18" charset="0"/>
                <a:cs typeface="Times New Roman" pitchFamily="18" charset="0"/>
              </a:rPr>
              <a:t>…</a:t>
            </a:r>
            <a:endParaRPr lang="tr-TR" b="1" dirty="0">
              <a:solidFill>
                <a:srgbClr val="7030A0"/>
              </a:solidFill>
              <a:latin typeface="Times New Roman" pitchFamily="18" charset="0"/>
              <a:cs typeface="Times New Roman" pitchFamily="18" charset="0"/>
            </a:endParaRPr>
          </a:p>
          <a:p>
            <a:pPr marL="274320" indent="-274320" algn="ctr" eaLnBrk="1" fontAlgn="auto" hangingPunct="1">
              <a:spcAft>
                <a:spcPts val="0"/>
              </a:spcAft>
              <a:buFont typeface="Wingdings 2" pitchFamily="18" charset="2"/>
              <a:buNone/>
              <a:defRPr/>
            </a:pPr>
            <a:r>
              <a:rPr lang="tr-TR" b="1" dirty="0">
                <a:solidFill>
                  <a:srgbClr val="7030A0"/>
                </a:solidFill>
                <a:latin typeface="Times New Roman" pitchFamily="18" charset="0"/>
                <a:cs typeface="Times New Roman" pitchFamily="18" charset="0"/>
              </a:rPr>
              <a:t>		</a:t>
            </a:r>
            <a:r>
              <a:rPr lang="tr-TR" sz="2500" b="1" dirty="0">
                <a:solidFill>
                  <a:schemeClr val="bg1"/>
                </a:solidFill>
                <a:latin typeface="Times New Roman" pitchFamily="18" charset="0"/>
                <a:cs typeface="Times New Roman" pitchFamily="18" charset="0"/>
              </a:rPr>
              <a:t>Kişilik özellikleriniz ile seçeceğiniz mesleğin koşullarının uyumlu olması </a:t>
            </a:r>
            <a:br>
              <a:rPr lang="tr-TR" sz="2500" b="1" dirty="0">
                <a:solidFill>
                  <a:schemeClr val="bg1"/>
                </a:solidFill>
                <a:latin typeface="Times New Roman" pitchFamily="18" charset="0"/>
                <a:cs typeface="Times New Roman" pitchFamily="18" charset="0"/>
              </a:rPr>
            </a:br>
            <a:r>
              <a:rPr lang="tr-TR" sz="2500" b="1" dirty="0">
                <a:solidFill>
                  <a:schemeClr val="bg1"/>
                </a:solidFill>
                <a:latin typeface="Times New Roman" pitchFamily="18" charset="0"/>
                <a:cs typeface="Times New Roman" pitchFamily="18" charset="0"/>
              </a:rPr>
              <a:t>meslekte başarı olmanızı sağlar.</a:t>
            </a:r>
          </a:p>
          <a:p>
            <a:pPr marL="274320" indent="-274320" algn="ctr" eaLnBrk="1" fontAlgn="auto" hangingPunct="1">
              <a:spcAft>
                <a:spcPts val="0"/>
              </a:spcAft>
              <a:buFont typeface="Wingdings 2" pitchFamily="18" charset="2"/>
              <a:buNone/>
              <a:defRPr/>
            </a:pPr>
            <a:r>
              <a:rPr lang="tr-TR" sz="2500" b="1" dirty="0">
                <a:solidFill>
                  <a:schemeClr val="bg1"/>
                </a:solidFill>
                <a:latin typeface="Times New Roman" pitchFamily="18" charset="0"/>
                <a:cs typeface="Times New Roman" pitchFamily="18" charset="0"/>
              </a:rPr>
              <a:t>Belirli fiziksel özellikler ve sağlık koşulları gerektiren </a:t>
            </a:r>
            <a:br>
              <a:rPr lang="tr-TR" sz="2500" b="1" dirty="0">
                <a:solidFill>
                  <a:schemeClr val="bg1"/>
                </a:solidFill>
                <a:latin typeface="Times New Roman" pitchFamily="18" charset="0"/>
                <a:cs typeface="Times New Roman" pitchFamily="18" charset="0"/>
              </a:rPr>
            </a:br>
            <a:r>
              <a:rPr lang="tr-TR" sz="2500" b="1" dirty="0">
                <a:solidFill>
                  <a:schemeClr val="bg1"/>
                </a:solidFill>
                <a:latin typeface="Times New Roman" pitchFamily="18" charset="0"/>
                <a:cs typeface="Times New Roman" pitchFamily="18" charset="0"/>
              </a:rPr>
              <a:t>askeri okulları, denizcilik ve havacılıkla ilgili  bölümleri seçerken bu koşullara sahip olup olmadığınıza dikkat etmelisiniz.</a:t>
            </a:r>
          </a:p>
          <a:p>
            <a:pPr marL="82550" indent="0" eaLnBrk="1" fontAlgn="auto" hangingPunct="1">
              <a:spcAft>
                <a:spcPts val="0"/>
              </a:spcAft>
              <a:buFont typeface="Wingdings 2" pitchFamily="18" charset="2"/>
              <a:buNone/>
              <a:defRPr/>
            </a:pPr>
            <a:endParaRPr lang="tr-TR" dirty="0">
              <a:solidFill>
                <a:schemeClr val="tx2">
                  <a:lumMod val="75000"/>
                </a:schemeClr>
              </a:solidFill>
              <a:latin typeface="Times New Roman" pitchFamily="18" charset="0"/>
              <a:cs typeface="Times New Roman" pitchFamily="18" charset="0"/>
            </a:endParaRPr>
          </a:p>
          <a:p>
            <a:pPr marL="274320" indent="-274320" eaLnBrk="1" fontAlgn="auto" hangingPunct="1">
              <a:spcAft>
                <a:spcPts val="0"/>
              </a:spcAft>
              <a:buFont typeface="Wingdings"/>
              <a:buChar char=""/>
              <a:defRPr/>
            </a:pPr>
            <a:endParaRPr lang="tr-TR" dirty="0">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r>
              <a:rPr lang="tr-TR" dirty="0"/>
              <a:t>Meslek Nedir?</a:t>
            </a:r>
          </a:p>
        </p:txBody>
      </p:sp>
      <p:sp>
        <p:nvSpPr>
          <p:cNvPr id="3" name="İçerik Yer Tutucusu 2"/>
          <p:cNvSpPr>
            <a:spLocks noGrp="1"/>
          </p:cNvSpPr>
          <p:nvPr>
            <p:ph idx="1"/>
          </p:nvPr>
        </p:nvSpPr>
        <p:spPr>
          <a:xfrm>
            <a:off x="457200" y="1844824"/>
            <a:ext cx="4258816" cy="4680520"/>
          </a:xfrm>
        </p:spPr>
        <p:txBody>
          <a:bodyPr>
            <a:normAutofit/>
          </a:bodyPr>
          <a:lstStyle/>
          <a:p>
            <a:r>
              <a:rPr lang="tr-TR" sz="3200" dirty="0"/>
              <a:t>Kişilerin belli bir eğitimle edindikleri ve hayatlarını kazanmak için sürdürdükleri düzenli ve kurallı faaliyetler bütünüdür.</a:t>
            </a:r>
          </a:p>
        </p:txBody>
      </p:sp>
      <p:pic>
        <p:nvPicPr>
          <p:cNvPr id="2051" name="Picture 3" descr="C:\Program Files (x86)\Microsoft Office\MEDIA\CAGCAT10\j0291984.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988840"/>
            <a:ext cx="2232248" cy="216024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Program Files (x86)\Microsoft Office\MEDIA\CAGCAT10\j0301252.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46234" y="542671"/>
            <a:ext cx="2297766" cy="2069509"/>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Program Files (x86)\Microsoft Office\MEDIA\CAGCAT10\j0292020.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81873" y="4725144"/>
            <a:ext cx="1944216" cy="17739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2590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C8B18436-C972-4104-93BF-3FBD992FE840}"/>
              </a:ext>
            </a:extLst>
          </p:cNvPr>
          <p:cNvSpPr>
            <a:spLocks noGrp="1"/>
          </p:cNvSpPr>
          <p:nvPr>
            <p:ph type="title"/>
          </p:nvPr>
        </p:nvSpPr>
        <p:spPr/>
        <p:txBody>
          <a:bodyPr/>
          <a:lstStyle/>
          <a:p>
            <a:pPr eaLnBrk="1" fontAlgn="auto" hangingPunct="1">
              <a:spcAft>
                <a:spcPts val="0"/>
              </a:spcAft>
              <a:defRPr/>
            </a:pPr>
            <a:r>
              <a:rPr lang="tr-TR" dirty="0"/>
              <a:t>  </a:t>
            </a:r>
          </a:p>
        </p:txBody>
      </p:sp>
      <p:sp>
        <p:nvSpPr>
          <p:cNvPr id="32771" name="2 İçerik Yer Tutucusu">
            <a:extLst>
              <a:ext uri="{FF2B5EF4-FFF2-40B4-BE49-F238E27FC236}">
                <a16:creationId xmlns="" xmlns:a16="http://schemas.microsoft.com/office/drawing/2014/main" id="{2BAFD739-C0A2-4119-B7BD-D377E122F2EA}"/>
              </a:ext>
            </a:extLst>
          </p:cNvPr>
          <p:cNvSpPr>
            <a:spLocks noGrp="1"/>
          </p:cNvSpPr>
          <p:nvPr>
            <p:ph idx="1"/>
          </p:nvPr>
        </p:nvSpPr>
        <p:spPr>
          <a:xfrm>
            <a:off x="457200" y="1600200"/>
            <a:ext cx="7467600" cy="4873625"/>
          </a:xfrm>
        </p:spPr>
        <p:txBody>
          <a:bodyPr/>
          <a:lstStyle/>
          <a:p>
            <a:pPr eaLnBrk="1" hangingPunct="1">
              <a:buFont typeface="Wingdings 2" panose="05020102010507070707" pitchFamily="18" charset="2"/>
              <a:buNone/>
            </a:pPr>
            <a:r>
              <a:rPr lang="tr-TR" altLang="tr-TR"/>
              <a:t>  </a:t>
            </a:r>
          </a:p>
        </p:txBody>
      </p:sp>
      <p:pic>
        <p:nvPicPr>
          <p:cNvPr id="32772" name="Picture 2" descr="D:\REHBERLİK\R\REHBERLİK PANOSU\ÇIKARDIM\mesleki rehberlik.bmp">
            <a:extLst>
              <a:ext uri="{FF2B5EF4-FFF2-40B4-BE49-F238E27FC236}">
                <a16:creationId xmlns="" xmlns:a16="http://schemas.microsoft.com/office/drawing/2014/main" id="{22A0533A-401F-4BB8-BE38-C92E77FC3B2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5066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 xmlns:a16="http://schemas.microsoft.com/office/drawing/2014/main" id="{50B1A747-7108-4702-9DCA-B88F53D29D58}"/>
              </a:ext>
            </a:extLst>
          </p:cNvPr>
          <p:cNvSpPr>
            <a:spLocks noGrp="1" noChangeArrowheads="1"/>
          </p:cNvSpPr>
          <p:nvPr>
            <p:ph type="title"/>
          </p:nvPr>
        </p:nvSpPr>
        <p:spPr>
          <a:xfrm>
            <a:off x="755650" y="404813"/>
            <a:ext cx="8229600" cy="928687"/>
          </a:xfrm>
        </p:spPr>
        <p:txBody>
          <a:bodyPr>
            <a:noAutofit/>
          </a:bodyPr>
          <a:lstStyle/>
          <a:p>
            <a:pPr algn="ctr" eaLnBrk="1" fontAlgn="auto" hangingPunct="1">
              <a:spcAft>
                <a:spcPts val="0"/>
              </a:spcAft>
              <a:defRPr/>
            </a:pPr>
            <a:r>
              <a:rPr lang="tr-TR" sz="5500" b="1" i="1" dirty="0">
                <a:solidFill>
                  <a:schemeClr val="accent1">
                    <a:tint val="88000"/>
                    <a:satMod val="150000"/>
                  </a:schemeClr>
                </a:solidFill>
                <a:latin typeface="Times New Roman" pitchFamily="18" charset="0"/>
                <a:cs typeface="Times New Roman" pitchFamily="18" charset="0"/>
              </a:rPr>
              <a:t>Meslek Seçimi Yolunda</a:t>
            </a:r>
            <a:endParaRPr lang="tr-TR" sz="5500" b="1" i="1" dirty="0">
              <a:solidFill>
                <a:schemeClr val="accent1">
                  <a:tint val="88000"/>
                  <a:satMod val="150000"/>
                </a:schemeClr>
              </a:solidFill>
            </a:endParaRPr>
          </a:p>
        </p:txBody>
      </p:sp>
      <p:sp>
        <p:nvSpPr>
          <p:cNvPr id="29699" name="Rectangle 3">
            <a:extLst>
              <a:ext uri="{FF2B5EF4-FFF2-40B4-BE49-F238E27FC236}">
                <a16:creationId xmlns="" xmlns:a16="http://schemas.microsoft.com/office/drawing/2014/main" id="{28DA184B-9F26-44C8-AA34-501405D90AAC}"/>
              </a:ext>
            </a:extLst>
          </p:cNvPr>
          <p:cNvSpPr>
            <a:spLocks noGrp="1" noChangeArrowheads="1"/>
          </p:cNvSpPr>
          <p:nvPr>
            <p:ph idx="1"/>
          </p:nvPr>
        </p:nvSpPr>
        <p:spPr>
          <a:xfrm>
            <a:off x="395288" y="1412875"/>
            <a:ext cx="8401050" cy="5286375"/>
          </a:xfrm>
        </p:spPr>
        <p:txBody>
          <a:bodyPr/>
          <a:lstStyle/>
          <a:p>
            <a:pPr eaLnBrk="1" hangingPunct="1">
              <a:lnSpc>
                <a:spcPct val="90000"/>
              </a:lnSpc>
              <a:buFontTx/>
              <a:buNone/>
              <a:defRPr/>
            </a:pPr>
            <a:r>
              <a:rPr lang="tr-TR" sz="4000" b="1" i="1" dirty="0">
                <a:solidFill>
                  <a:schemeClr val="accent1">
                    <a:lumMod val="75000"/>
                  </a:schemeClr>
                </a:solidFill>
                <a:latin typeface="Times New Roman" pitchFamily="18" charset="0"/>
                <a:cs typeface="Times New Roman" pitchFamily="18" charset="0"/>
              </a:rPr>
              <a:t>Meslekleri Tanımalısınız</a:t>
            </a:r>
          </a:p>
          <a:p>
            <a:pPr eaLnBrk="1" hangingPunct="1">
              <a:lnSpc>
                <a:spcPct val="90000"/>
              </a:lnSpc>
              <a:buFont typeface="Wingdings" panose="05000000000000000000" pitchFamily="2" charset="2"/>
              <a:buChar char="ü"/>
              <a:defRPr/>
            </a:pPr>
            <a:r>
              <a:rPr lang="tr-TR" sz="2800" dirty="0">
                <a:latin typeface="Times New Roman" pitchFamily="18" charset="0"/>
                <a:cs typeface="Times New Roman" pitchFamily="18" charset="0"/>
              </a:rPr>
              <a:t> Seçeceğiniz meslekte görevleriniz ve yapacağınız işler neler olacak?</a:t>
            </a:r>
          </a:p>
          <a:p>
            <a:pPr eaLnBrk="1" hangingPunct="1">
              <a:lnSpc>
                <a:spcPct val="90000"/>
              </a:lnSpc>
              <a:buFont typeface="Wingdings" panose="05000000000000000000" pitchFamily="2" charset="2"/>
              <a:buChar char="ü"/>
              <a:defRPr/>
            </a:pPr>
            <a:r>
              <a:rPr lang="tr-TR" sz="2800" dirty="0">
                <a:latin typeface="Times New Roman" pitchFamily="18" charset="0"/>
                <a:cs typeface="Times New Roman" pitchFamily="18" charset="0"/>
              </a:rPr>
              <a:t> Mesleğin gerektirdiği fiziksel ve psikolojik özellikler nelerdir?</a:t>
            </a:r>
          </a:p>
          <a:p>
            <a:pPr eaLnBrk="1" hangingPunct="1">
              <a:lnSpc>
                <a:spcPct val="90000"/>
              </a:lnSpc>
              <a:buFont typeface="Wingdings" panose="05000000000000000000" pitchFamily="2" charset="2"/>
              <a:buChar char="ü"/>
              <a:defRPr/>
            </a:pPr>
            <a:r>
              <a:rPr lang="tr-TR" sz="2800" dirty="0">
                <a:latin typeface="Times New Roman" pitchFamily="18" charset="0"/>
                <a:cs typeface="Times New Roman" pitchFamily="18" charset="0"/>
              </a:rPr>
              <a:t> Çalışma ortamı ve koşulları nasıldır? </a:t>
            </a:r>
          </a:p>
          <a:p>
            <a:pPr eaLnBrk="1" hangingPunct="1">
              <a:lnSpc>
                <a:spcPct val="90000"/>
              </a:lnSpc>
              <a:buFont typeface="Wingdings" panose="05000000000000000000" pitchFamily="2" charset="2"/>
              <a:buChar char="ü"/>
              <a:defRPr/>
            </a:pPr>
            <a:r>
              <a:rPr lang="tr-TR" sz="2800" dirty="0">
                <a:latin typeface="Times New Roman" pitchFamily="18" charset="0"/>
                <a:cs typeface="Times New Roman" pitchFamily="18" charset="0"/>
              </a:rPr>
              <a:t> Mesleğe yönelik eğitim süresi ne kadardır, mesleki eğitimde alınan dersler nelerdir, gerekli eğitimler nasıl ve nerelerden alınabilir? Ailenizin </a:t>
            </a:r>
            <a:r>
              <a:rPr lang="tr-TR" sz="2800" dirty="0" err="1">
                <a:latin typeface="Times New Roman" pitchFamily="18" charset="0"/>
                <a:cs typeface="Times New Roman" pitchFamily="18" charset="0"/>
              </a:rPr>
              <a:t>sosyo</a:t>
            </a:r>
            <a:r>
              <a:rPr lang="tr-TR" sz="2800" dirty="0">
                <a:latin typeface="Times New Roman" pitchFamily="18" charset="0"/>
                <a:cs typeface="Times New Roman" pitchFamily="18" charset="0"/>
              </a:rPr>
              <a:t>-ekonomik yapısı sizin bu eğitim imkanlarından yararlanmanıza olanak sağlıyor mu?</a:t>
            </a:r>
          </a:p>
          <a:p>
            <a:pPr eaLnBrk="1" hangingPunct="1">
              <a:lnSpc>
                <a:spcPct val="90000"/>
              </a:lnSpc>
              <a:buFont typeface="Wingdings" panose="05000000000000000000" pitchFamily="2" charset="2"/>
              <a:buChar char="ü"/>
              <a:defRPr/>
            </a:pPr>
            <a:endParaRPr lang="tr-TR" sz="3200" dirty="0">
              <a:latin typeface="Times New Roman" pitchFamily="18" charset="0"/>
              <a:cs typeface="Times New Roman" pitchFamily="18" charset="0"/>
            </a:endParaRPr>
          </a:p>
        </p:txBody>
      </p:sp>
    </p:spTree>
    <p:extLst>
      <p:ext uri="{BB962C8B-B14F-4D97-AF65-F5344CB8AC3E}">
        <p14:creationId xmlns:p14="http://schemas.microsoft.com/office/powerpoint/2010/main" val="417574467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 xmlns:a16="http://schemas.microsoft.com/office/drawing/2014/main" id="{BEB4B692-D84A-4359-8596-EBC432300024}"/>
              </a:ext>
            </a:extLst>
          </p:cNvPr>
          <p:cNvSpPr>
            <a:spLocks noGrp="1" noChangeArrowheads="1"/>
          </p:cNvSpPr>
          <p:nvPr>
            <p:ph type="title"/>
          </p:nvPr>
        </p:nvSpPr>
        <p:spPr>
          <a:xfrm>
            <a:off x="539750" y="188913"/>
            <a:ext cx="8229600" cy="1066800"/>
          </a:xfrm>
        </p:spPr>
        <p:txBody>
          <a:bodyPr/>
          <a:lstStyle/>
          <a:p>
            <a:pPr algn="ctr" eaLnBrk="1" fontAlgn="auto" hangingPunct="1">
              <a:spcAft>
                <a:spcPts val="0"/>
              </a:spcAft>
              <a:defRPr/>
            </a:pPr>
            <a:r>
              <a:rPr lang="tr-TR" sz="5500" b="1" i="1" dirty="0">
                <a:solidFill>
                  <a:schemeClr val="accent1">
                    <a:tint val="88000"/>
                    <a:satMod val="150000"/>
                  </a:schemeClr>
                </a:solidFill>
                <a:latin typeface="Times New Roman" pitchFamily="18" charset="0"/>
                <a:cs typeface="Times New Roman" pitchFamily="18" charset="0"/>
              </a:rPr>
              <a:t>Meslek Seçimi Yolunda</a:t>
            </a:r>
            <a:endParaRPr lang="tr-TR" sz="5500" b="1" i="1" dirty="0">
              <a:solidFill>
                <a:schemeClr val="accent1">
                  <a:tint val="88000"/>
                  <a:satMod val="150000"/>
                </a:schemeClr>
              </a:solidFill>
            </a:endParaRPr>
          </a:p>
        </p:txBody>
      </p:sp>
      <p:sp>
        <p:nvSpPr>
          <p:cNvPr id="30723" name="Rectangle 3">
            <a:extLst>
              <a:ext uri="{FF2B5EF4-FFF2-40B4-BE49-F238E27FC236}">
                <a16:creationId xmlns="" xmlns:a16="http://schemas.microsoft.com/office/drawing/2014/main" id="{5C98286F-94EE-4552-8C15-17387E272B90}"/>
              </a:ext>
            </a:extLst>
          </p:cNvPr>
          <p:cNvSpPr>
            <a:spLocks noGrp="1" noChangeArrowheads="1"/>
          </p:cNvSpPr>
          <p:nvPr>
            <p:ph idx="1"/>
          </p:nvPr>
        </p:nvSpPr>
        <p:spPr>
          <a:xfrm>
            <a:off x="468313" y="1196975"/>
            <a:ext cx="8401050" cy="5500688"/>
          </a:xfrm>
        </p:spPr>
        <p:txBody>
          <a:bodyPr/>
          <a:lstStyle/>
          <a:p>
            <a:pPr eaLnBrk="1" hangingPunct="1">
              <a:lnSpc>
                <a:spcPct val="90000"/>
              </a:lnSpc>
              <a:buFontTx/>
              <a:buNone/>
              <a:defRPr/>
            </a:pPr>
            <a:r>
              <a:rPr lang="tr-TR" sz="3600" b="1" i="1" dirty="0">
                <a:solidFill>
                  <a:schemeClr val="accent1">
                    <a:lumMod val="75000"/>
                  </a:schemeClr>
                </a:solidFill>
                <a:latin typeface="Times New Roman" pitchFamily="18" charset="0"/>
                <a:cs typeface="Times New Roman" pitchFamily="18" charset="0"/>
              </a:rPr>
              <a:t>Meslekleri Tanımalısınız</a:t>
            </a:r>
          </a:p>
          <a:p>
            <a:pPr eaLnBrk="1" hangingPunct="1">
              <a:lnSpc>
                <a:spcPct val="90000"/>
              </a:lnSpc>
              <a:buFont typeface="Wingdings" panose="05000000000000000000" pitchFamily="2" charset="2"/>
              <a:buChar char="ü"/>
              <a:defRPr/>
            </a:pPr>
            <a:r>
              <a:rPr lang="tr-TR" sz="2700" dirty="0">
                <a:latin typeface="Times New Roman" pitchFamily="18" charset="0"/>
                <a:cs typeface="Times New Roman" pitchFamily="18" charset="0"/>
              </a:rPr>
              <a:t>Mesleğin sağladığı olanaklar nelerdir? Bu olanaklar sizin beklentinize cevap veriyor mu?</a:t>
            </a:r>
          </a:p>
          <a:p>
            <a:pPr eaLnBrk="1" hangingPunct="1">
              <a:lnSpc>
                <a:spcPct val="90000"/>
              </a:lnSpc>
              <a:buFont typeface="Wingdings" panose="05000000000000000000" pitchFamily="2" charset="2"/>
              <a:buChar char="ü"/>
              <a:defRPr/>
            </a:pPr>
            <a:r>
              <a:rPr lang="tr-TR" sz="2700" dirty="0">
                <a:latin typeface="Times New Roman" pitchFamily="18" charset="0"/>
                <a:cs typeface="Times New Roman" pitchFamily="18" charset="0"/>
              </a:rPr>
              <a:t>Meslekle ilgili çalışmalarda ne tür araç-gereç kullanılıyor?</a:t>
            </a:r>
          </a:p>
          <a:p>
            <a:pPr eaLnBrk="1" hangingPunct="1">
              <a:lnSpc>
                <a:spcPct val="90000"/>
              </a:lnSpc>
              <a:buFont typeface="Wingdings" panose="05000000000000000000" pitchFamily="2" charset="2"/>
              <a:buChar char="ü"/>
              <a:defRPr/>
            </a:pPr>
            <a:r>
              <a:rPr lang="tr-TR" sz="2700" dirty="0">
                <a:latin typeface="Times New Roman" pitchFamily="18" charset="0"/>
                <a:cs typeface="Times New Roman" pitchFamily="18" charset="0"/>
              </a:rPr>
              <a:t>Mesleğe ilişkin gelir düzeyi beklentilerinizi karşılıyor mu?</a:t>
            </a:r>
          </a:p>
          <a:p>
            <a:pPr eaLnBrk="1" hangingPunct="1">
              <a:lnSpc>
                <a:spcPct val="90000"/>
              </a:lnSpc>
              <a:buFont typeface="Wingdings" panose="05000000000000000000" pitchFamily="2" charset="2"/>
              <a:buChar char="ü"/>
              <a:defRPr/>
            </a:pPr>
            <a:r>
              <a:rPr lang="tr-TR" sz="2700" dirty="0">
                <a:latin typeface="Times New Roman" pitchFamily="18" charset="0"/>
                <a:cs typeface="Times New Roman" pitchFamily="18" charset="0"/>
              </a:rPr>
              <a:t>İş bulma olanakları nasıl? Ülkemizde ve dünyada mesleğin geleceği ne durumdadır?</a:t>
            </a:r>
          </a:p>
          <a:p>
            <a:pPr eaLnBrk="1" hangingPunct="1">
              <a:lnSpc>
                <a:spcPct val="90000"/>
              </a:lnSpc>
              <a:buFont typeface="Wingdings" panose="05000000000000000000" pitchFamily="2" charset="2"/>
              <a:buChar char="ü"/>
              <a:defRPr/>
            </a:pPr>
            <a:r>
              <a:rPr lang="tr-TR" sz="2700" dirty="0">
                <a:latin typeface="Times New Roman" pitchFamily="18" charset="0"/>
                <a:cs typeface="Times New Roman" pitchFamily="18" charset="0"/>
              </a:rPr>
              <a:t>Meslekte ilerleme ve kariyer olanakları nelerdir? </a:t>
            </a:r>
          </a:p>
        </p:txBody>
      </p:sp>
    </p:spTree>
    <p:extLst>
      <p:ext uri="{BB962C8B-B14F-4D97-AF65-F5344CB8AC3E}">
        <p14:creationId xmlns:p14="http://schemas.microsoft.com/office/powerpoint/2010/main" val="12633848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1 Başlık">
            <a:extLst>
              <a:ext uri="{FF2B5EF4-FFF2-40B4-BE49-F238E27FC236}">
                <a16:creationId xmlns="" xmlns:a16="http://schemas.microsoft.com/office/drawing/2014/main" id="{54EDC441-0A39-4864-97CA-566DCA2A833D}"/>
              </a:ext>
            </a:extLst>
          </p:cNvPr>
          <p:cNvSpPr>
            <a:spLocks noGrp="1"/>
          </p:cNvSpPr>
          <p:nvPr>
            <p:ph type="title"/>
          </p:nvPr>
        </p:nvSpPr>
        <p:spPr>
          <a:xfrm>
            <a:off x="468313" y="620713"/>
            <a:ext cx="8229600" cy="1066800"/>
          </a:xfrm>
        </p:spPr>
        <p:txBody>
          <a:bodyPr/>
          <a:lstStyle/>
          <a:p>
            <a:pPr algn="ctr" eaLnBrk="1" fontAlgn="auto" hangingPunct="1">
              <a:spcAft>
                <a:spcPts val="0"/>
              </a:spcAft>
              <a:defRPr/>
            </a:pPr>
            <a:r>
              <a:rPr lang="tr-TR" sz="5500" b="1" i="1" dirty="0">
                <a:solidFill>
                  <a:schemeClr val="accent1">
                    <a:tint val="88000"/>
                    <a:satMod val="150000"/>
                  </a:schemeClr>
                </a:solidFill>
                <a:latin typeface="Times New Roman" pitchFamily="18" charset="0"/>
                <a:cs typeface="Times New Roman" pitchFamily="18" charset="0"/>
              </a:rPr>
              <a:t>Meslek Seçimi Yolunda</a:t>
            </a:r>
            <a:endParaRPr lang="tr-TR" sz="5500" b="1" i="1" dirty="0">
              <a:solidFill>
                <a:schemeClr val="accent1">
                  <a:tint val="88000"/>
                  <a:satMod val="150000"/>
                </a:schemeClr>
              </a:solidFill>
            </a:endParaRPr>
          </a:p>
        </p:txBody>
      </p:sp>
      <p:sp>
        <p:nvSpPr>
          <p:cNvPr id="31747" name="2 İçerik Yer Tutucusu">
            <a:extLst>
              <a:ext uri="{FF2B5EF4-FFF2-40B4-BE49-F238E27FC236}">
                <a16:creationId xmlns="" xmlns:a16="http://schemas.microsoft.com/office/drawing/2014/main" id="{A0908514-D7D9-4290-B380-A98055739580}"/>
              </a:ext>
            </a:extLst>
          </p:cNvPr>
          <p:cNvSpPr>
            <a:spLocks noGrp="1"/>
          </p:cNvSpPr>
          <p:nvPr>
            <p:ph idx="1"/>
          </p:nvPr>
        </p:nvSpPr>
        <p:spPr>
          <a:xfrm>
            <a:off x="428625" y="1857375"/>
            <a:ext cx="8501063" cy="4525963"/>
          </a:xfrm>
        </p:spPr>
        <p:txBody>
          <a:bodyPr/>
          <a:lstStyle/>
          <a:p>
            <a:pPr eaLnBrk="1" hangingPunct="1">
              <a:buFontTx/>
              <a:buNone/>
              <a:defRPr/>
            </a:pPr>
            <a:r>
              <a:rPr lang="tr-TR" sz="3700" b="1" i="1" dirty="0">
                <a:solidFill>
                  <a:schemeClr val="accent1">
                    <a:lumMod val="75000"/>
                  </a:schemeClr>
                </a:solidFill>
                <a:latin typeface="Times New Roman" pitchFamily="18" charset="0"/>
                <a:cs typeface="Times New Roman" pitchFamily="18" charset="0"/>
              </a:rPr>
              <a:t>Eğitim Yerlerini de Tanımalısınız</a:t>
            </a:r>
          </a:p>
          <a:p>
            <a:pPr eaLnBrk="1" hangingPunct="1">
              <a:buFont typeface="Wingdings" panose="05000000000000000000" pitchFamily="2" charset="2"/>
              <a:buChar char="ü"/>
              <a:defRPr/>
            </a:pPr>
            <a:r>
              <a:rPr lang="tr-TR" sz="2900" dirty="0">
                <a:latin typeface="Times New Roman" pitchFamily="18" charset="0"/>
                <a:cs typeface="Times New Roman" pitchFamily="18" charset="0"/>
              </a:rPr>
              <a:t>Seçilmesi düşünülen meslekle ilgili eğitim kurumları nelerdir?</a:t>
            </a:r>
          </a:p>
          <a:p>
            <a:pPr eaLnBrk="1" hangingPunct="1">
              <a:buFont typeface="Wingdings" panose="05000000000000000000" pitchFamily="2" charset="2"/>
              <a:buChar char="ü"/>
              <a:defRPr/>
            </a:pPr>
            <a:r>
              <a:rPr lang="tr-TR" sz="2900" dirty="0">
                <a:latin typeface="Times New Roman" pitchFamily="18" charset="0"/>
                <a:cs typeface="Times New Roman" pitchFamily="18" charset="0"/>
              </a:rPr>
              <a:t>Bu eğitim kurumundan nasıl ve ne şekilde </a:t>
            </a:r>
            <a:r>
              <a:rPr lang="tr-TR" sz="2900" dirty="0" err="1">
                <a:latin typeface="Times New Roman" pitchFamily="18" charset="0"/>
                <a:cs typeface="Times New Roman" pitchFamily="18" charset="0"/>
              </a:rPr>
              <a:t>yararlanıbilinir</a:t>
            </a:r>
            <a:r>
              <a:rPr lang="tr-TR" sz="2900" dirty="0">
                <a:latin typeface="Times New Roman" pitchFamily="18" charset="0"/>
                <a:cs typeface="Times New Roman" pitchFamily="18" charset="0"/>
              </a:rPr>
              <a:t>?</a:t>
            </a:r>
          </a:p>
          <a:p>
            <a:pPr eaLnBrk="1" hangingPunct="1">
              <a:buFont typeface="Wingdings" panose="05000000000000000000" pitchFamily="2" charset="2"/>
              <a:buChar char="ü"/>
              <a:defRPr/>
            </a:pPr>
            <a:r>
              <a:rPr lang="tr-TR" sz="2900" dirty="0">
                <a:latin typeface="Times New Roman" pitchFamily="18" charset="0"/>
                <a:cs typeface="Times New Roman" pitchFamily="18" charset="0"/>
              </a:rPr>
              <a:t>Mesleki eğitim kurumlarına başvuru şartları nelerdir?</a:t>
            </a:r>
          </a:p>
          <a:p>
            <a:pPr eaLnBrk="1" hangingPunct="1">
              <a:buFont typeface="Wingdings" panose="05000000000000000000" pitchFamily="2" charset="2"/>
              <a:buChar char="ü"/>
              <a:defRPr/>
            </a:pPr>
            <a:r>
              <a:rPr lang="tr-TR" sz="2900" dirty="0">
                <a:latin typeface="Times New Roman" pitchFamily="18" charset="0"/>
                <a:cs typeface="Times New Roman" pitchFamily="18" charset="0"/>
              </a:rPr>
              <a:t>Eğitim süresi ve maliyeti ne kadardır?</a:t>
            </a:r>
          </a:p>
          <a:p>
            <a:pPr eaLnBrk="1" hangingPunct="1">
              <a:buFont typeface="Wingdings" panose="05000000000000000000" pitchFamily="2" charset="2"/>
              <a:buChar char="ü"/>
              <a:defRPr/>
            </a:pPr>
            <a:endParaRPr lang="tr-TR" sz="2900" dirty="0">
              <a:latin typeface="Times New Roman" pitchFamily="18" charset="0"/>
              <a:cs typeface="Times New Roman" pitchFamily="18" charset="0"/>
            </a:endParaRPr>
          </a:p>
          <a:p>
            <a:pPr eaLnBrk="1" hangingPunct="1">
              <a:buFontTx/>
              <a:buNone/>
              <a:defRPr/>
            </a:pPr>
            <a:endParaRPr lang="tr-TR" sz="2900" dirty="0">
              <a:latin typeface="Times New Roman" pitchFamily="18" charset="0"/>
              <a:cs typeface="Times New Roman" pitchFamily="18" charset="0"/>
            </a:endParaRPr>
          </a:p>
        </p:txBody>
      </p:sp>
    </p:spTree>
    <p:extLst>
      <p:ext uri="{BB962C8B-B14F-4D97-AF65-F5344CB8AC3E}">
        <p14:creationId xmlns:p14="http://schemas.microsoft.com/office/powerpoint/2010/main" val="53486124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Meslek seçimi yapılırken bireyi etkileyen faktörler…</a:t>
            </a:r>
          </a:p>
        </p:txBody>
      </p:sp>
      <p:sp>
        <p:nvSpPr>
          <p:cNvPr id="3" name="İçerik Yer Tutucusu 2"/>
          <p:cNvSpPr>
            <a:spLocks noGrp="1"/>
          </p:cNvSpPr>
          <p:nvPr>
            <p:ph idx="1"/>
          </p:nvPr>
        </p:nvSpPr>
        <p:spPr/>
        <p:txBody>
          <a:bodyPr/>
          <a:lstStyle/>
          <a:p>
            <a:r>
              <a:rPr lang="tr-TR" dirty="0"/>
              <a:t>Ailenin özellikleri ve beklentileri</a:t>
            </a:r>
          </a:p>
          <a:p>
            <a:r>
              <a:rPr lang="tr-TR" dirty="0"/>
              <a:t>İçinde yaşanılan kültürün mesleklere ve cinsiyete dayalı algılamaları</a:t>
            </a:r>
          </a:p>
          <a:p>
            <a:r>
              <a:rPr lang="tr-TR" dirty="0"/>
              <a:t>Politik, ekonomik, yasal ve sisteme ilişkin özellikler (ülkenin ekonomik yapısı, yasalar, eğitim ve sınav sistemleri, iş bulma olanakları vb.) </a:t>
            </a:r>
          </a:p>
          <a:p>
            <a:r>
              <a:rPr lang="tr-TR" dirty="0"/>
              <a:t>Şans (sağlık koşulları, doğal olaylar, beklenmeyen durumlar vb.) </a:t>
            </a:r>
          </a:p>
          <a:p>
            <a:endParaRPr lang="tr-TR" dirty="0"/>
          </a:p>
        </p:txBody>
      </p:sp>
    </p:spTree>
    <p:extLst>
      <p:ext uri="{BB962C8B-B14F-4D97-AF65-F5344CB8AC3E}">
        <p14:creationId xmlns:p14="http://schemas.microsoft.com/office/powerpoint/2010/main" val="1706628669"/>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dirty="0"/>
          </a:p>
        </p:txBody>
      </p:sp>
      <p:sp>
        <p:nvSpPr>
          <p:cNvPr id="3" name="İçerik Yer Tutucusu 2"/>
          <p:cNvSpPr>
            <a:spLocks noGrp="1"/>
          </p:cNvSpPr>
          <p:nvPr>
            <p:ph idx="1"/>
          </p:nvPr>
        </p:nvSpPr>
        <p:spPr/>
        <p:txBody>
          <a:bodyPr>
            <a:normAutofit/>
          </a:bodyPr>
          <a:lstStyle/>
          <a:p>
            <a:pPr marL="0" indent="0" algn="ctr">
              <a:buNone/>
            </a:pPr>
            <a:r>
              <a:rPr lang="tr-TR" sz="5400" i="1" dirty="0"/>
              <a:t>‘Hedefi olmayan gemiye hiçbir rüzgar yardım edemez.’</a:t>
            </a:r>
          </a:p>
        </p:txBody>
      </p:sp>
      <p:pic>
        <p:nvPicPr>
          <p:cNvPr id="4" name="Resim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1556792"/>
            <a:ext cx="8424936" cy="4392488"/>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Tree>
    <p:extLst>
      <p:ext uri="{BB962C8B-B14F-4D97-AF65-F5344CB8AC3E}">
        <p14:creationId xmlns:p14="http://schemas.microsoft.com/office/powerpoint/2010/main" val="2454645225"/>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CB0FBD38-4581-4ADA-A45B-B30CA7DF26ED}"/>
              </a:ext>
            </a:extLst>
          </p:cNvPr>
          <p:cNvSpPr>
            <a:spLocks noGrp="1"/>
          </p:cNvSpPr>
          <p:nvPr>
            <p:ph type="title"/>
          </p:nvPr>
        </p:nvSpPr>
        <p:spPr>
          <a:xfrm>
            <a:off x="611560" y="1916832"/>
            <a:ext cx="8229600" cy="436910"/>
          </a:xfrm>
        </p:spPr>
        <p:txBody>
          <a:bodyPr>
            <a:normAutofit fontScale="90000"/>
          </a:bodyPr>
          <a:lstStyle/>
          <a:p>
            <a:r>
              <a:rPr lang="tr-TR" altLang="tr-TR" sz="3100" dirty="0">
                <a:solidFill>
                  <a:schemeClr val="tx1"/>
                </a:solidFill>
                <a:latin typeface="Bedini" pitchFamily="34" charset="0"/>
                <a:cs typeface="Arial" panose="020B0604020202020204" pitchFamily="34" charset="0"/>
              </a:rPr>
              <a:t>NELER YAPMAMALIYIZ</a:t>
            </a:r>
            <a:r>
              <a:rPr lang="tr-TR" altLang="tr-TR" sz="3100" dirty="0">
                <a:solidFill>
                  <a:schemeClr val="tx1"/>
                </a:solidFill>
                <a:cs typeface="Arial" panose="020B0604020202020204" pitchFamily="34" charset="0"/>
              </a:rPr>
              <a:t> </a:t>
            </a:r>
            <a:r>
              <a:rPr lang="tr-TR" altLang="tr-TR" sz="3100" dirty="0">
                <a:solidFill>
                  <a:schemeClr val="tx1"/>
                </a:solidFill>
                <a:latin typeface="Bedini" pitchFamily="34" charset="0"/>
                <a:cs typeface="Arial" panose="020B0604020202020204" pitchFamily="34" charset="0"/>
              </a:rPr>
              <a:t>? </a:t>
            </a:r>
            <a:r>
              <a:rPr lang="tr-TR" altLang="tr-TR" sz="3100" dirty="0">
                <a:solidFill>
                  <a:schemeClr val="tx1"/>
                </a:solidFill>
                <a:cs typeface="Arial" panose="020B0604020202020204" pitchFamily="34" charset="0"/>
              </a:rPr>
              <a:t/>
            </a:r>
            <a:br>
              <a:rPr lang="tr-TR" altLang="tr-TR" sz="3100" dirty="0">
                <a:solidFill>
                  <a:schemeClr val="tx1"/>
                </a:solidFill>
                <a:cs typeface="Arial" panose="020B0604020202020204" pitchFamily="34" charset="0"/>
              </a:rPr>
            </a:br>
            <a:r>
              <a:rPr lang="de-DE" altLang="tr-TR" sz="3100" dirty="0" err="1">
                <a:solidFill>
                  <a:schemeClr val="tx1"/>
                </a:solidFill>
                <a:cs typeface="Arial" panose="020B0604020202020204" pitchFamily="34" charset="0"/>
              </a:rPr>
              <a:t>Meslek</a:t>
            </a:r>
            <a:r>
              <a:rPr lang="de-DE" altLang="tr-TR" sz="3100" dirty="0">
                <a:solidFill>
                  <a:schemeClr val="tx1"/>
                </a:solidFill>
                <a:cs typeface="Arial" panose="020B0604020202020204" pitchFamily="34" charset="0"/>
              </a:rPr>
              <a:t> </a:t>
            </a:r>
            <a:r>
              <a:rPr lang="de-DE" altLang="tr-TR" sz="3100" dirty="0" err="1">
                <a:solidFill>
                  <a:schemeClr val="tx1"/>
                </a:solidFill>
                <a:cs typeface="Arial" panose="020B0604020202020204" pitchFamily="34" charset="0"/>
              </a:rPr>
              <a:t>Seçiminde</a:t>
            </a:r>
            <a:r>
              <a:rPr lang="de-DE" altLang="tr-TR" sz="3100" dirty="0">
                <a:solidFill>
                  <a:schemeClr val="tx1"/>
                </a:solidFill>
                <a:cs typeface="Arial" panose="020B0604020202020204" pitchFamily="34" charset="0"/>
              </a:rPr>
              <a:t> </a:t>
            </a:r>
            <a:r>
              <a:rPr lang="de-DE" altLang="tr-TR" sz="3100" dirty="0" err="1">
                <a:solidFill>
                  <a:schemeClr val="tx1"/>
                </a:solidFill>
                <a:cs typeface="Arial" panose="020B0604020202020204" pitchFamily="34" charset="0"/>
              </a:rPr>
              <a:t>Bazı</a:t>
            </a:r>
            <a:r>
              <a:rPr lang="de-DE" altLang="tr-TR" sz="3100" dirty="0">
                <a:solidFill>
                  <a:schemeClr val="tx1"/>
                </a:solidFill>
                <a:cs typeface="Arial" panose="020B0604020202020204" pitchFamily="34" charset="0"/>
              </a:rPr>
              <a:t> </a:t>
            </a:r>
            <a:r>
              <a:rPr lang="de-DE" altLang="tr-TR" sz="3100" dirty="0" err="1">
                <a:solidFill>
                  <a:schemeClr val="tx1"/>
                </a:solidFill>
                <a:cs typeface="Arial" panose="020B0604020202020204" pitchFamily="34" charset="0"/>
              </a:rPr>
              <a:t>Olumsuz</a:t>
            </a:r>
            <a:r>
              <a:rPr lang="de-DE" altLang="tr-TR" sz="3100" dirty="0">
                <a:solidFill>
                  <a:schemeClr val="tx1"/>
                </a:solidFill>
                <a:cs typeface="Arial" panose="020B0604020202020204" pitchFamily="34" charset="0"/>
              </a:rPr>
              <a:t> Anne </a:t>
            </a:r>
            <a:r>
              <a:rPr lang="de-DE" altLang="tr-TR" sz="3100" dirty="0" err="1">
                <a:solidFill>
                  <a:schemeClr val="tx1"/>
                </a:solidFill>
                <a:cs typeface="Arial" panose="020B0604020202020204" pitchFamily="34" charset="0"/>
              </a:rPr>
              <a:t>Ve</a:t>
            </a:r>
            <a:r>
              <a:rPr lang="de-DE" altLang="tr-TR" sz="3100" dirty="0">
                <a:solidFill>
                  <a:schemeClr val="tx1"/>
                </a:solidFill>
                <a:cs typeface="Arial" panose="020B0604020202020204" pitchFamily="34" charset="0"/>
              </a:rPr>
              <a:t> Baba </a:t>
            </a:r>
            <a:r>
              <a:rPr lang="de-DE" altLang="tr-TR" sz="3100" dirty="0" err="1">
                <a:solidFill>
                  <a:schemeClr val="tx1"/>
                </a:solidFill>
                <a:cs typeface="Arial" panose="020B0604020202020204" pitchFamily="34" charset="0"/>
              </a:rPr>
              <a:t>Tutumları</a:t>
            </a:r>
            <a:r>
              <a:rPr lang="tr-TR" altLang="tr-TR" dirty="0">
                <a:solidFill>
                  <a:schemeClr val="tx1"/>
                </a:solidFill>
                <a:cs typeface="Arial" panose="020B0604020202020204" pitchFamily="34" charset="0"/>
              </a:rPr>
              <a:t/>
            </a:r>
            <a:br>
              <a:rPr lang="tr-TR" altLang="tr-TR" dirty="0">
                <a:solidFill>
                  <a:schemeClr val="tx1"/>
                </a:solidFill>
                <a:cs typeface="Arial" panose="020B0604020202020204" pitchFamily="34" charset="0"/>
              </a:rPr>
            </a:br>
            <a:endParaRPr lang="tr-TR" dirty="0">
              <a:solidFill>
                <a:schemeClr val="tx1"/>
              </a:solidFill>
            </a:endParaRPr>
          </a:p>
        </p:txBody>
      </p:sp>
      <p:sp>
        <p:nvSpPr>
          <p:cNvPr id="3" name="İçerik Yer Tutucusu 2">
            <a:extLst>
              <a:ext uri="{FF2B5EF4-FFF2-40B4-BE49-F238E27FC236}">
                <a16:creationId xmlns="" xmlns:a16="http://schemas.microsoft.com/office/drawing/2014/main" id="{B60C9FAE-B760-41E5-93C3-44136C04E0C0}"/>
              </a:ext>
            </a:extLst>
          </p:cNvPr>
          <p:cNvSpPr>
            <a:spLocks noGrp="1"/>
          </p:cNvSpPr>
          <p:nvPr>
            <p:ph idx="1"/>
          </p:nvPr>
        </p:nvSpPr>
        <p:spPr>
          <a:xfrm>
            <a:off x="251520" y="1988840"/>
            <a:ext cx="8229600" cy="4709120"/>
          </a:xfrm>
        </p:spPr>
        <p:txBody>
          <a:bodyPr/>
          <a:lstStyle/>
          <a:p>
            <a:pPr>
              <a:lnSpc>
                <a:spcPct val="90000"/>
              </a:lnSpc>
              <a:buFontTx/>
              <a:buChar char="•"/>
            </a:pPr>
            <a:r>
              <a:rPr lang="tr-TR" altLang="tr-TR" b="1" dirty="0"/>
              <a:t>“Çocuğum benim erişemediğim hedeflere erişmelidir.”</a:t>
            </a:r>
          </a:p>
          <a:p>
            <a:pPr>
              <a:lnSpc>
                <a:spcPct val="90000"/>
              </a:lnSpc>
              <a:buFontTx/>
              <a:buChar char="•"/>
            </a:pPr>
            <a:r>
              <a:rPr lang="tr-TR" altLang="tr-TR" b="1" dirty="0"/>
              <a:t>“İnsan  çalışırsa  her şeyi yapar.”</a:t>
            </a:r>
          </a:p>
          <a:p>
            <a:pPr>
              <a:lnSpc>
                <a:spcPct val="90000"/>
              </a:lnSpc>
              <a:buFontTx/>
              <a:buChar char="•"/>
            </a:pPr>
            <a:r>
              <a:rPr lang="tr-TR" altLang="tr-TR" b="1" dirty="0"/>
              <a:t>“Çocuğum benim  yaptığım gibi, engelleri kendi başına aşmalıdır.”</a:t>
            </a:r>
          </a:p>
          <a:p>
            <a:pPr>
              <a:lnSpc>
                <a:spcPct val="90000"/>
              </a:lnSpc>
              <a:buFontTx/>
              <a:buChar char="•"/>
            </a:pPr>
            <a:r>
              <a:rPr lang="tr-TR" altLang="tr-TR" b="1" dirty="0"/>
              <a:t>“Bütün olanaklarımı seferber edersem çocuğumu istediğim gibi yetiştirebilirim.”</a:t>
            </a:r>
          </a:p>
          <a:p>
            <a:pPr>
              <a:lnSpc>
                <a:spcPct val="90000"/>
              </a:lnSpc>
              <a:buFontTx/>
              <a:buChar char="•"/>
            </a:pPr>
            <a:r>
              <a:rPr lang="de-DE" altLang="tr-TR" b="1" dirty="0">
                <a:cs typeface="Arial" panose="020B0604020202020204" pitchFamily="34" charset="0"/>
              </a:rPr>
              <a:t>“</a:t>
            </a:r>
            <a:r>
              <a:rPr lang="de-DE" altLang="tr-TR" b="1" dirty="0" err="1">
                <a:cs typeface="Arial" panose="020B0604020202020204" pitchFamily="34" charset="0"/>
              </a:rPr>
              <a:t>Komşunun</a:t>
            </a:r>
            <a:r>
              <a:rPr lang="de-DE" altLang="tr-TR" b="1" dirty="0">
                <a:cs typeface="Arial" panose="020B0604020202020204" pitchFamily="34" charset="0"/>
              </a:rPr>
              <a:t> </a:t>
            </a:r>
            <a:r>
              <a:rPr lang="de-DE" altLang="tr-TR" b="1" dirty="0" err="1">
                <a:cs typeface="Arial" panose="020B0604020202020204" pitchFamily="34" charset="0"/>
              </a:rPr>
              <a:t>çocuğu</a:t>
            </a:r>
            <a:r>
              <a:rPr lang="de-DE" altLang="tr-TR" b="1" dirty="0">
                <a:cs typeface="Arial" panose="020B0604020202020204" pitchFamily="34" charset="0"/>
              </a:rPr>
              <a:t> </a:t>
            </a:r>
            <a:r>
              <a:rPr lang="de-DE" altLang="tr-TR" b="1" dirty="0" err="1">
                <a:cs typeface="Arial" panose="020B0604020202020204" pitchFamily="34" charset="0"/>
              </a:rPr>
              <a:t>oldu</a:t>
            </a:r>
            <a:r>
              <a:rPr lang="de-DE" altLang="tr-TR" b="1" dirty="0">
                <a:cs typeface="Arial" panose="020B0604020202020204" pitchFamily="34" charset="0"/>
              </a:rPr>
              <a:t> </a:t>
            </a:r>
            <a:r>
              <a:rPr lang="de-DE" altLang="tr-TR" b="1" dirty="0" err="1">
                <a:cs typeface="Arial" panose="020B0604020202020204" pitchFamily="34" charset="0"/>
              </a:rPr>
              <a:t>ama</a:t>
            </a:r>
            <a:r>
              <a:rPr lang="de-DE" altLang="tr-TR" b="1" dirty="0">
                <a:cs typeface="Arial" panose="020B0604020202020204" pitchFamily="34" charset="0"/>
              </a:rPr>
              <a:t>...”</a:t>
            </a:r>
            <a:endParaRPr lang="tr-TR" altLang="tr-TR" b="1" dirty="0">
              <a:cs typeface="Arial" panose="020B0604020202020204" pitchFamily="34" charset="0"/>
            </a:endParaRPr>
          </a:p>
          <a:p>
            <a:pPr algn="just">
              <a:lnSpc>
                <a:spcPct val="90000"/>
              </a:lnSpc>
              <a:buFontTx/>
              <a:buChar char="•"/>
            </a:pPr>
            <a:r>
              <a:rPr lang="de-DE" altLang="tr-TR" b="1" dirty="0">
                <a:cs typeface="Arial" panose="020B0604020202020204" pitchFamily="34" charset="0"/>
              </a:rPr>
              <a:t>“</a:t>
            </a:r>
            <a:r>
              <a:rPr lang="de-DE" altLang="tr-TR" b="1" dirty="0" err="1">
                <a:cs typeface="Arial" panose="020B0604020202020204" pitchFamily="34" charset="0"/>
              </a:rPr>
              <a:t>Ancak</a:t>
            </a:r>
            <a:r>
              <a:rPr lang="de-DE" altLang="tr-TR" b="1" dirty="0">
                <a:cs typeface="Arial" panose="020B0604020202020204" pitchFamily="34" charset="0"/>
              </a:rPr>
              <a:t> </a:t>
            </a:r>
            <a:r>
              <a:rPr lang="de-DE" altLang="tr-TR" b="1" dirty="0" err="1">
                <a:cs typeface="Arial" panose="020B0604020202020204" pitchFamily="34" charset="0"/>
              </a:rPr>
              <a:t>senin</a:t>
            </a:r>
            <a:r>
              <a:rPr lang="de-DE" altLang="tr-TR" b="1" dirty="0">
                <a:cs typeface="Arial" panose="020B0604020202020204" pitchFamily="34" charset="0"/>
              </a:rPr>
              <a:t> </a:t>
            </a:r>
            <a:r>
              <a:rPr lang="de-DE" altLang="tr-TR" b="1" dirty="0" err="1">
                <a:cs typeface="Arial" panose="020B0604020202020204" pitchFamily="34" charset="0"/>
              </a:rPr>
              <a:t>gibi</a:t>
            </a:r>
            <a:r>
              <a:rPr lang="de-DE" altLang="tr-TR" b="1" dirty="0">
                <a:cs typeface="Arial" panose="020B0604020202020204" pitchFamily="34" charset="0"/>
              </a:rPr>
              <a:t> </a:t>
            </a:r>
            <a:r>
              <a:rPr lang="de-DE" altLang="tr-TR" b="1" dirty="0" err="1">
                <a:cs typeface="Arial" panose="020B0604020202020204" pitchFamily="34" charset="0"/>
              </a:rPr>
              <a:t>bir</a:t>
            </a:r>
            <a:r>
              <a:rPr lang="de-DE" altLang="tr-TR" b="1" dirty="0">
                <a:cs typeface="Arial" panose="020B0604020202020204" pitchFamily="34" charset="0"/>
              </a:rPr>
              <a:t> </a:t>
            </a:r>
            <a:r>
              <a:rPr lang="de-DE" altLang="tr-TR" b="1" dirty="0" err="1">
                <a:cs typeface="Arial" panose="020B0604020202020204" pitchFamily="34" charset="0"/>
              </a:rPr>
              <a:t>tembel</a:t>
            </a:r>
            <a:r>
              <a:rPr lang="de-DE" altLang="tr-TR" b="1" dirty="0">
                <a:cs typeface="Arial" panose="020B0604020202020204" pitchFamily="34" charset="0"/>
              </a:rPr>
              <a:t> </a:t>
            </a:r>
            <a:r>
              <a:rPr lang="de-DE" altLang="tr-TR" b="1" dirty="0" err="1">
                <a:cs typeface="Arial" panose="020B0604020202020204" pitchFamily="34" charset="0"/>
              </a:rPr>
              <a:t>bu</a:t>
            </a:r>
            <a:r>
              <a:rPr lang="de-DE" altLang="tr-TR" b="1" dirty="0">
                <a:cs typeface="Arial" panose="020B0604020202020204" pitchFamily="34" charset="0"/>
              </a:rPr>
              <a:t> </a:t>
            </a:r>
            <a:r>
              <a:rPr lang="de-DE" altLang="tr-TR" b="1" dirty="0" err="1">
                <a:cs typeface="Arial" panose="020B0604020202020204" pitchFamily="34" charset="0"/>
              </a:rPr>
              <a:t>alanı</a:t>
            </a:r>
            <a:r>
              <a:rPr lang="de-DE" altLang="tr-TR" b="1" dirty="0">
                <a:cs typeface="Arial" panose="020B0604020202020204" pitchFamily="34" charset="0"/>
              </a:rPr>
              <a:t> </a:t>
            </a:r>
            <a:r>
              <a:rPr lang="de-DE" altLang="tr-TR" b="1" dirty="0" err="1">
                <a:cs typeface="Arial" panose="020B0604020202020204" pitchFamily="34" charset="0"/>
              </a:rPr>
              <a:t>seçer</a:t>
            </a:r>
            <a:r>
              <a:rPr lang="de-DE" altLang="tr-TR" b="1" dirty="0">
                <a:cs typeface="Arial" panose="020B0604020202020204" pitchFamily="34" charset="0"/>
              </a:rPr>
              <a:t>...” </a:t>
            </a:r>
            <a:r>
              <a:rPr lang="tr-TR" altLang="tr-TR" b="1" dirty="0">
                <a:cs typeface="Arial" panose="020B0604020202020204" pitchFamily="34" charset="0"/>
              </a:rPr>
              <a:t>  </a:t>
            </a:r>
            <a:r>
              <a:rPr lang="de-DE" altLang="tr-TR" b="1" dirty="0">
                <a:cs typeface="Arial" panose="020B0604020202020204" pitchFamily="34" charset="0"/>
              </a:rPr>
              <a:t>“Bak </a:t>
            </a:r>
            <a:r>
              <a:rPr lang="de-DE" altLang="tr-TR" b="1" dirty="0" err="1">
                <a:cs typeface="Arial" panose="020B0604020202020204" pitchFamily="34" charset="0"/>
              </a:rPr>
              <a:t>kardeşin</a:t>
            </a:r>
            <a:r>
              <a:rPr lang="de-DE" altLang="tr-TR" b="1" dirty="0">
                <a:cs typeface="Arial" panose="020B0604020202020204" pitchFamily="34" charset="0"/>
              </a:rPr>
              <a:t>” </a:t>
            </a:r>
            <a:endParaRPr lang="tr-TR" altLang="tr-TR" b="1" dirty="0">
              <a:cs typeface="Arial" panose="020B0604020202020204" pitchFamily="34" charset="0"/>
            </a:endParaRPr>
          </a:p>
          <a:p>
            <a:endParaRPr lang="tr-TR" dirty="0"/>
          </a:p>
        </p:txBody>
      </p:sp>
    </p:spTree>
    <p:extLst>
      <p:ext uri="{BB962C8B-B14F-4D97-AF65-F5344CB8AC3E}">
        <p14:creationId xmlns:p14="http://schemas.microsoft.com/office/powerpoint/2010/main" val="1030361340"/>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DD1C0A07-7529-43F1-BEBF-A4ED2799A8C7}"/>
              </a:ext>
            </a:extLst>
          </p:cNvPr>
          <p:cNvSpPr>
            <a:spLocks noGrp="1"/>
          </p:cNvSpPr>
          <p:nvPr>
            <p:ph type="title"/>
          </p:nvPr>
        </p:nvSpPr>
        <p:spPr>
          <a:xfrm>
            <a:off x="395536" y="548680"/>
            <a:ext cx="8229600" cy="1143000"/>
          </a:xfrm>
        </p:spPr>
        <p:txBody>
          <a:bodyPr/>
          <a:lstStyle/>
          <a:p>
            <a:r>
              <a:rPr lang="tr-TR" dirty="0" smtClean="0"/>
              <a:t>Neler Yapmalıyız?</a:t>
            </a:r>
            <a:endParaRPr lang="tr-TR" dirty="0"/>
          </a:p>
        </p:txBody>
      </p:sp>
      <p:sp>
        <p:nvSpPr>
          <p:cNvPr id="3" name="İçerik Yer Tutucusu 2">
            <a:extLst>
              <a:ext uri="{FF2B5EF4-FFF2-40B4-BE49-F238E27FC236}">
                <a16:creationId xmlns="" xmlns:a16="http://schemas.microsoft.com/office/drawing/2014/main" id="{41D93499-3A1E-4F8D-842C-F0B239D83530}"/>
              </a:ext>
            </a:extLst>
          </p:cNvPr>
          <p:cNvSpPr>
            <a:spLocks noGrp="1"/>
          </p:cNvSpPr>
          <p:nvPr>
            <p:ph idx="1"/>
          </p:nvPr>
        </p:nvSpPr>
        <p:spPr>
          <a:xfrm>
            <a:off x="107504" y="1844824"/>
            <a:ext cx="8229600" cy="5818658"/>
          </a:xfrm>
        </p:spPr>
        <p:txBody>
          <a:bodyPr/>
          <a:lstStyle/>
          <a:p>
            <a:pPr>
              <a:lnSpc>
                <a:spcPct val="90000"/>
              </a:lnSpc>
              <a:buFontTx/>
              <a:buChar char="•"/>
            </a:pPr>
            <a:r>
              <a:rPr lang="tr-TR" altLang="tr-TR" sz="2800" b="1" dirty="0"/>
              <a:t>Doğru bilgiye ulaşmasına yardımcı olmak</a:t>
            </a:r>
            <a:endParaRPr lang="tr-TR" altLang="tr-TR" sz="2800" b="1" dirty="0">
              <a:cs typeface="Times New Roman" panose="02020603050405020304" pitchFamily="18" charset="0"/>
            </a:endParaRPr>
          </a:p>
          <a:p>
            <a:pPr>
              <a:lnSpc>
                <a:spcPct val="90000"/>
              </a:lnSpc>
              <a:buFontTx/>
              <a:buChar char="•"/>
            </a:pPr>
            <a:r>
              <a:rPr lang="tr-TR" altLang="tr-TR" sz="2800" b="1" dirty="0"/>
              <a:t>T</a:t>
            </a:r>
            <a:r>
              <a:rPr lang="de-DE" altLang="tr-TR" sz="2800" b="1" dirty="0" err="1">
                <a:cs typeface="Arial" panose="020B0604020202020204" pitchFamily="34" charset="0"/>
              </a:rPr>
              <a:t>oplumca</a:t>
            </a:r>
            <a:r>
              <a:rPr lang="de-DE" altLang="tr-TR" sz="2800" b="1" dirty="0">
                <a:cs typeface="Arial" panose="020B0604020202020204" pitchFamily="34" charset="0"/>
              </a:rPr>
              <a:t> “</a:t>
            </a:r>
            <a:r>
              <a:rPr lang="de-DE" altLang="tr-TR" sz="2800" b="1" dirty="0" err="1">
                <a:cs typeface="Arial" panose="020B0604020202020204" pitchFamily="34" charset="0"/>
              </a:rPr>
              <a:t>kariyeri</a:t>
            </a:r>
            <a:r>
              <a:rPr lang="de-DE" altLang="tr-TR" sz="2800" b="1" dirty="0">
                <a:cs typeface="Arial" panose="020B0604020202020204" pitchFamily="34" charset="0"/>
              </a:rPr>
              <a:t>“ </a:t>
            </a:r>
            <a:r>
              <a:rPr lang="de-DE" altLang="tr-TR" sz="2800" b="1" dirty="0" err="1">
                <a:cs typeface="Arial" panose="020B0604020202020204" pitchFamily="34" charset="0"/>
              </a:rPr>
              <a:t>yüksek</a:t>
            </a:r>
            <a:r>
              <a:rPr lang="de-DE" altLang="tr-TR" sz="2800" b="1" dirty="0">
                <a:cs typeface="Arial" panose="020B0604020202020204" pitchFamily="34" charset="0"/>
              </a:rPr>
              <a:t> </a:t>
            </a:r>
            <a:r>
              <a:rPr lang="de-DE" altLang="tr-TR" sz="2800" b="1" dirty="0" err="1">
                <a:cs typeface="Arial" panose="020B0604020202020204" pitchFamily="34" charset="0"/>
              </a:rPr>
              <a:t>olduğu</a:t>
            </a:r>
            <a:r>
              <a:rPr lang="de-DE" altLang="tr-TR" sz="2800" b="1" dirty="0">
                <a:cs typeface="Arial" panose="020B0604020202020204" pitchFamily="34" charset="0"/>
              </a:rPr>
              <a:t> </a:t>
            </a:r>
            <a:r>
              <a:rPr lang="de-DE" altLang="tr-TR" sz="2800" b="1" dirty="0" err="1">
                <a:cs typeface="Arial" panose="020B0604020202020204" pitchFamily="34" charset="0"/>
              </a:rPr>
              <a:t>belirtilen</a:t>
            </a:r>
            <a:r>
              <a:rPr lang="de-DE" altLang="tr-TR" sz="2800" b="1" dirty="0">
                <a:cs typeface="Arial" panose="020B0604020202020204" pitchFamily="34" charset="0"/>
              </a:rPr>
              <a:t> </a:t>
            </a:r>
            <a:r>
              <a:rPr lang="de-DE" altLang="tr-TR" sz="2800" b="1" dirty="0" err="1">
                <a:cs typeface="Arial" panose="020B0604020202020204" pitchFamily="34" charset="0"/>
              </a:rPr>
              <a:t>bir</a:t>
            </a:r>
            <a:r>
              <a:rPr lang="de-DE" altLang="tr-TR" sz="2800" b="1" dirty="0">
                <a:cs typeface="Arial" panose="020B0604020202020204" pitchFamily="34" charset="0"/>
              </a:rPr>
              <a:t> </a:t>
            </a:r>
            <a:r>
              <a:rPr lang="de-DE" altLang="tr-TR" sz="2800" b="1" dirty="0" err="1">
                <a:cs typeface="Arial" panose="020B0604020202020204" pitchFamily="34" charset="0"/>
              </a:rPr>
              <a:t>meslekten</a:t>
            </a:r>
            <a:r>
              <a:rPr lang="de-DE" altLang="tr-TR" sz="2800" b="1" dirty="0">
                <a:cs typeface="Arial" panose="020B0604020202020204" pitchFamily="34" charset="0"/>
              </a:rPr>
              <a:t> </a:t>
            </a:r>
            <a:r>
              <a:rPr lang="de-DE" altLang="tr-TR" sz="2800" b="1" dirty="0" err="1">
                <a:cs typeface="Arial" panose="020B0604020202020204" pitchFamily="34" charset="0"/>
              </a:rPr>
              <a:t>çok</a:t>
            </a:r>
            <a:r>
              <a:rPr lang="de-DE" altLang="tr-TR" sz="2800" b="1" dirty="0">
                <a:cs typeface="Arial" panose="020B0604020202020204" pitchFamily="34" charset="0"/>
              </a:rPr>
              <a:t>; </a:t>
            </a:r>
            <a:r>
              <a:rPr lang="de-DE" altLang="tr-TR" sz="2800" b="1" dirty="0" err="1">
                <a:cs typeface="Arial" panose="020B0604020202020204" pitchFamily="34" charset="0"/>
              </a:rPr>
              <a:t>kendini</a:t>
            </a:r>
            <a:r>
              <a:rPr lang="de-DE" altLang="tr-TR" sz="2800" b="1" dirty="0">
                <a:cs typeface="Arial" panose="020B0604020202020204" pitchFamily="34" charset="0"/>
              </a:rPr>
              <a:t> </a:t>
            </a:r>
            <a:r>
              <a:rPr lang="de-DE" altLang="tr-TR" sz="2800" b="1" dirty="0" err="1">
                <a:cs typeface="Arial" panose="020B0604020202020204" pitchFamily="34" charset="0"/>
              </a:rPr>
              <a:t>gerçekleştirebileceği</a:t>
            </a:r>
            <a:r>
              <a:rPr lang="de-DE" altLang="tr-TR" sz="2800" b="1" dirty="0">
                <a:cs typeface="Arial" panose="020B0604020202020204" pitchFamily="34" charset="0"/>
              </a:rPr>
              <a:t>, </a:t>
            </a:r>
            <a:r>
              <a:rPr lang="de-DE" altLang="tr-TR" sz="2800" b="1" dirty="0" err="1">
                <a:cs typeface="Arial" panose="020B0604020202020204" pitchFamily="34" charset="0"/>
              </a:rPr>
              <a:t>mutlu</a:t>
            </a:r>
            <a:r>
              <a:rPr lang="de-DE" altLang="tr-TR" sz="2800" b="1" dirty="0">
                <a:cs typeface="Arial" panose="020B0604020202020204" pitchFamily="34" charset="0"/>
              </a:rPr>
              <a:t> </a:t>
            </a:r>
            <a:r>
              <a:rPr lang="de-DE" altLang="tr-TR" sz="2800" b="1" dirty="0" err="1">
                <a:cs typeface="Arial" panose="020B0604020202020204" pitchFamily="34" charset="0"/>
              </a:rPr>
              <a:t>ve</a:t>
            </a:r>
            <a:r>
              <a:rPr lang="de-DE" altLang="tr-TR" sz="2800" b="1" dirty="0">
                <a:cs typeface="Arial" panose="020B0604020202020204" pitchFamily="34" charset="0"/>
              </a:rPr>
              <a:t> </a:t>
            </a:r>
            <a:r>
              <a:rPr lang="de-DE" altLang="tr-TR" sz="2800" b="1" dirty="0" err="1">
                <a:cs typeface="Arial" panose="020B0604020202020204" pitchFamily="34" charset="0"/>
              </a:rPr>
              <a:t>başarılı</a:t>
            </a:r>
            <a:r>
              <a:rPr lang="de-DE" altLang="tr-TR" sz="2800" b="1" dirty="0">
                <a:cs typeface="Arial" panose="020B0604020202020204" pitchFamily="34" charset="0"/>
              </a:rPr>
              <a:t> </a:t>
            </a:r>
            <a:r>
              <a:rPr lang="de-DE" altLang="tr-TR" sz="2800" b="1" dirty="0" err="1">
                <a:cs typeface="Arial" panose="020B0604020202020204" pitchFamily="34" charset="0"/>
              </a:rPr>
              <a:t>olabileceği</a:t>
            </a:r>
            <a:r>
              <a:rPr lang="de-DE" altLang="tr-TR" sz="2800" b="1" dirty="0">
                <a:cs typeface="Arial" panose="020B0604020202020204" pitchFamily="34" charset="0"/>
              </a:rPr>
              <a:t> </a:t>
            </a:r>
            <a:r>
              <a:rPr lang="de-DE" altLang="tr-TR" sz="2800" b="1" dirty="0" err="1">
                <a:cs typeface="Arial" panose="020B0604020202020204" pitchFamily="34" charset="0"/>
              </a:rPr>
              <a:t>bir</a:t>
            </a:r>
            <a:r>
              <a:rPr lang="de-DE" altLang="tr-TR" sz="2800" b="1" dirty="0">
                <a:cs typeface="Arial" panose="020B0604020202020204" pitchFamily="34" charset="0"/>
              </a:rPr>
              <a:t> </a:t>
            </a:r>
            <a:r>
              <a:rPr lang="de-DE" altLang="tr-TR" sz="2800" b="1" dirty="0" err="1">
                <a:cs typeface="Arial" panose="020B0604020202020204" pitchFamily="34" charset="0"/>
              </a:rPr>
              <a:t>mesleği</a:t>
            </a:r>
            <a:r>
              <a:rPr lang="de-DE" altLang="tr-TR" sz="2800" b="1" dirty="0">
                <a:cs typeface="Arial" panose="020B0604020202020204" pitchFamily="34" charset="0"/>
              </a:rPr>
              <a:t> </a:t>
            </a:r>
            <a:r>
              <a:rPr lang="de-DE" altLang="tr-TR" sz="2800" b="1" dirty="0" err="1">
                <a:cs typeface="Arial" panose="020B0604020202020204" pitchFamily="34" charset="0"/>
              </a:rPr>
              <a:t>seçebilmesi</a:t>
            </a:r>
            <a:r>
              <a:rPr lang="tr-TR" altLang="tr-TR" sz="2800" b="1" dirty="0">
                <a:cs typeface="Arial" panose="020B0604020202020204" pitchFamily="34" charset="0"/>
              </a:rPr>
              <a:t>ne</a:t>
            </a:r>
            <a:r>
              <a:rPr lang="de-DE" altLang="tr-TR" sz="2800" b="1" dirty="0">
                <a:cs typeface="Arial" panose="020B0604020202020204" pitchFamily="34" charset="0"/>
              </a:rPr>
              <a:t> </a:t>
            </a:r>
            <a:r>
              <a:rPr lang="tr-TR" altLang="tr-TR" sz="2800" b="1" dirty="0"/>
              <a:t>fırsat vermek,</a:t>
            </a:r>
            <a:r>
              <a:rPr lang="de-DE" altLang="tr-TR" sz="2800" b="1" dirty="0">
                <a:cs typeface="Arial" panose="020B0604020202020204" pitchFamily="34" charset="0"/>
              </a:rPr>
              <a:t> </a:t>
            </a:r>
            <a:endParaRPr lang="tr-TR" altLang="tr-TR" sz="2800" b="1" dirty="0">
              <a:cs typeface="Arial" panose="020B0604020202020204" pitchFamily="34" charset="0"/>
            </a:endParaRPr>
          </a:p>
          <a:p>
            <a:pPr>
              <a:lnSpc>
                <a:spcPct val="90000"/>
              </a:lnSpc>
              <a:buFontTx/>
              <a:buChar char="•"/>
            </a:pPr>
            <a:r>
              <a:rPr lang="de-DE" altLang="tr-TR" sz="2800" b="1" dirty="0">
                <a:cs typeface="Times New Roman" panose="02020603050405020304" pitchFamily="18" charset="0"/>
              </a:rPr>
              <a:t> </a:t>
            </a:r>
            <a:r>
              <a:rPr lang="de-DE" altLang="tr-TR" sz="2800" b="1" dirty="0" err="1">
                <a:cs typeface="Times New Roman" panose="02020603050405020304" pitchFamily="18" charset="0"/>
              </a:rPr>
              <a:t>Mesleğin</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seçilmesi</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sorumluluğu</a:t>
            </a:r>
            <a:r>
              <a:rPr lang="tr-TR" altLang="tr-TR" sz="2800" b="1" dirty="0"/>
              <a:t>nu</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çocuğumuza</a:t>
            </a:r>
            <a:r>
              <a:rPr lang="de-DE" altLang="tr-TR" sz="2800" b="1" dirty="0">
                <a:cs typeface="Times New Roman" panose="02020603050405020304" pitchFamily="18" charset="0"/>
              </a:rPr>
              <a:t> </a:t>
            </a:r>
            <a:r>
              <a:rPr lang="tr-TR" altLang="tr-TR" sz="2800" b="1" dirty="0"/>
              <a:t>bırakıp</a:t>
            </a:r>
            <a:r>
              <a:rPr lang="de-DE" altLang="tr-TR" sz="2800" b="1" dirty="0">
                <a:cs typeface="Times New Roman" panose="02020603050405020304" pitchFamily="18" charset="0"/>
              </a:rPr>
              <a:t> üzerimize </a:t>
            </a:r>
            <a:r>
              <a:rPr lang="tr-TR" altLang="tr-TR" sz="2800" b="1" dirty="0" smtClean="0">
                <a:cs typeface="Times New Roman" panose="02020603050405020304" pitchFamily="18" charset="0"/>
              </a:rPr>
              <a:t> </a:t>
            </a:r>
            <a:r>
              <a:rPr lang="de-DE" altLang="tr-TR" sz="2800" b="1" dirty="0" smtClean="0">
                <a:cs typeface="Times New Roman" panose="02020603050405020304" pitchFamily="18" charset="0"/>
              </a:rPr>
              <a:t>almama</a:t>
            </a:r>
            <a:r>
              <a:rPr lang="tr-TR" altLang="tr-TR" sz="2800" b="1" dirty="0"/>
              <a:t>k, </a:t>
            </a:r>
            <a:r>
              <a:rPr lang="de-DE" altLang="tr-TR" sz="2800" b="1" dirty="0" err="1">
                <a:cs typeface="Times New Roman" panose="02020603050405020304" pitchFamily="18" charset="0"/>
              </a:rPr>
              <a:t>biz</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yetişkinlerin</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çocuk</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için</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neyin</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iyi</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olduğuna</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karar</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verip</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bir</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mesleğe</a:t>
            </a:r>
            <a:r>
              <a:rPr lang="de-DE" altLang="tr-TR" sz="2800" b="1" dirty="0">
                <a:cs typeface="Times New Roman" panose="02020603050405020304" pitchFamily="18" charset="0"/>
              </a:rPr>
              <a:t> </a:t>
            </a:r>
            <a:r>
              <a:rPr lang="de-DE" altLang="tr-TR" sz="2800" b="1" dirty="0" err="1">
                <a:cs typeface="Times New Roman" panose="02020603050405020304" pitchFamily="18" charset="0"/>
              </a:rPr>
              <a:t>yönlendirme</a:t>
            </a:r>
            <a:r>
              <a:rPr lang="tr-TR" altLang="tr-TR" sz="2800" b="1" dirty="0" err="1"/>
              <a:t>mek</a:t>
            </a:r>
            <a:r>
              <a:rPr lang="tr-TR" altLang="tr-TR" sz="2800" b="1" dirty="0"/>
              <a:t>,</a:t>
            </a:r>
          </a:p>
          <a:p>
            <a:endParaRPr lang="tr-TR" dirty="0"/>
          </a:p>
        </p:txBody>
      </p:sp>
    </p:spTree>
    <p:extLst>
      <p:ext uri="{BB962C8B-B14F-4D97-AF65-F5344CB8AC3E}">
        <p14:creationId xmlns:p14="http://schemas.microsoft.com/office/powerpoint/2010/main" val="170448822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a:extLst>
              <a:ext uri="{FF2B5EF4-FFF2-40B4-BE49-F238E27FC236}">
                <a16:creationId xmlns="" xmlns:a16="http://schemas.microsoft.com/office/drawing/2014/main" id="{95F39FE5-2BF1-46D2-AB7A-32475F124C2C}"/>
              </a:ext>
            </a:extLst>
          </p:cNvPr>
          <p:cNvSpPr>
            <a:spLocks noGrp="1"/>
          </p:cNvSpPr>
          <p:nvPr>
            <p:ph type="title"/>
          </p:nvPr>
        </p:nvSpPr>
        <p:spPr/>
        <p:txBody>
          <a:bodyPr/>
          <a:lstStyle/>
          <a:p>
            <a:endParaRPr lang="tr-TR" dirty="0"/>
          </a:p>
        </p:txBody>
      </p:sp>
      <p:sp>
        <p:nvSpPr>
          <p:cNvPr id="3" name="İçerik Yer Tutucusu 2">
            <a:extLst>
              <a:ext uri="{FF2B5EF4-FFF2-40B4-BE49-F238E27FC236}">
                <a16:creationId xmlns="" xmlns:a16="http://schemas.microsoft.com/office/drawing/2014/main" id="{2BB9D715-3F8D-4107-8F10-2DE8A1521EAF}"/>
              </a:ext>
            </a:extLst>
          </p:cNvPr>
          <p:cNvSpPr>
            <a:spLocks noGrp="1"/>
          </p:cNvSpPr>
          <p:nvPr>
            <p:ph idx="1"/>
          </p:nvPr>
        </p:nvSpPr>
        <p:spPr/>
        <p:txBody>
          <a:bodyPr/>
          <a:lstStyle/>
          <a:p>
            <a:pPr>
              <a:buFontTx/>
              <a:buChar char="•"/>
            </a:pPr>
            <a:r>
              <a:rPr lang="tr-TR" altLang="tr-TR" sz="3200" dirty="0"/>
              <a:t>D</a:t>
            </a:r>
            <a:r>
              <a:rPr lang="de-DE" altLang="tr-TR" sz="3200" dirty="0" err="1">
                <a:cs typeface="Arial" panose="020B0604020202020204" pitchFamily="34" charset="0"/>
              </a:rPr>
              <a:t>eneyimleri</a:t>
            </a:r>
            <a:r>
              <a:rPr lang="tr-TR" altLang="tr-TR" sz="3200" dirty="0" err="1"/>
              <a:t>mizi</a:t>
            </a:r>
            <a:r>
              <a:rPr lang="de-DE" altLang="tr-TR" sz="3200" dirty="0">
                <a:cs typeface="Arial" panose="020B0604020202020204" pitchFamily="34" charset="0"/>
              </a:rPr>
              <a:t> </a:t>
            </a:r>
            <a:r>
              <a:rPr lang="de-DE" altLang="tr-TR" sz="3200" dirty="0" err="1">
                <a:cs typeface="Arial" panose="020B0604020202020204" pitchFamily="34" charset="0"/>
              </a:rPr>
              <a:t>seçenekleri</a:t>
            </a:r>
            <a:r>
              <a:rPr lang="de-DE" altLang="tr-TR" sz="3200" dirty="0">
                <a:cs typeface="Arial" panose="020B0604020202020204" pitchFamily="34" charset="0"/>
              </a:rPr>
              <a:t>, </a:t>
            </a:r>
            <a:r>
              <a:rPr lang="de-DE" altLang="tr-TR" sz="3200" dirty="0" err="1">
                <a:cs typeface="Arial" panose="020B0604020202020204" pitchFamily="34" charset="0"/>
              </a:rPr>
              <a:t>ayrıntıları</a:t>
            </a:r>
            <a:r>
              <a:rPr lang="de-DE" altLang="tr-TR" sz="3200" dirty="0">
                <a:cs typeface="Arial" panose="020B0604020202020204" pitchFamily="34" charset="0"/>
              </a:rPr>
              <a:t>, </a:t>
            </a:r>
            <a:r>
              <a:rPr lang="de-DE" altLang="tr-TR" sz="3200" dirty="0" err="1">
                <a:cs typeface="Arial" panose="020B0604020202020204" pitchFamily="34" charset="0"/>
              </a:rPr>
              <a:t>bilgiye</a:t>
            </a:r>
            <a:r>
              <a:rPr lang="de-DE" altLang="tr-TR" sz="3200" dirty="0">
                <a:cs typeface="Arial" panose="020B0604020202020204" pitchFamily="34" charset="0"/>
              </a:rPr>
              <a:t> </a:t>
            </a:r>
            <a:r>
              <a:rPr lang="de-DE" altLang="tr-TR" sz="3200" dirty="0" err="1">
                <a:cs typeface="Arial" panose="020B0604020202020204" pitchFamily="34" charset="0"/>
              </a:rPr>
              <a:t>ulaşma</a:t>
            </a:r>
            <a:r>
              <a:rPr lang="de-DE" altLang="tr-TR" sz="3200" dirty="0">
                <a:cs typeface="Arial" panose="020B0604020202020204" pitchFamily="34" charset="0"/>
              </a:rPr>
              <a:t> </a:t>
            </a:r>
            <a:r>
              <a:rPr lang="de-DE" altLang="tr-TR" sz="3200" dirty="0" err="1">
                <a:cs typeface="Arial" panose="020B0604020202020204" pitchFamily="34" charset="0"/>
              </a:rPr>
              <a:t>yollarını</a:t>
            </a:r>
            <a:r>
              <a:rPr lang="de-DE" altLang="tr-TR" sz="3200" dirty="0">
                <a:cs typeface="Arial" panose="020B0604020202020204" pitchFamily="34" charset="0"/>
              </a:rPr>
              <a:t> </a:t>
            </a:r>
            <a:r>
              <a:rPr lang="de-DE" altLang="tr-TR" sz="3200" dirty="0" err="1">
                <a:cs typeface="Arial" panose="020B0604020202020204" pitchFamily="34" charset="0"/>
              </a:rPr>
              <a:t>göstermede</a:t>
            </a:r>
            <a:r>
              <a:rPr lang="de-DE" altLang="tr-TR" sz="3200" dirty="0">
                <a:cs typeface="Arial" panose="020B0604020202020204" pitchFamily="34" charset="0"/>
              </a:rPr>
              <a:t> </a:t>
            </a:r>
            <a:r>
              <a:rPr lang="de-DE" altLang="tr-TR" sz="3200" dirty="0" err="1">
                <a:cs typeface="Arial" panose="020B0604020202020204" pitchFamily="34" charset="0"/>
              </a:rPr>
              <a:t>kullanma</a:t>
            </a:r>
            <a:r>
              <a:rPr lang="tr-TR" altLang="tr-TR" sz="3200" dirty="0" err="1"/>
              <a:t>mız</a:t>
            </a:r>
            <a:r>
              <a:rPr lang="de-DE" altLang="tr-TR" sz="3200" dirty="0">
                <a:cs typeface="Arial" panose="020B0604020202020204" pitchFamily="34" charset="0"/>
              </a:rPr>
              <a:t>,</a:t>
            </a:r>
            <a:r>
              <a:rPr lang="tr-TR" altLang="tr-TR" sz="3200" dirty="0"/>
              <a:t> gençlere</a:t>
            </a:r>
            <a:r>
              <a:rPr lang="de-DE" altLang="tr-TR" sz="3200" dirty="0">
                <a:cs typeface="Arial" panose="020B0604020202020204" pitchFamily="34" charset="0"/>
              </a:rPr>
              <a:t> </a:t>
            </a:r>
            <a:r>
              <a:rPr lang="de-DE" altLang="tr-TR" sz="3200" dirty="0" err="1">
                <a:cs typeface="Arial" panose="020B0604020202020204" pitchFamily="34" charset="0"/>
              </a:rPr>
              <a:t>daha</a:t>
            </a:r>
            <a:r>
              <a:rPr lang="de-DE" altLang="tr-TR" sz="3200" dirty="0">
                <a:cs typeface="Arial" panose="020B0604020202020204" pitchFamily="34" charset="0"/>
              </a:rPr>
              <a:t> </a:t>
            </a:r>
            <a:r>
              <a:rPr lang="de-DE" altLang="tr-TR" sz="3200" dirty="0" err="1">
                <a:cs typeface="Arial" panose="020B0604020202020204" pitchFamily="34" charset="0"/>
              </a:rPr>
              <a:t>çok</a:t>
            </a:r>
            <a:r>
              <a:rPr lang="de-DE" altLang="tr-TR" sz="3200" dirty="0">
                <a:cs typeface="Arial" panose="020B0604020202020204" pitchFamily="34" charset="0"/>
              </a:rPr>
              <a:t> </a:t>
            </a:r>
            <a:r>
              <a:rPr lang="de-DE" altLang="tr-TR" sz="3200" dirty="0" err="1">
                <a:cs typeface="Arial" panose="020B0604020202020204" pitchFamily="34" charset="0"/>
              </a:rPr>
              <a:t>yardımcı</a:t>
            </a:r>
            <a:r>
              <a:rPr lang="de-DE" altLang="tr-TR" sz="3200" dirty="0">
                <a:cs typeface="Arial" panose="020B0604020202020204" pitchFamily="34" charset="0"/>
              </a:rPr>
              <a:t> </a:t>
            </a:r>
            <a:r>
              <a:rPr lang="de-DE" altLang="tr-TR" sz="3200" dirty="0" err="1">
                <a:cs typeface="Arial" panose="020B0604020202020204" pitchFamily="34" charset="0"/>
              </a:rPr>
              <a:t>olacaktır</a:t>
            </a:r>
            <a:r>
              <a:rPr lang="de-DE" altLang="tr-TR" sz="3200" dirty="0">
                <a:cs typeface="Arial" panose="020B0604020202020204" pitchFamily="34" charset="0"/>
              </a:rPr>
              <a:t>. </a:t>
            </a:r>
            <a:endParaRPr lang="tr-TR" altLang="tr-TR" sz="3200" dirty="0"/>
          </a:p>
          <a:p>
            <a:pPr>
              <a:buFontTx/>
              <a:buChar char="•"/>
            </a:pPr>
            <a:endParaRPr lang="tr-TR" altLang="tr-TR" sz="3200" dirty="0"/>
          </a:p>
          <a:p>
            <a:pPr>
              <a:buFontTx/>
              <a:buChar char="•"/>
            </a:pPr>
            <a:r>
              <a:rPr lang="de-DE" altLang="tr-TR" sz="3200" dirty="0" err="1">
                <a:cs typeface="Times New Roman" panose="02020603050405020304" pitchFamily="18" charset="0"/>
              </a:rPr>
              <a:t>Çocuğumuzun</a:t>
            </a:r>
            <a:r>
              <a:rPr lang="de-DE" altLang="tr-TR" sz="3200" dirty="0">
                <a:cs typeface="Times New Roman" panose="02020603050405020304" pitchFamily="18" charset="0"/>
              </a:rPr>
              <a:t> </a:t>
            </a:r>
            <a:r>
              <a:rPr lang="de-DE" altLang="tr-TR" sz="3200" dirty="0" err="1">
                <a:cs typeface="Times New Roman" panose="02020603050405020304" pitchFamily="18" charset="0"/>
              </a:rPr>
              <a:t>zayıf</a:t>
            </a:r>
            <a:r>
              <a:rPr lang="de-DE" altLang="tr-TR" sz="3200" dirty="0">
                <a:cs typeface="Times New Roman" panose="02020603050405020304" pitchFamily="18" charset="0"/>
              </a:rPr>
              <a:t> </a:t>
            </a:r>
            <a:r>
              <a:rPr lang="de-DE" altLang="tr-TR" sz="3200" dirty="0" err="1">
                <a:cs typeface="Times New Roman" panose="02020603050405020304" pitchFamily="18" charset="0"/>
              </a:rPr>
              <a:t>olduğu</a:t>
            </a:r>
            <a:r>
              <a:rPr lang="de-DE" altLang="tr-TR" sz="3200" dirty="0">
                <a:cs typeface="Times New Roman" panose="02020603050405020304" pitchFamily="18" charset="0"/>
              </a:rPr>
              <a:t> </a:t>
            </a:r>
            <a:r>
              <a:rPr lang="de-DE" altLang="tr-TR" sz="3200" dirty="0" err="1">
                <a:cs typeface="Times New Roman" panose="02020603050405020304" pitchFamily="18" charset="0"/>
              </a:rPr>
              <a:t>yönleri</a:t>
            </a:r>
            <a:r>
              <a:rPr lang="de-DE" altLang="tr-TR" sz="3200" dirty="0">
                <a:cs typeface="Times New Roman" panose="02020603050405020304" pitchFamily="18" charset="0"/>
              </a:rPr>
              <a:t> </a:t>
            </a:r>
            <a:r>
              <a:rPr lang="de-DE" altLang="tr-TR" sz="3200" dirty="0" err="1">
                <a:cs typeface="Times New Roman" panose="02020603050405020304" pitchFamily="18" charset="0"/>
              </a:rPr>
              <a:t>yerine</a:t>
            </a:r>
            <a:r>
              <a:rPr lang="de-DE" altLang="tr-TR" sz="3200" dirty="0">
                <a:cs typeface="Times New Roman" panose="02020603050405020304" pitchFamily="18" charset="0"/>
              </a:rPr>
              <a:t> </a:t>
            </a:r>
            <a:r>
              <a:rPr lang="de-DE" altLang="tr-TR" sz="3200" dirty="0" err="1">
                <a:cs typeface="Times New Roman" panose="02020603050405020304" pitchFamily="18" charset="0"/>
              </a:rPr>
              <a:t>güçlü</a:t>
            </a:r>
            <a:r>
              <a:rPr lang="de-DE" altLang="tr-TR" sz="3200" dirty="0">
                <a:cs typeface="Times New Roman" panose="02020603050405020304" pitchFamily="18" charset="0"/>
              </a:rPr>
              <a:t> </a:t>
            </a:r>
            <a:r>
              <a:rPr lang="de-DE" altLang="tr-TR" sz="3200" dirty="0" err="1">
                <a:cs typeface="Times New Roman" panose="02020603050405020304" pitchFamily="18" charset="0"/>
              </a:rPr>
              <a:t>olduğu</a:t>
            </a:r>
            <a:r>
              <a:rPr lang="de-DE" altLang="tr-TR" sz="3200" dirty="0">
                <a:cs typeface="Times New Roman" panose="02020603050405020304" pitchFamily="18" charset="0"/>
              </a:rPr>
              <a:t> </a:t>
            </a:r>
            <a:r>
              <a:rPr lang="de-DE" altLang="tr-TR" sz="3200" dirty="0" err="1">
                <a:cs typeface="Times New Roman" panose="02020603050405020304" pitchFamily="18" charset="0"/>
              </a:rPr>
              <a:t>yönlerini</a:t>
            </a:r>
            <a:r>
              <a:rPr lang="de-DE" altLang="tr-TR" sz="3200" dirty="0">
                <a:cs typeface="Times New Roman" panose="02020603050405020304" pitchFamily="18" charset="0"/>
              </a:rPr>
              <a:t> </a:t>
            </a:r>
            <a:r>
              <a:rPr lang="de-DE" altLang="tr-TR" sz="3200" dirty="0" err="1">
                <a:cs typeface="Times New Roman" panose="02020603050405020304" pitchFamily="18" charset="0"/>
              </a:rPr>
              <a:t>vurgulamaya</a:t>
            </a:r>
            <a:r>
              <a:rPr lang="de-DE" altLang="tr-TR" sz="3200" dirty="0">
                <a:cs typeface="Times New Roman" panose="02020603050405020304" pitchFamily="18" charset="0"/>
              </a:rPr>
              <a:t> </a:t>
            </a:r>
            <a:r>
              <a:rPr lang="de-DE" altLang="tr-TR" sz="3200" dirty="0" err="1">
                <a:cs typeface="Times New Roman" panose="02020603050405020304" pitchFamily="18" charset="0"/>
              </a:rPr>
              <a:t>çalışmalıyız</a:t>
            </a:r>
            <a:r>
              <a:rPr lang="de-DE" altLang="tr-TR" sz="3200" dirty="0">
                <a:cs typeface="Times New Roman" panose="02020603050405020304" pitchFamily="18" charset="0"/>
              </a:rPr>
              <a:t>. </a:t>
            </a:r>
            <a:endParaRPr lang="tr-TR" altLang="tr-TR" sz="3200" dirty="0"/>
          </a:p>
          <a:p>
            <a:endParaRPr lang="tr-TR" dirty="0"/>
          </a:p>
        </p:txBody>
      </p:sp>
    </p:spTree>
    <p:extLst>
      <p:ext uri="{BB962C8B-B14F-4D97-AF65-F5344CB8AC3E}">
        <p14:creationId xmlns:p14="http://schemas.microsoft.com/office/powerpoint/2010/main" val="228775546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1 Başlık">
            <a:extLst>
              <a:ext uri="{FF2B5EF4-FFF2-40B4-BE49-F238E27FC236}">
                <a16:creationId xmlns="" xmlns:a16="http://schemas.microsoft.com/office/drawing/2014/main" id="{46E22AA9-54C0-4633-9DFD-E9E2A51C1A42}"/>
              </a:ext>
            </a:extLst>
          </p:cNvPr>
          <p:cNvSpPr>
            <a:spLocks noGrp="1"/>
          </p:cNvSpPr>
          <p:nvPr>
            <p:ph type="title"/>
          </p:nvPr>
        </p:nvSpPr>
        <p:spPr/>
        <p:txBody>
          <a:bodyPr/>
          <a:lstStyle/>
          <a:p>
            <a:pPr eaLnBrk="1" fontAlgn="auto" hangingPunct="1">
              <a:spcAft>
                <a:spcPts val="0"/>
              </a:spcAft>
              <a:defRPr/>
            </a:pPr>
            <a:r>
              <a:rPr lang="tr-TR">
                <a:solidFill>
                  <a:schemeClr val="accent1">
                    <a:tint val="88000"/>
                    <a:satMod val="150000"/>
                  </a:schemeClr>
                </a:solidFill>
              </a:rPr>
              <a:t>  </a:t>
            </a:r>
          </a:p>
        </p:txBody>
      </p:sp>
      <p:pic>
        <p:nvPicPr>
          <p:cNvPr id="40963" name="3 İçerik Yer Tutucusu" descr="pano-yanltercih.jpg">
            <a:extLst>
              <a:ext uri="{FF2B5EF4-FFF2-40B4-BE49-F238E27FC236}">
                <a16:creationId xmlns="" xmlns:a16="http://schemas.microsoft.com/office/drawing/2014/main" id="{88C04308-E846-47E9-94C0-CECE19AEE8A7}"/>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rcRect/>
          <a:stretch>
            <a:fillRect/>
          </a:stretch>
        </p:blipFill>
        <p:spPr>
          <a:xfrm>
            <a:off x="737888" y="1282147"/>
            <a:ext cx="8226599" cy="5589240"/>
          </a:xfrm>
          <a:effectLst>
            <a:softEdge rad="112500"/>
          </a:effectLst>
        </p:spPr>
      </p:pic>
      <p:sp>
        <p:nvSpPr>
          <p:cNvPr id="39940" name="Dikdörtgen 1">
            <a:extLst>
              <a:ext uri="{FF2B5EF4-FFF2-40B4-BE49-F238E27FC236}">
                <a16:creationId xmlns="" xmlns:a16="http://schemas.microsoft.com/office/drawing/2014/main" id="{70765729-3079-488C-A619-1EC4892BD8C3}"/>
              </a:ext>
            </a:extLst>
          </p:cNvPr>
          <p:cNvSpPr>
            <a:spLocks noChangeArrowheads="1"/>
          </p:cNvSpPr>
          <p:nvPr/>
        </p:nvSpPr>
        <p:spPr bwMode="auto">
          <a:xfrm>
            <a:off x="900111" y="548680"/>
            <a:ext cx="7127875"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tr-TR" altLang="tr-TR" sz="2400" b="1" i="1" dirty="0">
                <a:solidFill>
                  <a:srgbClr val="EE8012"/>
                </a:solidFill>
                <a:latin typeface="Times New Roman" panose="02020603050405020304" pitchFamily="18" charset="0"/>
                <a:cs typeface="Times New Roman" panose="02020603050405020304" pitchFamily="18" charset="0"/>
              </a:rPr>
              <a:t>Meslek seçimi, </a:t>
            </a:r>
            <a:br>
              <a:rPr lang="tr-TR" altLang="tr-TR" sz="2400" b="1" i="1" dirty="0">
                <a:solidFill>
                  <a:srgbClr val="EE8012"/>
                </a:solidFill>
                <a:latin typeface="Times New Roman" panose="02020603050405020304" pitchFamily="18" charset="0"/>
                <a:cs typeface="Times New Roman" panose="02020603050405020304" pitchFamily="18" charset="0"/>
              </a:rPr>
            </a:br>
            <a:r>
              <a:rPr lang="tr-TR" altLang="tr-TR" sz="2400" b="1" i="1" dirty="0">
                <a:solidFill>
                  <a:srgbClr val="EE8012"/>
                </a:solidFill>
                <a:latin typeface="Times New Roman" panose="02020603050405020304" pitchFamily="18" charset="0"/>
                <a:cs typeface="Times New Roman" panose="02020603050405020304" pitchFamily="18" charset="0"/>
              </a:rPr>
              <a:t>yaşamımızda aldığımız en önemli kararlardan biridir.</a:t>
            </a:r>
            <a:endParaRPr lang="tr-TR" altLang="tr-TR" sz="2400" i="1" dirty="0">
              <a:solidFill>
                <a:srgbClr val="EE8012"/>
              </a:solidFill>
            </a:endParaRPr>
          </a:p>
        </p:txBody>
      </p:sp>
    </p:spTree>
    <p:extLst>
      <p:ext uri="{BB962C8B-B14F-4D97-AF65-F5344CB8AC3E}">
        <p14:creationId xmlns:p14="http://schemas.microsoft.com/office/powerpoint/2010/main" val="2465938634"/>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normAutofit/>
          </a:bodyPr>
          <a:lstStyle/>
          <a:p>
            <a:pPr marL="0" indent="0" algn="ctr">
              <a:buNone/>
            </a:pPr>
            <a:r>
              <a:rPr lang="tr-TR" sz="4800" i="1" dirty="0">
                <a:effectLst>
                  <a:outerShdw blurRad="38100" dist="38100" dir="2700000" algn="tl">
                    <a:srgbClr val="000000">
                      <a:alpha val="43137"/>
                    </a:srgbClr>
                  </a:outerShdw>
                </a:effectLst>
              </a:rPr>
              <a:t>‘Hayatımızın kırk yılı aşkın bir bölümünün işte geçtiğini biliyorsunuz değil mi ?’</a:t>
            </a:r>
          </a:p>
        </p:txBody>
      </p:sp>
    </p:spTree>
    <p:extLst>
      <p:ext uri="{BB962C8B-B14F-4D97-AF65-F5344CB8AC3E}">
        <p14:creationId xmlns:p14="http://schemas.microsoft.com/office/powerpoint/2010/main" val="113882146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 xmlns:a16="http://schemas.microsoft.com/office/drawing/2014/main" id="{07F5A1E8-9CAE-4B28-9A03-3F6EB8D3C7F7}"/>
              </a:ext>
            </a:extLst>
          </p:cNvPr>
          <p:cNvSpPr>
            <a:spLocks noGrp="1" noChangeArrowheads="1"/>
          </p:cNvSpPr>
          <p:nvPr>
            <p:ph type="title"/>
          </p:nvPr>
        </p:nvSpPr>
        <p:spPr>
          <a:xfrm>
            <a:off x="539750" y="836613"/>
            <a:ext cx="8229600" cy="1066800"/>
          </a:xfrm>
        </p:spPr>
        <p:txBody>
          <a:bodyPr>
            <a:noAutofit/>
          </a:bodyPr>
          <a:lstStyle/>
          <a:p>
            <a:pPr algn="ctr" eaLnBrk="1" fontAlgn="auto" hangingPunct="1">
              <a:spcAft>
                <a:spcPts val="0"/>
              </a:spcAft>
              <a:defRPr/>
            </a:pPr>
            <a:r>
              <a:rPr lang="tr-TR" sz="4700" b="1" i="1" dirty="0">
                <a:solidFill>
                  <a:schemeClr val="accent1">
                    <a:tint val="88000"/>
                    <a:satMod val="150000"/>
                  </a:schemeClr>
                </a:solidFill>
                <a:latin typeface="Times New Roman" pitchFamily="18" charset="0"/>
                <a:cs typeface="Times New Roman" pitchFamily="18" charset="0"/>
              </a:rPr>
              <a:t>Meslek Seçimimiz </a:t>
            </a:r>
            <a:br>
              <a:rPr lang="tr-TR" sz="4700" b="1" i="1" dirty="0">
                <a:solidFill>
                  <a:schemeClr val="accent1">
                    <a:tint val="88000"/>
                    <a:satMod val="150000"/>
                  </a:schemeClr>
                </a:solidFill>
                <a:latin typeface="Times New Roman" pitchFamily="18" charset="0"/>
                <a:cs typeface="Times New Roman" pitchFamily="18" charset="0"/>
              </a:rPr>
            </a:br>
            <a:r>
              <a:rPr lang="tr-TR" sz="4700" b="1" i="1" dirty="0">
                <a:solidFill>
                  <a:schemeClr val="accent1">
                    <a:tint val="88000"/>
                    <a:satMod val="150000"/>
                  </a:schemeClr>
                </a:solidFill>
                <a:latin typeface="Times New Roman" pitchFamily="18" charset="0"/>
                <a:cs typeface="Times New Roman" pitchFamily="18" charset="0"/>
              </a:rPr>
              <a:t>Hayatımızı Nasıl Etkiler?</a:t>
            </a:r>
          </a:p>
        </p:txBody>
      </p:sp>
      <p:sp>
        <p:nvSpPr>
          <p:cNvPr id="40963" name="Rectangle 3">
            <a:extLst>
              <a:ext uri="{FF2B5EF4-FFF2-40B4-BE49-F238E27FC236}">
                <a16:creationId xmlns="" xmlns:a16="http://schemas.microsoft.com/office/drawing/2014/main" id="{5D137254-7CC2-416E-9A34-DB2647183184}"/>
              </a:ext>
            </a:extLst>
          </p:cNvPr>
          <p:cNvSpPr>
            <a:spLocks noGrp="1" noChangeArrowheads="1"/>
          </p:cNvSpPr>
          <p:nvPr>
            <p:ph idx="1"/>
          </p:nvPr>
        </p:nvSpPr>
        <p:spPr>
          <a:xfrm>
            <a:off x="214313" y="2005013"/>
            <a:ext cx="8534400" cy="4852987"/>
          </a:xfrm>
        </p:spPr>
        <p:txBody>
          <a:bodyPr/>
          <a:lstStyle/>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kişinin başarı ve başarısızlığını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kişinin yapacağı işi sevip sevmemesini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kişinin iş bulmasını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yaşanılacak yeri, evlenme ve sosyal ilişkiler gibi hayatın önemli olgularını da etkiler.</a:t>
            </a:r>
          </a:p>
          <a:p>
            <a:pPr eaLnBrk="1" hangingPunct="1">
              <a:buFont typeface="Wingdings" panose="05000000000000000000" pitchFamily="2" charset="2"/>
              <a:buChar char="Ø"/>
            </a:pPr>
            <a:r>
              <a:rPr lang="tr-TR" altLang="tr-TR" sz="2900">
                <a:latin typeface="Times New Roman" panose="02020603050405020304" pitchFamily="18" charset="0"/>
                <a:cs typeface="Times New Roman" panose="02020603050405020304" pitchFamily="18" charset="0"/>
              </a:rPr>
              <a:t> Meslek seçimi toplumun insan gücünü etkiler.</a:t>
            </a:r>
          </a:p>
          <a:p>
            <a:pPr eaLnBrk="1" hangingPunct="1">
              <a:buFont typeface="Wingdings" panose="05000000000000000000" pitchFamily="2" charset="2"/>
              <a:buChar char="Ø"/>
            </a:pPr>
            <a:endParaRPr lang="tr-TR" altLang="tr-TR" sz="290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40198991"/>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457200" y="274638"/>
            <a:ext cx="8229600" cy="1498178"/>
          </a:xfrm>
        </p:spPr>
        <p:txBody>
          <a:bodyPr>
            <a:normAutofit fontScale="90000"/>
          </a:bodyPr>
          <a:lstStyle/>
          <a:p>
            <a:r>
              <a:rPr lang="tr-TR" dirty="0"/>
              <a:t>Seçtiğimiz Meslek Yaşamımızda Neleri Etkiler?</a:t>
            </a:r>
          </a:p>
        </p:txBody>
      </p:sp>
      <p:sp>
        <p:nvSpPr>
          <p:cNvPr id="3" name="İçerik Yer Tutucusu 2"/>
          <p:cNvSpPr>
            <a:spLocks noGrp="1"/>
          </p:cNvSpPr>
          <p:nvPr>
            <p:ph idx="1"/>
          </p:nvPr>
        </p:nvSpPr>
        <p:spPr>
          <a:xfrm>
            <a:off x="457200" y="1916832"/>
            <a:ext cx="8229600" cy="4209331"/>
          </a:xfrm>
        </p:spPr>
        <p:txBody>
          <a:bodyPr>
            <a:normAutofit/>
          </a:bodyPr>
          <a:lstStyle/>
          <a:p>
            <a:r>
              <a:rPr lang="tr-TR" sz="3200" dirty="0"/>
              <a:t>►Gelir düzeyi </a:t>
            </a:r>
          </a:p>
          <a:p>
            <a:r>
              <a:rPr lang="tr-TR" sz="3200" dirty="0"/>
              <a:t>►Sosyal statü</a:t>
            </a:r>
          </a:p>
          <a:p>
            <a:r>
              <a:rPr lang="tr-TR" sz="3200" dirty="0"/>
              <a:t>►Özel yaşam ve sosyal ilişkiler </a:t>
            </a:r>
          </a:p>
          <a:p>
            <a:r>
              <a:rPr lang="tr-TR" sz="3200" dirty="0"/>
              <a:t>►Zamanı kullanma biçimi </a:t>
            </a:r>
          </a:p>
          <a:p>
            <a:r>
              <a:rPr lang="tr-TR" sz="3200" dirty="0"/>
              <a:t>►Kendimizi ifade etme, gerçekleştirme fırsatı </a:t>
            </a:r>
          </a:p>
        </p:txBody>
      </p:sp>
    </p:spTree>
    <p:extLst>
      <p:ext uri="{BB962C8B-B14F-4D97-AF65-F5344CB8AC3E}">
        <p14:creationId xmlns:p14="http://schemas.microsoft.com/office/powerpoint/2010/main" val="1996956133"/>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398917"/>
            <a:ext cx="8229600" cy="1143000"/>
          </a:xfrm>
        </p:spPr>
        <p:txBody>
          <a:bodyPr/>
          <a:lstStyle/>
          <a:p>
            <a:r>
              <a:rPr lang="tr-TR" dirty="0"/>
              <a:t>Yanlış Meslek Seçimi…</a:t>
            </a:r>
          </a:p>
        </p:txBody>
      </p:sp>
      <p:sp>
        <p:nvSpPr>
          <p:cNvPr id="3" name="İçerik Yer Tutucusu 2"/>
          <p:cNvSpPr>
            <a:spLocks noGrp="1"/>
          </p:cNvSpPr>
          <p:nvPr>
            <p:ph idx="1"/>
          </p:nvPr>
        </p:nvSpPr>
        <p:spPr>
          <a:xfrm>
            <a:off x="3987350" y="1556792"/>
            <a:ext cx="4258816" cy="4525963"/>
          </a:xfrm>
        </p:spPr>
        <p:txBody>
          <a:bodyPr>
            <a:normAutofit fontScale="92500" lnSpcReduction="10000"/>
          </a:bodyPr>
          <a:lstStyle/>
          <a:p>
            <a:r>
              <a:rPr lang="tr-TR" sz="2800" dirty="0"/>
              <a:t>İşinden memnun olmama </a:t>
            </a:r>
          </a:p>
          <a:p>
            <a:r>
              <a:rPr lang="tr-TR" sz="2800" dirty="0"/>
              <a:t>İsteksiz Çalışma </a:t>
            </a:r>
          </a:p>
          <a:p>
            <a:r>
              <a:rPr lang="tr-TR" sz="2800" dirty="0"/>
              <a:t>Sık sık iş değiştirme</a:t>
            </a:r>
          </a:p>
          <a:p>
            <a:r>
              <a:rPr lang="tr-TR" sz="2800" dirty="0"/>
              <a:t>Verim düşüklüğü</a:t>
            </a:r>
          </a:p>
          <a:p>
            <a:r>
              <a:rPr lang="tr-TR" sz="2800" dirty="0"/>
              <a:t>Mesleki yenilikleri takip edememe</a:t>
            </a:r>
          </a:p>
          <a:p>
            <a:r>
              <a:rPr lang="tr-TR" sz="2800" dirty="0"/>
              <a:t>İş yerinde ekonomik zarar yol açma</a:t>
            </a:r>
          </a:p>
          <a:p>
            <a:r>
              <a:rPr lang="tr-TR" sz="2800" dirty="0"/>
              <a:t>Özel hayata olumsuz yansıma </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1556792"/>
            <a:ext cx="3816424" cy="44644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94371317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1000"/>
                                        <p:tgtEl>
                                          <p:spTgt spid="3">
                                            <p:txEl>
                                              <p:pRg st="5" end="5"/>
                                            </p:txEl>
                                          </p:spTgt>
                                        </p:tgtEl>
                                      </p:cBhvr>
                                    </p:animEffect>
                                    <p:anim calcmode="lin" valueType="num">
                                      <p:cBhvr>
                                        <p:cTn id="3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1000"/>
                                        <p:tgtEl>
                                          <p:spTgt spid="3">
                                            <p:txEl>
                                              <p:pRg st="6" end="6"/>
                                            </p:txEl>
                                          </p:spTgt>
                                        </p:tgtEl>
                                      </p:cBhvr>
                                    </p:animEffect>
                                    <p:anim calcmode="lin" valueType="num">
                                      <p:cBhvr>
                                        <p:cTn id="38"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a:extLst>
              <a:ext uri="{FF2B5EF4-FFF2-40B4-BE49-F238E27FC236}">
                <a16:creationId xmlns="" xmlns:a16="http://schemas.microsoft.com/office/drawing/2014/main" id="{2C4470CC-C232-447A-91C6-CA271840E906}"/>
              </a:ext>
            </a:extLst>
          </p:cNvPr>
          <p:cNvSpPr>
            <a:spLocks noGrp="1"/>
          </p:cNvSpPr>
          <p:nvPr>
            <p:ph type="title"/>
          </p:nvPr>
        </p:nvSpPr>
        <p:spPr>
          <a:xfrm>
            <a:off x="179512" y="404813"/>
            <a:ext cx="8784975" cy="1143000"/>
          </a:xfrm>
        </p:spPr>
        <p:txBody>
          <a:bodyPr>
            <a:noAutofit/>
          </a:bodyPr>
          <a:lstStyle/>
          <a:p>
            <a:pPr algn="ctr" eaLnBrk="1" fontAlgn="auto" hangingPunct="1">
              <a:spcAft>
                <a:spcPts val="0"/>
              </a:spcAft>
              <a:defRPr/>
            </a:pPr>
            <a:r>
              <a:rPr lang="tr-TR" altLang="zh-CN" sz="2800" b="1" i="1" dirty="0">
                <a:solidFill>
                  <a:schemeClr val="accent1">
                    <a:lumMod val="75000"/>
                  </a:schemeClr>
                </a:solidFill>
              </a:rPr>
              <a:t>MESLEK SEÇİMİNDE</a:t>
            </a:r>
            <a:br>
              <a:rPr lang="tr-TR" altLang="zh-CN" sz="2800" b="1" i="1" dirty="0">
                <a:solidFill>
                  <a:schemeClr val="accent1">
                    <a:lumMod val="75000"/>
                  </a:schemeClr>
                </a:solidFill>
              </a:rPr>
            </a:br>
            <a:r>
              <a:rPr lang="tr-TR" altLang="zh-CN" sz="2800" b="1" i="1" dirty="0">
                <a:solidFill>
                  <a:schemeClr val="accent1">
                    <a:lumMod val="75000"/>
                  </a:schemeClr>
                </a:solidFill>
              </a:rPr>
              <a:t>SIKÇA YAPILAN HATALAR VE </a:t>
            </a:r>
            <a:br>
              <a:rPr lang="tr-TR" altLang="zh-CN" sz="2800" b="1" i="1" dirty="0">
                <a:solidFill>
                  <a:schemeClr val="accent1">
                    <a:lumMod val="75000"/>
                  </a:schemeClr>
                </a:solidFill>
              </a:rPr>
            </a:br>
            <a:r>
              <a:rPr lang="tr-TR" altLang="zh-CN" sz="2800" b="1" i="1" dirty="0">
                <a:solidFill>
                  <a:schemeClr val="accent1">
                    <a:lumMod val="75000"/>
                  </a:schemeClr>
                </a:solidFill>
              </a:rPr>
              <a:t>HATALI DÜŞÜNCELER</a:t>
            </a:r>
            <a:endParaRPr lang="tr-TR" sz="4400" b="1" i="1" dirty="0">
              <a:solidFill>
                <a:schemeClr val="accent1">
                  <a:lumMod val="75000"/>
                </a:schemeClr>
              </a:solidFill>
            </a:endParaRPr>
          </a:p>
        </p:txBody>
      </p:sp>
      <p:sp>
        <p:nvSpPr>
          <p:cNvPr id="3" name="2 İçerik Yer Tutucusu">
            <a:extLst>
              <a:ext uri="{FF2B5EF4-FFF2-40B4-BE49-F238E27FC236}">
                <a16:creationId xmlns="" xmlns:a16="http://schemas.microsoft.com/office/drawing/2014/main" id="{C2B800B2-2ABC-4428-ACAE-39F4F45B0254}"/>
              </a:ext>
            </a:extLst>
          </p:cNvPr>
          <p:cNvSpPr>
            <a:spLocks noGrp="1"/>
          </p:cNvSpPr>
          <p:nvPr>
            <p:ph idx="1"/>
          </p:nvPr>
        </p:nvSpPr>
        <p:spPr>
          <a:xfrm>
            <a:off x="250825" y="1557338"/>
            <a:ext cx="8281988" cy="4873625"/>
          </a:xfrm>
        </p:spPr>
        <p:txBody>
          <a:bodyPr>
            <a:noAutofit/>
          </a:bodyPr>
          <a:lstStyle/>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Bölüme göre değil üniversiteye veya şehre göre karar vermek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Toplumsal önyargıların veya akran grubunun etkisinde kalmak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Geleceğin mesleği olduğu için seçmek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İş bulma imkânları iyi olduğu için tercih etmek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Alınan puana göre tercih yapmak</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Ailenin baskısı </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«En iyi meslek maaşı dolgun meslektir»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«Bu mesleği seçmem halinde daha hızlı para kazanabilirim»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«İnsan  çalışırsa  istediği her  mesleğe ulaşır»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«Bir  iş  olsun  da  ne  olursa  olsun»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«Üniversiteye bir girsem gerisi kolay» düşüncesi</a:t>
            </a:r>
          </a:p>
          <a:p>
            <a:pPr marL="284589" indent="-284589" algn="just" eaLnBrk="1" fontAlgn="auto" hangingPunct="1">
              <a:lnSpc>
                <a:spcPct val="80000"/>
              </a:lnSpc>
              <a:spcAft>
                <a:spcPts val="0"/>
              </a:spcAft>
              <a:buFont typeface="Arial" panose="020B0604020202020204" pitchFamily="34" charset="0"/>
              <a:buChar char="•"/>
              <a:defRPr/>
            </a:pPr>
            <a:r>
              <a:rPr lang="tr-TR" sz="2300" dirty="0">
                <a:solidFill>
                  <a:schemeClr val="tx1">
                    <a:lumMod val="95000"/>
                    <a:lumOff val="5000"/>
                  </a:schemeClr>
                </a:solidFill>
                <a:latin typeface="Times New Roman" pitchFamily="18" charset="0"/>
                <a:cs typeface="Times New Roman" pitchFamily="18" charset="0"/>
              </a:rPr>
              <a:t>«</a:t>
            </a:r>
            <a:r>
              <a:rPr lang="tr-TR" sz="2300" dirty="0">
                <a:latin typeface="Times New Roman" pitchFamily="18" charset="0"/>
                <a:cs typeface="Times New Roman" pitchFamily="18" charset="0"/>
              </a:rPr>
              <a:t>An</a:t>
            </a:r>
            <a:r>
              <a:rPr lang="en-US" sz="2300" dirty="0" err="1">
                <a:latin typeface="Times New Roman" pitchFamily="18" charset="0"/>
                <a:cs typeface="Times New Roman" pitchFamily="18" charset="0"/>
              </a:rPr>
              <a:t>cak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dört</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yıllık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bir</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üniversite</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eğitiminde</a:t>
            </a:r>
            <a:r>
              <a:rPr lang="tr-TR"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saygın</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ve</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güvenceli</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bir</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meslek</a:t>
            </a:r>
            <a:r>
              <a:rPr lang="en-US" sz="2300" dirty="0">
                <a:latin typeface="Times New Roman" pitchFamily="18" charset="0"/>
                <a:cs typeface="Times New Roman" pitchFamily="18" charset="0"/>
              </a:rPr>
              <a:t> </a:t>
            </a:r>
            <a:r>
              <a:rPr lang="en-US" sz="2300" dirty="0" err="1">
                <a:latin typeface="Times New Roman" pitchFamily="18" charset="0"/>
                <a:cs typeface="Times New Roman" pitchFamily="18" charset="0"/>
              </a:rPr>
              <a:t>edinebiliri</a:t>
            </a:r>
            <a:r>
              <a:rPr lang="tr-TR" sz="2300" dirty="0">
                <a:latin typeface="Times New Roman" pitchFamily="18" charset="0"/>
                <a:cs typeface="Times New Roman" pitchFamily="18" charset="0"/>
              </a:rPr>
              <a:t>m» düşüncesi </a:t>
            </a:r>
          </a:p>
        </p:txBody>
      </p:sp>
    </p:spTree>
    <p:extLst>
      <p:ext uri="{BB962C8B-B14F-4D97-AF65-F5344CB8AC3E}">
        <p14:creationId xmlns:p14="http://schemas.microsoft.com/office/powerpoint/2010/main" val="3265785698"/>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normAutofit fontScale="90000"/>
          </a:bodyPr>
          <a:lstStyle/>
          <a:p>
            <a:r>
              <a:rPr lang="tr-TR" dirty="0"/>
              <a:t>Öyleyse Meslek </a:t>
            </a:r>
            <a:r>
              <a:rPr lang="tr-TR" u="sng" dirty="0"/>
              <a:t>NASIL</a:t>
            </a:r>
            <a:r>
              <a:rPr lang="tr-TR" dirty="0"/>
              <a:t> Seçilmeli?</a:t>
            </a:r>
          </a:p>
        </p:txBody>
      </p:sp>
      <p:sp>
        <p:nvSpPr>
          <p:cNvPr id="3" name="İçerik Yer Tutucusu 2"/>
          <p:cNvSpPr>
            <a:spLocks noGrp="1"/>
          </p:cNvSpPr>
          <p:nvPr>
            <p:ph idx="1"/>
          </p:nvPr>
        </p:nvSpPr>
        <p:spPr/>
        <p:txBody>
          <a:bodyPr>
            <a:normAutofit/>
          </a:bodyPr>
          <a:lstStyle/>
          <a:p>
            <a:r>
              <a:rPr lang="tr-TR" sz="2800" dirty="0"/>
              <a:t>Çocuğumuzu tanımalıyız.</a:t>
            </a:r>
          </a:p>
          <a:p>
            <a:r>
              <a:rPr lang="tr-TR" sz="2800" dirty="0"/>
              <a:t>Meslekleri tanımalıyız.</a:t>
            </a:r>
          </a:p>
          <a:p>
            <a:r>
              <a:rPr lang="tr-TR" sz="2800" dirty="0"/>
              <a:t>Çocuğumuzun özellikleriyle örtüşen mesleği seçtikten sonra ‘Nerelerde eğitim </a:t>
            </a:r>
            <a:r>
              <a:rPr lang="tr-TR" sz="2800" dirty="0" smtClean="0"/>
              <a:t>alabilirim?’ </a:t>
            </a:r>
            <a:r>
              <a:rPr lang="tr-TR" sz="2800" dirty="0"/>
              <a:t>araştırmalıyız.</a:t>
            </a:r>
          </a:p>
          <a:p>
            <a:r>
              <a:rPr lang="tr-TR" sz="2800" dirty="0"/>
              <a:t>Bir plan oluşturmalıyım.</a:t>
            </a:r>
          </a:p>
        </p:txBody>
      </p:sp>
    </p:spTree>
    <p:extLst>
      <p:ext uri="{BB962C8B-B14F-4D97-AF65-F5344CB8AC3E}">
        <p14:creationId xmlns:p14="http://schemas.microsoft.com/office/powerpoint/2010/main" val="1243893066"/>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kış">
  <a:themeElements>
    <a:clrScheme name="Akış">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Akış">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Akış">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effectStyle>
        <a:effectStyle>
          <a:effectLst>
            <a:outerShdw blurRad="57150" dist="38100" dir="5400000" algn="ctr" rotWithShape="0">
              <a:schemeClr val="phClr">
                <a:shade val="9000"/>
                <a:alpha val="48000"/>
                <a:satMod val="105000"/>
              </a:schemeClr>
            </a:outerShdw>
          </a:effectLst>
          <a:scene3d>
            <a:camera prst="orthographicFront">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1718</TotalTime>
  <Words>893</Words>
  <Application>Microsoft Office PowerPoint</Application>
  <PresentationFormat>Ekran Gösterisi (4:3)</PresentationFormat>
  <Paragraphs>141</Paragraphs>
  <Slides>28</Slides>
  <Notes>0</Notes>
  <HiddenSlides>0</HiddenSlides>
  <MMClips>0</MMClips>
  <ScaleCrop>false</ScaleCrop>
  <HeadingPairs>
    <vt:vector size="4" baseType="variant">
      <vt:variant>
        <vt:lpstr>Tema</vt:lpstr>
      </vt:variant>
      <vt:variant>
        <vt:i4>1</vt:i4>
      </vt:variant>
      <vt:variant>
        <vt:lpstr>Slayt Başlıkları</vt:lpstr>
      </vt:variant>
      <vt:variant>
        <vt:i4>28</vt:i4>
      </vt:variant>
    </vt:vector>
  </HeadingPairs>
  <TitlesOfParts>
    <vt:vector size="29" baseType="lpstr">
      <vt:lpstr>Akış</vt:lpstr>
      <vt:lpstr>MESLEK SEÇİMİ</vt:lpstr>
      <vt:lpstr>Meslek Nedir?</vt:lpstr>
      <vt:lpstr>  </vt:lpstr>
      <vt:lpstr>PowerPoint Sunusu</vt:lpstr>
      <vt:lpstr>Meslek Seçimimiz  Hayatımızı Nasıl Etkiler?</vt:lpstr>
      <vt:lpstr>Seçtiğimiz Meslek Yaşamımızda Neleri Etkiler?</vt:lpstr>
      <vt:lpstr>Yanlış Meslek Seçimi…</vt:lpstr>
      <vt:lpstr>MESLEK SEÇİMİNDE SIKÇA YAPILAN HATALAR VE  HATALI DÜŞÜNCELER</vt:lpstr>
      <vt:lpstr>Öyleyse Meslek NASIL Seçilmeli?</vt:lpstr>
      <vt:lpstr>Çocuğumuzu tanırken…</vt:lpstr>
      <vt:lpstr>PowerPoint Sunusu</vt:lpstr>
      <vt:lpstr>Howerd Gardner’ın Çoklu Zeka Kuramı</vt:lpstr>
      <vt:lpstr> </vt:lpstr>
      <vt:lpstr>PowerPoint Sunusu</vt:lpstr>
      <vt:lpstr>PowerPoint Sunusu</vt:lpstr>
      <vt:lpstr>PowerPoint Sunusu</vt:lpstr>
      <vt:lpstr>PowerPoint Sunusu</vt:lpstr>
      <vt:lpstr>Başlıca Değer Alanları</vt:lpstr>
      <vt:lpstr>Kişilik Özelliklerim  seçeceğim mesleğe uygun mu?</vt:lpstr>
      <vt:lpstr>  </vt:lpstr>
      <vt:lpstr>Meslek Seçimi Yolunda</vt:lpstr>
      <vt:lpstr>Meslek Seçimi Yolunda</vt:lpstr>
      <vt:lpstr>Meslek Seçimi Yolunda</vt:lpstr>
      <vt:lpstr>Meslek seçimi yapılırken bireyi etkileyen faktörler…</vt:lpstr>
      <vt:lpstr>PowerPoint Sunusu</vt:lpstr>
      <vt:lpstr>NELER YAPMAMALIYIZ ?  Meslek Seçiminde Bazı Olumsuz Anne Ve Baba Tutumları </vt:lpstr>
      <vt:lpstr>Neler Yapmalıyız?</vt:lpstr>
      <vt:lpstr>PowerPoint Sunusu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Gamze</dc:creator>
  <cp:lastModifiedBy>Dell</cp:lastModifiedBy>
  <cp:revision>29</cp:revision>
  <dcterms:created xsi:type="dcterms:W3CDTF">2015-03-19T17:07:09Z</dcterms:created>
  <dcterms:modified xsi:type="dcterms:W3CDTF">2019-11-07T08:19:37Z</dcterms:modified>
</cp:coreProperties>
</file>