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772" r:id="rId3"/>
    <p:sldId id="773" r:id="rId4"/>
    <p:sldId id="774" r:id="rId5"/>
    <p:sldId id="775" r:id="rId6"/>
    <p:sldId id="776" r:id="rId7"/>
    <p:sldId id="777" r:id="rId8"/>
    <p:sldId id="778" r:id="rId9"/>
    <p:sldId id="779" r:id="rId10"/>
    <p:sldId id="257" r:id="rId11"/>
    <p:sldId id="329" r:id="rId12"/>
    <p:sldId id="258" r:id="rId13"/>
    <p:sldId id="259" r:id="rId14"/>
    <p:sldId id="340" r:id="rId15"/>
    <p:sldId id="342" r:id="rId16"/>
    <p:sldId id="358" r:id="rId17"/>
    <p:sldId id="355" r:id="rId18"/>
    <p:sldId id="3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2" r:id="rId60"/>
    <p:sldId id="304" r:id="rId61"/>
    <p:sldId id="306" r:id="rId62"/>
    <p:sldId id="307" r:id="rId63"/>
    <p:sldId id="308" r:id="rId64"/>
    <p:sldId id="309" r:id="rId65"/>
    <p:sldId id="311" r:id="rId66"/>
    <p:sldId id="313" r:id="rId67"/>
    <p:sldId id="315" r:id="rId68"/>
    <p:sldId id="316" r:id="rId69"/>
    <p:sldId id="318" r:id="rId70"/>
    <p:sldId id="319" r:id="rId71"/>
    <p:sldId id="320" r:id="rId72"/>
    <p:sldId id="321" r:id="rId73"/>
    <p:sldId id="322" r:id="rId74"/>
    <p:sldId id="323" r:id="rId75"/>
    <p:sldId id="324" r:id="rId76"/>
    <p:sldId id="325" r:id="rId77"/>
    <p:sldId id="326" r:id="rId78"/>
    <p:sldId id="327"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66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912AB-CA2F-4A5D-82FE-CA13609A06F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7ACD6FB1-9452-4A21-9EC8-6511006B12CA}">
      <dgm:prSet phldrT="[Metin]"/>
      <dgm:spPr/>
      <dgm:t>
        <a:bodyPr/>
        <a:lstStyle/>
        <a:p>
          <a:r>
            <a:rPr lang="tr-TR" dirty="0"/>
            <a:t>SÖZEL DİLSEL</a:t>
          </a:r>
        </a:p>
      </dgm:t>
    </dgm:pt>
    <dgm:pt modelId="{5E94859B-D534-4DB6-887F-B6EE009DD3EC}" type="parTrans" cxnId="{43EFD368-382F-4CAB-B606-8D277E99939E}">
      <dgm:prSet/>
      <dgm:spPr/>
      <dgm:t>
        <a:bodyPr/>
        <a:lstStyle/>
        <a:p>
          <a:endParaRPr lang="tr-TR"/>
        </a:p>
      </dgm:t>
    </dgm:pt>
    <dgm:pt modelId="{7E0D35B7-1A21-4AB3-8310-08BDB3062BE9}" type="sibTrans" cxnId="{43EFD368-382F-4CAB-B606-8D277E99939E}">
      <dgm:prSet/>
      <dgm:spPr/>
      <dgm:t>
        <a:bodyPr/>
        <a:lstStyle/>
        <a:p>
          <a:endParaRPr lang="tr-TR"/>
        </a:p>
      </dgm:t>
    </dgm:pt>
    <dgm:pt modelId="{B2327481-A8EE-41C6-A3AD-3677759C52FD}">
      <dgm:prSet phldrT="[Metin]"/>
      <dgm:spPr/>
      <dgm:t>
        <a:bodyPr/>
        <a:lstStyle/>
        <a:p>
          <a:r>
            <a:rPr lang="tr-TR" dirty="0"/>
            <a:t>MANTIKSAL MATEMATİKSEL</a:t>
          </a:r>
        </a:p>
      </dgm:t>
    </dgm:pt>
    <dgm:pt modelId="{79FCC045-B7D2-4B2F-B9F0-0D1F17C99A37}" type="parTrans" cxnId="{86485E03-079E-41AE-93F2-A833DF7525E8}">
      <dgm:prSet/>
      <dgm:spPr/>
      <dgm:t>
        <a:bodyPr/>
        <a:lstStyle/>
        <a:p>
          <a:endParaRPr lang="tr-TR"/>
        </a:p>
      </dgm:t>
    </dgm:pt>
    <dgm:pt modelId="{F45B6BF6-AEAF-4AFE-B18E-0456622CF899}" type="sibTrans" cxnId="{86485E03-079E-41AE-93F2-A833DF7525E8}">
      <dgm:prSet/>
      <dgm:spPr/>
      <dgm:t>
        <a:bodyPr/>
        <a:lstStyle/>
        <a:p>
          <a:endParaRPr lang="tr-TR"/>
        </a:p>
      </dgm:t>
    </dgm:pt>
    <dgm:pt modelId="{4F9A3460-908D-461E-AE24-50FFF979AEFD}">
      <dgm:prSet phldrT="[Metin]"/>
      <dgm:spPr/>
      <dgm:t>
        <a:bodyPr/>
        <a:lstStyle/>
        <a:p>
          <a:r>
            <a:rPr lang="tr-TR" dirty="0"/>
            <a:t>GÖRSEL MEKANSAL</a:t>
          </a:r>
        </a:p>
      </dgm:t>
    </dgm:pt>
    <dgm:pt modelId="{BA2C1F53-DC20-47CF-A877-A0AADAF145D0}" type="parTrans" cxnId="{287EF9DE-C56E-448E-A66A-ABBD56D5473A}">
      <dgm:prSet/>
      <dgm:spPr/>
      <dgm:t>
        <a:bodyPr/>
        <a:lstStyle/>
        <a:p>
          <a:endParaRPr lang="tr-TR"/>
        </a:p>
      </dgm:t>
    </dgm:pt>
    <dgm:pt modelId="{C454752F-1738-4966-91D4-3D2124C34333}" type="sibTrans" cxnId="{287EF9DE-C56E-448E-A66A-ABBD56D5473A}">
      <dgm:prSet/>
      <dgm:spPr/>
      <dgm:t>
        <a:bodyPr/>
        <a:lstStyle/>
        <a:p>
          <a:endParaRPr lang="tr-TR"/>
        </a:p>
      </dgm:t>
    </dgm:pt>
    <dgm:pt modelId="{F5428844-9D01-4FD3-9A12-C633648493B4}">
      <dgm:prSet phldrT="[Metin]"/>
      <dgm:spPr/>
      <dgm:t>
        <a:bodyPr/>
        <a:lstStyle/>
        <a:p>
          <a:r>
            <a:rPr lang="tr-TR" dirty="0"/>
            <a:t>KİNESTETİK-BEDENSEL</a:t>
          </a:r>
        </a:p>
      </dgm:t>
    </dgm:pt>
    <dgm:pt modelId="{5C56F481-9A9A-4DA6-8A3F-79FAA6EF639D}" type="parTrans" cxnId="{AB07516A-7FFE-4CC4-B5E9-2D8163BD8A91}">
      <dgm:prSet/>
      <dgm:spPr/>
      <dgm:t>
        <a:bodyPr/>
        <a:lstStyle/>
        <a:p>
          <a:endParaRPr lang="tr-TR"/>
        </a:p>
      </dgm:t>
    </dgm:pt>
    <dgm:pt modelId="{58EFF08F-0B6B-41D0-998A-483FC741E233}" type="sibTrans" cxnId="{AB07516A-7FFE-4CC4-B5E9-2D8163BD8A91}">
      <dgm:prSet/>
      <dgm:spPr/>
      <dgm:t>
        <a:bodyPr/>
        <a:lstStyle/>
        <a:p>
          <a:endParaRPr lang="tr-TR"/>
        </a:p>
      </dgm:t>
    </dgm:pt>
    <dgm:pt modelId="{49D98A12-0780-48BD-857C-8DAE7BE9DB48}">
      <dgm:prSet phldrT="[Metin]"/>
      <dgm:spPr/>
      <dgm:t>
        <a:bodyPr/>
        <a:lstStyle/>
        <a:p>
          <a:r>
            <a:rPr lang="tr-TR" dirty="0"/>
            <a:t>KİŞİSEL</a:t>
          </a:r>
        </a:p>
      </dgm:t>
    </dgm:pt>
    <dgm:pt modelId="{E7F828A7-3A3F-401A-B5E4-E2C5A9D36B6C}" type="parTrans" cxnId="{69ED7D69-A286-4D46-A79B-396FCA767E94}">
      <dgm:prSet/>
      <dgm:spPr/>
      <dgm:t>
        <a:bodyPr/>
        <a:lstStyle/>
        <a:p>
          <a:endParaRPr lang="tr-TR"/>
        </a:p>
      </dgm:t>
    </dgm:pt>
    <dgm:pt modelId="{900423E1-EB95-4CBB-82E5-5DE90142535D}" type="sibTrans" cxnId="{69ED7D69-A286-4D46-A79B-396FCA767E94}">
      <dgm:prSet/>
      <dgm:spPr/>
      <dgm:t>
        <a:bodyPr/>
        <a:lstStyle/>
        <a:p>
          <a:endParaRPr lang="tr-TR"/>
        </a:p>
      </dgm:t>
    </dgm:pt>
    <dgm:pt modelId="{C2F2D867-875A-40F6-B1A2-D39C99291FBD}">
      <dgm:prSet/>
      <dgm:spPr/>
      <dgm:t>
        <a:bodyPr/>
        <a:lstStyle/>
        <a:p>
          <a:r>
            <a:rPr lang="tr-TR" dirty="0"/>
            <a:t>SOSYAL</a:t>
          </a:r>
        </a:p>
      </dgm:t>
    </dgm:pt>
    <dgm:pt modelId="{1B314E05-9A91-459A-B75B-7FD3EAAD60D4}" type="parTrans" cxnId="{D4139D36-4DC8-4F93-A8D1-F7314AE5CCCC}">
      <dgm:prSet/>
      <dgm:spPr/>
      <dgm:t>
        <a:bodyPr/>
        <a:lstStyle/>
        <a:p>
          <a:endParaRPr lang="tr-TR"/>
        </a:p>
      </dgm:t>
    </dgm:pt>
    <dgm:pt modelId="{ABB6AF16-F391-4A67-BB63-538D286B4BBE}" type="sibTrans" cxnId="{D4139D36-4DC8-4F93-A8D1-F7314AE5CCCC}">
      <dgm:prSet/>
      <dgm:spPr/>
      <dgm:t>
        <a:bodyPr/>
        <a:lstStyle/>
        <a:p>
          <a:endParaRPr lang="tr-TR"/>
        </a:p>
      </dgm:t>
    </dgm:pt>
    <dgm:pt modelId="{2E992EBA-5AC3-4D6A-9B06-1276D656D7A6}">
      <dgm:prSet/>
      <dgm:spPr/>
      <dgm:t>
        <a:bodyPr/>
        <a:lstStyle/>
        <a:p>
          <a:r>
            <a:rPr lang="tr-TR" dirty="0"/>
            <a:t>MÜZİKSEL</a:t>
          </a:r>
        </a:p>
      </dgm:t>
    </dgm:pt>
    <dgm:pt modelId="{20D539A5-81DD-4F89-86AB-28B7DA133EB0}" type="parTrans" cxnId="{3F0DC9B7-FFA3-41CB-9F87-D909F1BD244B}">
      <dgm:prSet/>
      <dgm:spPr/>
      <dgm:t>
        <a:bodyPr/>
        <a:lstStyle/>
        <a:p>
          <a:endParaRPr lang="tr-TR"/>
        </a:p>
      </dgm:t>
    </dgm:pt>
    <dgm:pt modelId="{D6670CB2-2D9B-4313-9B9C-EDD650A49708}" type="sibTrans" cxnId="{3F0DC9B7-FFA3-41CB-9F87-D909F1BD244B}">
      <dgm:prSet/>
      <dgm:spPr/>
      <dgm:t>
        <a:bodyPr/>
        <a:lstStyle/>
        <a:p>
          <a:endParaRPr lang="tr-TR"/>
        </a:p>
      </dgm:t>
    </dgm:pt>
    <dgm:pt modelId="{FD4D6C32-1C64-4D27-98FB-44F374CFAC84}">
      <dgm:prSet/>
      <dgm:spPr/>
      <dgm:t>
        <a:bodyPr/>
        <a:lstStyle/>
        <a:p>
          <a:r>
            <a:rPr lang="tr-TR" dirty="0"/>
            <a:t>DOĞA</a:t>
          </a:r>
        </a:p>
      </dgm:t>
    </dgm:pt>
    <dgm:pt modelId="{BC926F13-3BD3-48B8-AFE7-81BE45062D9F}" type="parTrans" cxnId="{B6F4249F-F70A-424C-8A3C-078C6454A962}">
      <dgm:prSet/>
      <dgm:spPr/>
      <dgm:t>
        <a:bodyPr/>
        <a:lstStyle/>
        <a:p>
          <a:endParaRPr lang="tr-TR"/>
        </a:p>
      </dgm:t>
    </dgm:pt>
    <dgm:pt modelId="{6FA60262-EFC9-4E51-BCBF-9530F5AF162D}" type="sibTrans" cxnId="{B6F4249F-F70A-424C-8A3C-078C6454A962}">
      <dgm:prSet/>
      <dgm:spPr/>
      <dgm:t>
        <a:bodyPr/>
        <a:lstStyle/>
        <a:p>
          <a:endParaRPr lang="tr-TR"/>
        </a:p>
      </dgm:t>
    </dgm:pt>
    <dgm:pt modelId="{8F6C41B6-70E4-4EF2-81E1-92ADAC7D6136}" type="pres">
      <dgm:prSet presAssocID="{C2B912AB-CA2F-4A5D-82FE-CA13609A06F2}" presName="diagram" presStyleCnt="0">
        <dgm:presLayoutVars>
          <dgm:dir/>
          <dgm:resizeHandles val="exact"/>
        </dgm:presLayoutVars>
      </dgm:prSet>
      <dgm:spPr/>
      <dgm:t>
        <a:bodyPr/>
        <a:lstStyle/>
        <a:p>
          <a:endParaRPr lang="tr-TR"/>
        </a:p>
      </dgm:t>
    </dgm:pt>
    <dgm:pt modelId="{591D5DB9-DF3D-4E25-9495-5597C20192B2}" type="pres">
      <dgm:prSet presAssocID="{7ACD6FB1-9452-4A21-9EC8-6511006B12CA}" presName="node" presStyleLbl="node1" presStyleIdx="0" presStyleCnt="8">
        <dgm:presLayoutVars>
          <dgm:bulletEnabled val="1"/>
        </dgm:presLayoutVars>
      </dgm:prSet>
      <dgm:spPr/>
      <dgm:t>
        <a:bodyPr/>
        <a:lstStyle/>
        <a:p>
          <a:endParaRPr lang="tr-TR"/>
        </a:p>
      </dgm:t>
    </dgm:pt>
    <dgm:pt modelId="{2220CDE7-B211-4BB8-837E-4D28D4B96DFC}" type="pres">
      <dgm:prSet presAssocID="{7E0D35B7-1A21-4AB3-8310-08BDB3062BE9}" presName="sibTrans" presStyleCnt="0"/>
      <dgm:spPr/>
    </dgm:pt>
    <dgm:pt modelId="{1B23F17F-F246-4CF2-B3D3-3744373B2C7B}" type="pres">
      <dgm:prSet presAssocID="{B2327481-A8EE-41C6-A3AD-3677759C52FD}" presName="node" presStyleLbl="node1" presStyleIdx="1" presStyleCnt="8">
        <dgm:presLayoutVars>
          <dgm:bulletEnabled val="1"/>
        </dgm:presLayoutVars>
      </dgm:prSet>
      <dgm:spPr/>
      <dgm:t>
        <a:bodyPr/>
        <a:lstStyle/>
        <a:p>
          <a:endParaRPr lang="tr-TR"/>
        </a:p>
      </dgm:t>
    </dgm:pt>
    <dgm:pt modelId="{E91F071B-B7C5-4A06-9721-25F6947744A9}" type="pres">
      <dgm:prSet presAssocID="{F45B6BF6-AEAF-4AFE-B18E-0456622CF899}" presName="sibTrans" presStyleCnt="0"/>
      <dgm:spPr/>
    </dgm:pt>
    <dgm:pt modelId="{774B7DD2-8AE2-4B01-A4D8-9B6E62B2B497}" type="pres">
      <dgm:prSet presAssocID="{4F9A3460-908D-461E-AE24-50FFF979AEFD}" presName="node" presStyleLbl="node1" presStyleIdx="2" presStyleCnt="8">
        <dgm:presLayoutVars>
          <dgm:bulletEnabled val="1"/>
        </dgm:presLayoutVars>
      </dgm:prSet>
      <dgm:spPr/>
      <dgm:t>
        <a:bodyPr/>
        <a:lstStyle/>
        <a:p>
          <a:endParaRPr lang="tr-TR"/>
        </a:p>
      </dgm:t>
    </dgm:pt>
    <dgm:pt modelId="{57469D00-E11F-4320-BF4B-17567E3A461A}" type="pres">
      <dgm:prSet presAssocID="{C454752F-1738-4966-91D4-3D2124C34333}" presName="sibTrans" presStyleCnt="0"/>
      <dgm:spPr/>
    </dgm:pt>
    <dgm:pt modelId="{F436376B-23D2-4C14-88A6-30A4D9AD6605}" type="pres">
      <dgm:prSet presAssocID="{F5428844-9D01-4FD3-9A12-C633648493B4}" presName="node" presStyleLbl="node1" presStyleIdx="3" presStyleCnt="8">
        <dgm:presLayoutVars>
          <dgm:bulletEnabled val="1"/>
        </dgm:presLayoutVars>
      </dgm:prSet>
      <dgm:spPr/>
      <dgm:t>
        <a:bodyPr/>
        <a:lstStyle/>
        <a:p>
          <a:endParaRPr lang="tr-TR"/>
        </a:p>
      </dgm:t>
    </dgm:pt>
    <dgm:pt modelId="{28F7F6AC-DA0F-44F3-A6CA-12A8B2D6A37D}" type="pres">
      <dgm:prSet presAssocID="{58EFF08F-0B6B-41D0-998A-483FC741E233}" presName="sibTrans" presStyleCnt="0"/>
      <dgm:spPr/>
    </dgm:pt>
    <dgm:pt modelId="{722F0CC6-5610-43EE-ABC6-7C54A04E0BEA}" type="pres">
      <dgm:prSet presAssocID="{C2F2D867-875A-40F6-B1A2-D39C99291FBD}" presName="node" presStyleLbl="node1" presStyleIdx="4" presStyleCnt="8">
        <dgm:presLayoutVars>
          <dgm:bulletEnabled val="1"/>
        </dgm:presLayoutVars>
      </dgm:prSet>
      <dgm:spPr/>
      <dgm:t>
        <a:bodyPr/>
        <a:lstStyle/>
        <a:p>
          <a:endParaRPr lang="tr-TR"/>
        </a:p>
      </dgm:t>
    </dgm:pt>
    <dgm:pt modelId="{A740093A-802A-46D4-A481-9E0B9E1CAAC4}" type="pres">
      <dgm:prSet presAssocID="{ABB6AF16-F391-4A67-BB63-538D286B4BBE}" presName="sibTrans" presStyleCnt="0"/>
      <dgm:spPr/>
    </dgm:pt>
    <dgm:pt modelId="{3FB96E79-AD21-43C9-B96C-4F8BD0180133}" type="pres">
      <dgm:prSet presAssocID="{49D98A12-0780-48BD-857C-8DAE7BE9DB48}" presName="node" presStyleLbl="node1" presStyleIdx="5" presStyleCnt="8">
        <dgm:presLayoutVars>
          <dgm:bulletEnabled val="1"/>
        </dgm:presLayoutVars>
      </dgm:prSet>
      <dgm:spPr/>
      <dgm:t>
        <a:bodyPr/>
        <a:lstStyle/>
        <a:p>
          <a:endParaRPr lang="tr-TR"/>
        </a:p>
      </dgm:t>
    </dgm:pt>
    <dgm:pt modelId="{9B93579B-E4B6-4CB4-A2ED-6C8BB76D5FA0}" type="pres">
      <dgm:prSet presAssocID="{900423E1-EB95-4CBB-82E5-5DE90142535D}" presName="sibTrans" presStyleCnt="0"/>
      <dgm:spPr/>
    </dgm:pt>
    <dgm:pt modelId="{91160341-6BB8-4834-8D79-5AED3E825DAE}" type="pres">
      <dgm:prSet presAssocID="{2E992EBA-5AC3-4D6A-9B06-1276D656D7A6}" presName="node" presStyleLbl="node1" presStyleIdx="6" presStyleCnt="8">
        <dgm:presLayoutVars>
          <dgm:bulletEnabled val="1"/>
        </dgm:presLayoutVars>
      </dgm:prSet>
      <dgm:spPr/>
      <dgm:t>
        <a:bodyPr/>
        <a:lstStyle/>
        <a:p>
          <a:endParaRPr lang="tr-TR"/>
        </a:p>
      </dgm:t>
    </dgm:pt>
    <dgm:pt modelId="{29185A5F-32F1-406F-A34E-178D1A15AAFA}" type="pres">
      <dgm:prSet presAssocID="{D6670CB2-2D9B-4313-9B9C-EDD650A49708}" presName="sibTrans" presStyleCnt="0"/>
      <dgm:spPr/>
    </dgm:pt>
    <dgm:pt modelId="{61877F71-DA6B-4674-99D5-70ED144486FC}" type="pres">
      <dgm:prSet presAssocID="{FD4D6C32-1C64-4D27-98FB-44F374CFAC84}" presName="node" presStyleLbl="node1" presStyleIdx="7" presStyleCnt="8">
        <dgm:presLayoutVars>
          <dgm:bulletEnabled val="1"/>
        </dgm:presLayoutVars>
      </dgm:prSet>
      <dgm:spPr/>
      <dgm:t>
        <a:bodyPr/>
        <a:lstStyle/>
        <a:p>
          <a:endParaRPr lang="tr-TR"/>
        </a:p>
      </dgm:t>
    </dgm:pt>
  </dgm:ptLst>
  <dgm:cxnLst>
    <dgm:cxn modelId="{F97DCAB1-7457-470E-A1DF-0569C8030DA1}" type="presOf" srcId="{4F9A3460-908D-461E-AE24-50FFF979AEFD}" destId="{774B7DD2-8AE2-4B01-A4D8-9B6E62B2B497}" srcOrd="0" destOrd="0" presId="urn:microsoft.com/office/officeart/2005/8/layout/default"/>
    <dgm:cxn modelId="{8B137D57-DE29-4BB7-8D63-0E8AF8AE55E2}" type="presOf" srcId="{C2B912AB-CA2F-4A5D-82FE-CA13609A06F2}" destId="{8F6C41B6-70E4-4EF2-81E1-92ADAC7D6136}" srcOrd="0" destOrd="0" presId="urn:microsoft.com/office/officeart/2005/8/layout/default"/>
    <dgm:cxn modelId="{69ED7D69-A286-4D46-A79B-396FCA767E94}" srcId="{C2B912AB-CA2F-4A5D-82FE-CA13609A06F2}" destId="{49D98A12-0780-48BD-857C-8DAE7BE9DB48}" srcOrd="5" destOrd="0" parTransId="{E7F828A7-3A3F-401A-B5E4-E2C5A9D36B6C}" sibTransId="{900423E1-EB95-4CBB-82E5-5DE90142535D}"/>
    <dgm:cxn modelId="{D9A617DF-AEB7-4AB7-90E3-8FFE5EF6F256}" type="presOf" srcId="{F5428844-9D01-4FD3-9A12-C633648493B4}" destId="{F436376B-23D2-4C14-88A6-30A4D9AD6605}" srcOrd="0" destOrd="0" presId="urn:microsoft.com/office/officeart/2005/8/layout/default"/>
    <dgm:cxn modelId="{2F80435D-823A-4F2D-A1A1-1B1E8C1848F5}" type="presOf" srcId="{FD4D6C32-1C64-4D27-98FB-44F374CFAC84}" destId="{61877F71-DA6B-4674-99D5-70ED144486FC}" srcOrd="0" destOrd="0" presId="urn:microsoft.com/office/officeart/2005/8/layout/default"/>
    <dgm:cxn modelId="{42CAE999-9D71-4B1E-9B7C-7CA82C8AB7AB}" type="presOf" srcId="{C2F2D867-875A-40F6-B1A2-D39C99291FBD}" destId="{722F0CC6-5610-43EE-ABC6-7C54A04E0BEA}" srcOrd="0" destOrd="0" presId="urn:microsoft.com/office/officeart/2005/8/layout/default"/>
    <dgm:cxn modelId="{D4139D36-4DC8-4F93-A8D1-F7314AE5CCCC}" srcId="{C2B912AB-CA2F-4A5D-82FE-CA13609A06F2}" destId="{C2F2D867-875A-40F6-B1A2-D39C99291FBD}" srcOrd="4" destOrd="0" parTransId="{1B314E05-9A91-459A-B75B-7FD3EAAD60D4}" sibTransId="{ABB6AF16-F391-4A67-BB63-538D286B4BBE}"/>
    <dgm:cxn modelId="{DF357F4E-31E9-4BDC-9333-C5FA5DC58D55}" type="presOf" srcId="{49D98A12-0780-48BD-857C-8DAE7BE9DB48}" destId="{3FB96E79-AD21-43C9-B96C-4F8BD0180133}" srcOrd="0" destOrd="0" presId="urn:microsoft.com/office/officeart/2005/8/layout/default"/>
    <dgm:cxn modelId="{43EFD368-382F-4CAB-B606-8D277E99939E}" srcId="{C2B912AB-CA2F-4A5D-82FE-CA13609A06F2}" destId="{7ACD6FB1-9452-4A21-9EC8-6511006B12CA}" srcOrd="0" destOrd="0" parTransId="{5E94859B-D534-4DB6-887F-B6EE009DD3EC}" sibTransId="{7E0D35B7-1A21-4AB3-8310-08BDB3062BE9}"/>
    <dgm:cxn modelId="{3F0DC9B7-FFA3-41CB-9F87-D909F1BD244B}" srcId="{C2B912AB-CA2F-4A5D-82FE-CA13609A06F2}" destId="{2E992EBA-5AC3-4D6A-9B06-1276D656D7A6}" srcOrd="6" destOrd="0" parTransId="{20D539A5-81DD-4F89-86AB-28B7DA133EB0}" sibTransId="{D6670CB2-2D9B-4313-9B9C-EDD650A49708}"/>
    <dgm:cxn modelId="{86485E03-079E-41AE-93F2-A833DF7525E8}" srcId="{C2B912AB-CA2F-4A5D-82FE-CA13609A06F2}" destId="{B2327481-A8EE-41C6-A3AD-3677759C52FD}" srcOrd="1" destOrd="0" parTransId="{79FCC045-B7D2-4B2F-B9F0-0D1F17C99A37}" sibTransId="{F45B6BF6-AEAF-4AFE-B18E-0456622CF899}"/>
    <dgm:cxn modelId="{AB07516A-7FFE-4CC4-B5E9-2D8163BD8A91}" srcId="{C2B912AB-CA2F-4A5D-82FE-CA13609A06F2}" destId="{F5428844-9D01-4FD3-9A12-C633648493B4}" srcOrd="3" destOrd="0" parTransId="{5C56F481-9A9A-4DA6-8A3F-79FAA6EF639D}" sibTransId="{58EFF08F-0B6B-41D0-998A-483FC741E233}"/>
    <dgm:cxn modelId="{7E3384ED-0B2B-4C49-BE35-65BBEF129FF2}" type="presOf" srcId="{2E992EBA-5AC3-4D6A-9B06-1276D656D7A6}" destId="{91160341-6BB8-4834-8D79-5AED3E825DAE}" srcOrd="0" destOrd="0" presId="urn:microsoft.com/office/officeart/2005/8/layout/default"/>
    <dgm:cxn modelId="{26F18A79-F70E-4FCD-92D1-53A8BA9A8CE3}" type="presOf" srcId="{7ACD6FB1-9452-4A21-9EC8-6511006B12CA}" destId="{591D5DB9-DF3D-4E25-9495-5597C20192B2}" srcOrd="0" destOrd="0" presId="urn:microsoft.com/office/officeart/2005/8/layout/default"/>
    <dgm:cxn modelId="{9857FBF6-B4DA-483A-8BD0-29E1EE3E988C}" type="presOf" srcId="{B2327481-A8EE-41C6-A3AD-3677759C52FD}" destId="{1B23F17F-F246-4CF2-B3D3-3744373B2C7B}" srcOrd="0" destOrd="0" presId="urn:microsoft.com/office/officeart/2005/8/layout/default"/>
    <dgm:cxn modelId="{287EF9DE-C56E-448E-A66A-ABBD56D5473A}" srcId="{C2B912AB-CA2F-4A5D-82FE-CA13609A06F2}" destId="{4F9A3460-908D-461E-AE24-50FFF979AEFD}" srcOrd="2" destOrd="0" parTransId="{BA2C1F53-DC20-47CF-A877-A0AADAF145D0}" sibTransId="{C454752F-1738-4966-91D4-3D2124C34333}"/>
    <dgm:cxn modelId="{B6F4249F-F70A-424C-8A3C-078C6454A962}" srcId="{C2B912AB-CA2F-4A5D-82FE-CA13609A06F2}" destId="{FD4D6C32-1C64-4D27-98FB-44F374CFAC84}" srcOrd="7" destOrd="0" parTransId="{BC926F13-3BD3-48B8-AFE7-81BE45062D9F}" sibTransId="{6FA60262-EFC9-4E51-BCBF-9530F5AF162D}"/>
    <dgm:cxn modelId="{0EE42B78-9EEB-4EAC-9F9B-144F7635779C}" type="presParOf" srcId="{8F6C41B6-70E4-4EF2-81E1-92ADAC7D6136}" destId="{591D5DB9-DF3D-4E25-9495-5597C20192B2}" srcOrd="0" destOrd="0" presId="urn:microsoft.com/office/officeart/2005/8/layout/default"/>
    <dgm:cxn modelId="{AFE53633-4069-4003-B47E-83E37D3AEF21}" type="presParOf" srcId="{8F6C41B6-70E4-4EF2-81E1-92ADAC7D6136}" destId="{2220CDE7-B211-4BB8-837E-4D28D4B96DFC}" srcOrd="1" destOrd="0" presId="urn:microsoft.com/office/officeart/2005/8/layout/default"/>
    <dgm:cxn modelId="{B0C3706D-8D69-493C-9A2D-94760465FF67}" type="presParOf" srcId="{8F6C41B6-70E4-4EF2-81E1-92ADAC7D6136}" destId="{1B23F17F-F246-4CF2-B3D3-3744373B2C7B}" srcOrd="2" destOrd="0" presId="urn:microsoft.com/office/officeart/2005/8/layout/default"/>
    <dgm:cxn modelId="{50C4AB3D-E6C3-4A9D-B3CA-EB58ABC1F1B5}" type="presParOf" srcId="{8F6C41B6-70E4-4EF2-81E1-92ADAC7D6136}" destId="{E91F071B-B7C5-4A06-9721-25F6947744A9}" srcOrd="3" destOrd="0" presId="urn:microsoft.com/office/officeart/2005/8/layout/default"/>
    <dgm:cxn modelId="{C576BE7B-2EE8-49B9-90FE-3419438B9F30}" type="presParOf" srcId="{8F6C41B6-70E4-4EF2-81E1-92ADAC7D6136}" destId="{774B7DD2-8AE2-4B01-A4D8-9B6E62B2B497}" srcOrd="4" destOrd="0" presId="urn:microsoft.com/office/officeart/2005/8/layout/default"/>
    <dgm:cxn modelId="{8FC86E08-FA55-4946-97D9-EEEF18E74C61}" type="presParOf" srcId="{8F6C41B6-70E4-4EF2-81E1-92ADAC7D6136}" destId="{57469D00-E11F-4320-BF4B-17567E3A461A}" srcOrd="5" destOrd="0" presId="urn:microsoft.com/office/officeart/2005/8/layout/default"/>
    <dgm:cxn modelId="{31D8ADF1-B8C6-45E9-B246-13948270A91F}" type="presParOf" srcId="{8F6C41B6-70E4-4EF2-81E1-92ADAC7D6136}" destId="{F436376B-23D2-4C14-88A6-30A4D9AD6605}" srcOrd="6" destOrd="0" presId="urn:microsoft.com/office/officeart/2005/8/layout/default"/>
    <dgm:cxn modelId="{5408F9FE-9A2F-4D88-90BF-4773820D81EB}" type="presParOf" srcId="{8F6C41B6-70E4-4EF2-81E1-92ADAC7D6136}" destId="{28F7F6AC-DA0F-44F3-A6CA-12A8B2D6A37D}" srcOrd="7" destOrd="0" presId="urn:microsoft.com/office/officeart/2005/8/layout/default"/>
    <dgm:cxn modelId="{FA42D945-95FF-44BF-9420-D4108E885406}" type="presParOf" srcId="{8F6C41B6-70E4-4EF2-81E1-92ADAC7D6136}" destId="{722F0CC6-5610-43EE-ABC6-7C54A04E0BEA}" srcOrd="8" destOrd="0" presId="urn:microsoft.com/office/officeart/2005/8/layout/default"/>
    <dgm:cxn modelId="{5E89E7E7-7C24-4011-A6AF-4058DCAE2BBB}" type="presParOf" srcId="{8F6C41B6-70E4-4EF2-81E1-92ADAC7D6136}" destId="{A740093A-802A-46D4-A481-9E0B9E1CAAC4}" srcOrd="9" destOrd="0" presId="urn:microsoft.com/office/officeart/2005/8/layout/default"/>
    <dgm:cxn modelId="{AC0F1035-1C17-4BFC-BB1B-E06459A02D3A}" type="presParOf" srcId="{8F6C41B6-70E4-4EF2-81E1-92ADAC7D6136}" destId="{3FB96E79-AD21-43C9-B96C-4F8BD0180133}" srcOrd="10" destOrd="0" presId="urn:microsoft.com/office/officeart/2005/8/layout/default"/>
    <dgm:cxn modelId="{3A7316CD-26EE-49F5-9CDA-CEDF2EBCF8DE}" type="presParOf" srcId="{8F6C41B6-70E4-4EF2-81E1-92ADAC7D6136}" destId="{9B93579B-E4B6-4CB4-A2ED-6C8BB76D5FA0}" srcOrd="11" destOrd="0" presId="urn:microsoft.com/office/officeart/2005/8/layout/default"/>
    <dgm:cxn modelId="{AE092EB4-AE03-4A95-9942-DEA5615B4514}" type="presParOf" srcId="{8F6C41B6-70E4-4EF2-81E1-92ADAC7D6136}" destId="{91160341-6BB8-4834-8D79-5AED3E825DAE}" srcOrd="12" destOrd="0" presId="urn:microsoft.com/office/officeart/2005/8/layout/default"/>
    <dgm:cxn modelId="{27AB6F46-BC81-4BD6-A3D9-6A011BBCC3DC}" type="presParOf" srcId="{8F6C41B6-70E4-4EF2-81E1-92ADAC7D6136}" destId="{29185A5F-32F1-406F-A34E-178D1A15AAFA}" srcOrd="13" destOrd="0" presId="urn:microsoft.com/office/officeart/2005/8/layout/default"/>
    <dgm:cxn modelId="{5D8EF1B4-AB97-4287-BEC9-BFD24413C6BC}" type="presParOf" srcId="{8F6C41B6-70E4-4EF2-81E1-92ADAC7D6136}" destId="{61877F71-DA6B-4674-99D5-70ED144486F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21964A-99A2-4C84-BF24-851F3FD99C5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tr-TR"/>
        </a:p>
      </dgm:t>
    </dgm:pt>
    <dgm:pt modelId="{229B3960-CC25-46F8-8876-534746974348}">
      <dgm:prSet phldrT="[Metin]"/>
      <dgm:spPr/>
      <dgm:t>
        <a:bodyPr/>
        <a:lstStyle/>
        <a:p>
          <a:r>
            <a:rPr lang="tr-TR" dirty="0"/>
            <a:t>PARA</a:t>
          </a:r>
        </a:p>
      </dgm:t>
    </dgm:pt>
    <dgm:pt modelId="{829409FC-AD67-4F5B-A678-7F88F2338243}" type="parTrans" cxnId="{599FE675-38AD-4916-B840-23A6846B0A87}">
      <dgm:prSet/>
      <dgm:spPr/>
      <dgm:t>
        <a:bodyPr/>
        <a:lstStyle/>
        <a:p>
          <a:endParaRPr lang="tr-TR"/>
        </a:p>
      </dgm:t>
    </dgm:pt>
    <dgm:pt modelId="{385351D2-7D15-4BFA-86EF-FCF91638D66E}" type="sibTrans" cxnId="{599FE675-38AD-4916-B840-23A6846B0A87}">
      <dgm:prSet/>
      <dgm:spPr/>
      <dgm:t>
        <a:bodyPr/>
        <a:lstStyle/>
        <a:p>
          <a:endParaRPr lang="tr-TR"/>
        </a:p>
      </dgm:t>
    </dgm:pt>
    <dgm:pt modelId="{164C0ADE-733F-465A-B9B5-1771F5B39A52}">
      <dgm:prSet phldrT="[Metin]"/>
      <dgm:spPr/>
      <dgm:t>
        <a:bodyPr/>
        <a:lstStyle/>
        <a:p>
          <a:r>
            <a:rPr lang="tr-TR" dirty="0"/>
            <a:t>YÜKSELME</a:t>
          </a:r>
        </a:p>
      </dgm:t>
    </dgm:pt>
    <dgm:pt modelId="{091563FB-B2BA-4CE2-BD9C-55F657FA04A7}" type="parTrans" cxnId="{9EF25656-D795-43E9-872E-72251EDC529B}">
      <dgm:prSet/>
      <dgm:spPr/>
      <dgm:t>
        <a:bodyPr/>
        <a:lstStyle/>
        <a:p>
          <a:endParaRPr lang="tr-TR"/>
        </a:p>
      </dgm:t>
    </dgm:pt>
    <dgm:pt modelId="{4F8AC9F2-5B47-4471-BD4F-9D0C5BFD6B52}" type="sibTrans" cxnId="{9EF25656-D795-43E9-872E-72251EDC529B}">
      <dgm:prSet/>
      <dgm:spPr/>
      <dgm:t>
        <a:bodyPr/>
        <a:lstStyle/>
        <a:p>
          <a:endParaRPr lang="tr-TR"/>
        </a:p>
      </dgm:t>
    </dgm:pt>
    <dgm:pt modelId="{2BFD755B-8A37-4E93-9BDC-A0705A91A211}">
      <dgm:prSet phldrT="[Metin]"/>
      <dgm:spPr/>
      <dgm:t>
        <a:bodyPr/>
        <a:lstStyle/>
        <a:p>
          <a:r>
            <a:rPr lang="tr-TR" dirty="0"/>
            <a:t>İŞ GÜVENCESİ</a:t>
          </a:r>
        </a:p>
      </dgm:t>
    </dgm:pt>
    <dgm:pt modelId="{94FAB81B-349B-4F3E-B656-A58AE64437CA}" type="parTrans" cxnId="{92627181-CE5E-4365-898D-0B06CD3A7A6C}">
      <dgm:prSet/>
      <dgm:spPr/>
      <dgm:t>
        <a:bodyPr/>
        <a:lstStyle/>
        <a:p>
          <a:endParaRPr lang="tr-TR"/>
        </a:p>
      </dgm:t>
    </dgm:pt>
    <dgm:pt modelId="{9D9E5C4B-896B-480B-A4CA-C33A3B8BDED0}" type="sibTrans" cxnId="{92627181-CE5E-4365-898D-0B06CD3A7A6C}">
      <dgm:prSet/>
      <dgm:spPr/>
      <dgm:t>
        <a:bodyPr/>
        <a:lstStyle/>
        <a:p>
          <a:endParaRPr lang="tr-TR"/>
        </a:p>
      </dgm:t>
    </dgm:pt>
    <dgm:pt modelId="{7146A69E-92F8-48D3-AD66-29BC6A78CF13}">
      <dgm:prSet phldrT="[Metin]"/>
      <dgm:spPr/>
      <dgm:t>
        <a:bodyPr/>
        <a:lstStyle/>
        <a:p>
          <a:r>
            <a:rPr lang="tr-TR" dirty="0"/>
            <a:t>İŞ YERİ SABİTLİĞİ</a:t>
          </a:r>
        </a:p>
      </dgm:t>
    </dgm:pt>
    <dgm:pt modelId="{A9DEEEF7-7BB2-4702-89AD-5932434E5271}" type="parTrans" cxnId="{9A94A4F8-D612-4B81-8B17-75409E443AE8}">
      <dgm:prSet/>
      <dgm:spPr/>
      <dgm:t>
        <a:bodyPr/>
        <a:lstStyle/>
        <a:p>
          <a:endParaRPr lang="tr-TR"/>
        </a:p>
      </dgm:t>
    </dgm:pt>
    <dgm:pt modelId="{5806FAD7-0D3F-48C9-BCBD-FAA5A8DE58FD}" type="sibTrans" cxnId="{9A94A4F8-D612-4B81-8B17-75409E443AE8}">
      <dgm:prSet/>
      <dgm:spPr/>
      <dgm:t>
        <a:bodyPr/>
        <a:lstStyle/>
        <a:p>
          <a:endParaRPr lang="tr-TR"/>
        </a:p>
      </dgm:t>
    </dgm:pt>
    <dgm:pt modelId="{CB8408E9-6C1E-4265-AE5A-66D3F8B729A4}">
      <dgm:prSet phldrT="[Metin]"/>
      <dgm:spPr/>
      <dgm:t>
        <a:bodyPr/>
        <a:lstStyle/>
        <a:p>
          <a:r>
            <a:rPr lang="tr-TR" dirty="0"/>
            <a:t>İŞ ORTAMI</a:t>
          </a:r>
        </a:p>
      </dgm:t>
    </dgm:pt>
    <dgm:pt modelId="{9F3754B1-4449-4C02-A773-54E3ED507931}" type="parTrans" cxnId="{3963D28E-5945-4EB3-8B9E-A7AFD596A612}">
      <dgm:prSet/>
      <dgm:spPr/>
      <dgm:t>
        <a:bodyPr/>
        <a:lstStyle/>
        <a:p>
          <a:endParaRPr lang="tr-TR"/>
        </a:p>
      </dgm:t>
    </dgm:pt>
    <dgm:pt modelId="{889178DE-7C93-4E77-A328-5AA1780AA3C4}" type="sibTrans" cxnId="{3963D28E-5945-4EB3-8B9E-A7AFD596A612}">
      <dgm:prSet/>
      <dgm:spPr/>
      <dgm:t>
        <a:bodyPr/>
        <a:lstStyle/>
        <a:p>
          <a:endParaRPr lang="tr-TR"/>
        </a:p>
      </dgm:t>
    </dgm:pt>
    <dgm:pt modelId="{1AAD0F83-DBCC-47AD-97FC-ADDAF9D01F6C}">
      <dgm:prSet phldrT="[Metin]"/>
      <dgm:spPr/>
      <dgm:t>
        <a:bodyPr/>
        <a:lstStyle/>
        <a:p>
          <a:r>
            <a:rPr lang="tr-TR" dirty="0"/>
            <a:t>SAYGINLIK</a:t>
          </a:r>
        </a:p>
      </dgm:t>
    </dgm:pt>
    <dgm:pt modelId="{7AE4330A-628B-42F8-B57F-3939B2AAD685}" type="parTrans" cxnId="{95050889-2F3A-421B-A62A-ECED955A78BB}">
      <dgm:prSet/>
      <dgm:spPr/>
      <dgm:t>
        <a:bodyPr/>
        <a:lstStyle/>
        <a:p>
          <a:endParaRPr lang="tr-TR"/>
        </a:p>
      </dgm:t>
    </dgm:pt>
    <dgm:pt modelId="{6C6D0FDD-E18B-405B-8873-EA5FEAAD63AE}" type="sibTrans" cxnId="{95050889-2F3A-421B-A62A-ECED955A78BB}">
      <dgm:prSet/>
      <dgm:spPr/>
      <dgm:t>
        <a:bodyPr/>
        <a:lstStyle/>
        <a:p>
          <a:endParaRPr lang="tr-TR"/>
        </a:p>
      </dgm:t>
    </dgm:pt>
    <dgm:pt modelId="{D8F07806-D793-4AD6-89AE-55272B8CF538}">
      <dgm:prSet phldrT="[Metin]"/>
      <dgm:spPr/>
      <dgm:t>
        <a:bodyPr/>
        <a:lstStyle/>
        <a:p>
          <a:r>
            <a:rPr lang="tr-TR" dirty="0"/>
            <a:t>KİŞİLER ARASI İLİŞKİLER</a:t>
          </a:r>
        </a:p>
      </dgm:t>
    </dgm:pt>
    <dgm:pt modelId="{2F8C0669-34BE-4662-985A-64F8AEE40B06}" type="parTrans" cxnId="{3796BCB7-3201-4B87-8BC4-C3961F12436B}">
      <dgm:prSet/>
      <dgm:spPr/>
      <dgm:t>
        <a:bodyPr/>
        <a:lstStyle/>
        <a:p>
          <a:endParaRPr lang="tr-TR"/>
        </a:p>
      </dgm:t>
    </dgm:pt>
    <dgm:pt modelId="{6443027E-82D9-4BDB-9D35-428764DA66AB}" type="sibTrans" cxnId="{3796BCB7-3201-4B87-8BC4-C3961F12436B}">
      <dgm:prSet/>
      <dgm:spPr/>
      <dgm:t>
        <a:bodyPr/>
        <a:lstStyle/>
        <a:p>
          <a:endParaRPr lang="tr-TR"/>
        </a:p>
      </dgm:t>
    </dgm:pt>
    <dgm:pt modelId="{D3CD4B27-2094-4531-BE14-B5CED69D9253}" type="pres">
      <dgm:prSet presAssocID="{8C21964A-99A2-4C84-BF24-851F3FD99C5E}" presName="Name0" presStyleCnt="0">
        <dgm:presLayoutVars>
          <dgm:chMax/>
          <dgm:chPref/>
          <dgm:dir/>
          <dgm:animLvl val="lvl"/>
        </dgm:presLayoutVars>
      </dgm:prSet>
      <dgm:spPr/>
      <dgm:t>
        <a:bodyPr/>
        <a:lstStyle/>
        <a:p>
          <a:endParaRPr lang="tr-TR"/>
        </a:p>
      </dgm:t>
    </dgm:pt>
    <dgm:pt modelId="{80282A23-D5DB-45B8-8771-66D3F419A114}" type="pres">
      <dgm:prSet presAssocID="{229B3960-CC25-46F8-8876-534746974348}" presName="composite" presStyleCnt="0"/>
      <dgm:spPr/>
    </dgm:pt>
    <dgm:pt modelId="{4246D8E0-5A5A-4A79-AB23-B341E00DD6E1}" type="pres">
      <dgm:prSet presAssocID="{229B3960-CC25-46F8-8876-534746974348}" presName="Parent1" presStyleLbl="node1" presStyleIdx="0" presStyleCnt="6">
        <dgm:presLayoutVars>
          <dgm:chMax val="1"/>
          <dgm:chPref val="1"/>
          <dgm:bulletEnabled val="1"/>
        </dgm:presLayoutVars>
      </dgm:prSet>
      <dgm:spPr/>
      <dgm:t>
        <a:bodyPr/>
        <a:lstStyle/>
        <a:p>
          <a:endParaRPr lang="tr-TR"/>
        </a:p>
      </dgm:t>
    </dgm:pt>
    <dgm:pt modelId="{0804493C-4C11-4FD0-8A20-17C84E664EF5}" type="pres">
      <dgm:prSet presAssocID="{229B3960-CC25-46F8-8876-534746974348}" presName="Childtext1" presStyleLbl="revTx" presStyleIdx="0" presStyleCnt="3">
        <dgm:presLayoutVars>
          <dgm:chMax val="0"/>
          <dgm:chPref val="0"/>
          <dgm:bulletEnabled val="1"/>
        </dgm:presLayoutVars>
      </dgm:prSet>
      <dgm:spPr/>
      <dgm:t>
        <a:bodyPr/>
        <a:lstStyle/>
        <a:p>
          <a:endParaRPr lang="tr-TR"/>
        </a:p>
      </dgm:t>
    </dgm:pt>
    <dgm:pt modelId="{AEFE4E85-753A-4AB6-8D9A-B620D2CA0F76}" type="pres">
      <dgm:prSet presAssocID="{229B3960-CC25-46F8-8876-534746974348}" presName="BalanceSpacing" presStyleCnt="0"/>
      <dgm:spPr/>
    </dgm:pt>
    <dgm:pt modelId="{CA2D01FB-17D7-43F5-ADFB-647D9534B0A0}" type="pres">
      <dgm:prSet presAssocID="{229B3960-CC25-46F8-8876-534746974348}" presName="BalanceSpacing1" presStyleCnt="0"/>
      <dgm:spPr/>
    </dgm:pt>
    <dgm:pt modelId="{B29F8EE8-8559-40BD-9DC3-E1DACC23A353}" type="pres">
      <dgm:prSet presAssocID="{385351D2-7D15-4BFA-86EF-FCF91638D66E}" presName="Accent1Text" presStyleLbl="node1" presStyleIdx="1" presStyleCnt="6"/>
      <dgm:spPr/>
      <dgm:t>
        <a:bodyPr/>
        <a:lstStyle/>
        <a:p>
          <a:endParaRPr lang="tr-TR"/>
        </a:p>
      </dgm:t>
    </dgm:pt>
    <dgm:pt modelId="{177830D6-4E75-4F00-9207-F218900F1753}" type="pres">
      <dgm:prSet presAssocID="{385351D2-7D15-4BFA-86EF-FCF91638D66E}" presName="spaceBetweenRectangles" presStyleCnt="0"/>
      <dgm:spPr/>
    </dgm:pt>
    <dgm:pt modelId="{D28AD583-06D4-4349-8C5F-23EB74F70F8A}" type="pres">
      <dgm:prSet presAssocID="{2BFD755B-8A37-4E93-9BDC-A0705A91A211}" presName="composite" presStyleCnt="0"/>
      <dgm:spPr/>
    </dgm:pt>
    <dgm:pt modelId="{A877A709-A6E9-4405-A089-78CF2D9909F5}" type="pres">
      <dgm:prSet presAssocID="{2BFD755B-8A37-4E93-9BDC-A0705A91A211}" presName="Parent1" presStyleLbl="node1" presStyleIdx="2" presStyleCnt="6">
        <dgm:presLayoutVars>
          <dgm:chMax val="1"/>
          <dgm:chPref val="1"/>
          <dgm:bulletEnabled val="1"/>
        </dgm:presLayoutVars>
      </dgm:prSet>
      <dgm:spPr/>
      <dgm:t>
        <a:bodyPr/>
        <a:lstStyle/>
        <a:p>
          <a:endParaRPr lang="tr-TR"/>
        </a:p>
      </dgm:t>
    </dgm:pt>
    <dgm:pt modelId="{CD11864B-F182-4692-BF23-4484CAF36B13}" type="pres">
      <dgm:prSet presAssocID="{2BFD755B-8A37-4E93-9BDC-A0705A91A211}" presName="Childtext1" presStyleLbl="revTx" presStyleIdx="1" presStyleCnt="3">
        <dgm:presLayoutVars>
          <dgm:chMax val="0"/>
          <dgm:chPref val="0"/>
          <dgm:bulletEnabled val="1"/>
        </dgm:presLayoutVars>
      </dgm:prSet>
      <dgm:spPr/>
      <dgm:t>
        <a:bodyPr/>
        <a:lstStyle/>
        <a:p>
          <a:endParaRPr lang="tr-TR"/>
        </a:p>
      </dgm:t>
    </dgm:pt>
    <dgm:pt modelId="{7405FAAD-4A83-4395-88D8-5CD4AD39C82D}" type="pres">
      <dgm:prSet presAssocID="{2BFD755B-8A37-4E93-9BDC-A0705A91A211}" presName="BalanceSpacing" presStyleCnt="0"/>
      <dgm:spPr/>
    </dgm:pt>
    <dgm:pt modelId="{BD170775-DE8A-43A4-9744-92C3A2E47AE0}" type="pres">
      <dgm:prSet presAssocID="{2BFD755B-8A37-4E93-9BDC-A0705A91A211}" presName="BalanceSpacing1" presStyleCnt="0"/>
      <dgm:spPr/>
    </dgm:pt>
    <dgm:pt modelId="{4CD69EE4-0851-42AB-9702-8F4041398645}" type="pres">
      <dgm:prSet presAssocID="{9D9E5C4B-896B-480B-A4CA-C33A3B8BDED0}" presName="Accent1Text" presStyleLbl="node1" presStyleIdx="3" presStyleCnt="6"/>
      <dgm:spPr/>
      <dgm:t>
        <a:bodyPr/>
        <a:lstStyle/>
        <a:p>
          <a:endParaRPr lang="tr-TR"/>
        </a:p>
      </dgm:t>
    </dgm:pt>
    <dgm:pt modelId="{2F57C347-FCAB-492C-BD63-A281CEA11736}" type="pres">
      <dgm:prSet presAssocID="{9D9E5C4B-896B-480B-A4CA-C33A3B8BDED0}" presName="spaceBetweenRectangles" presStyleCnt="0"/>
      <dgm:spPr/>
    </dgm:pt>
    <dgm:pt modelId="{FC1ADCF9-CEFC-4561-A4E8-0753A2CA01C2}" type="pres">
      <dgm:prSet presAssocID="{CB8408E9-6C1E-4265-AE5A-66D3F8B729A4}" presName="composite" presStyleCnt="0"/>
      <dgm:spPr/>
    </dgm:pt>
    <dgm:pt modelId="{E52C0496-3A28-493D-A740-D96A8E43D196}" type="pres">
      <dgm:prSet presAssocID="{CB8408E9-6C1E-4265-AE5A-66D3F8B729A4}" presName="Parent1" presStyleLbl="node1" presStyleIdx="4" presStyleCnt="6">
        <dgm:presLayoutVars>
          <dgm:chMax val="1"/>
          <dgm:chPref val="1"/>
          <dgm:bulletEnabled val="1"/>
        </dgm:presLayoutVars>
      </dgm:prSet>
      <dgm:spPr/>
      <dgm:t>
        <a:bodyPr/>
        <a:lstStyle/>
        <a:p>
          <a:endParaRPr lang="tr-TR"/>
        </a:p>
      </dgm:t>
    </dgm:pt>
    <dgm:pt modelId="{0517F8FE-44CE-48DA-BC9B-9C3ED868F390}" type="pres">
      <dgm:prSet presAssocID="{CB8408E9-6C1E-4265-AE5A-66D3F8B729A4}" presName="Childtext1" presStyleLbl="revTx" presStyleIdx="2" presStyleCnt="3">
        <dgm:presLayoutVars>
          <dgm:chMax val="0"/>
          <dgm:chPref val="0"/>
          <dgm:bulletEnabled val="1"/>
        </dgm:presLayoutVars>
      </dgm:prSet>
      <dgm:spPr/>
      <dgm:t>
        <a:bodyPr/>
        <a:lstStyle/>
        <a:p>
          <a:endParaRPr lang="tr-TR"/>
        </a:p>
      </dgm:t>
    </dgm:pt>
    <dgm:pt modelId="{4744F40A-63F2-4D3C-B896-07E4B1DF3164}" type="pres">
      <dgm:prSet presAssocID="{CB8408E9-6C1E-4265-AE5A-66D3F8B729A4}" presName="BalanceSpacing" presStyleCnt="0"/>
      <dgm:spPr/>
    </dgm:pt>
    <dgm:pt modelId="{A79E45DD-DDA9-4892-B2A3-4D1F7B3FFC79}" type="pres">
      <dgm:prSet presAssocID="{CB8408E9-6C1E-4265-AE5A-66D3F8B729A4}" presName="BalanceSpacing1" presStyleCnt="0"/>
      <dgm:spPr/>
    </dgm:pt>
    <dgm:pt modelId="{7E54A7A2-3FED-4743-8A97-FEC6C6C1C949}" type="pres">
      <dgm:prSet presAssocID="{889178DE-7C93-4E77-A328-5AA1780AA3C4}" presName="Accent1Text" presStyleLbl="node1" presStyleIdx="5" presStyleCnt="6"/>
      <dgm:spPr/>
      <dgm:t>
        <a:bodyPr/>
        <a:lstStyle/>
        <a:p>
          <a:endParaRPr lang="tr-TR"/>
        </a:p>
      </dgm:t>
    </dgm:pt>
  </dgm:ptLst>
  <dgm:cxnLst>
    <dgm:cxn modelId="{A03116BA-435F-49A4-BB53-F7560E9E28FA}" type="presOf" srcId="{229B3960-CC25-46F8-8876-534746974348}" destId="{4246D8E0-5A5A-4A79-AB23-B341E00DD6E1}" srcOrd="0" destOrd="0" presId="urn:microsoft.com/office/officeart/2008/layout/AlternatingHexagons"/>
    <dgm:cxn modelId="{9EF25656-D795-43E9-872E-72251EDC529B}" srcId="{229B3960-CC25-46F8-8876-534746974348}" destId="{164C0ADE-733F-465A-B9B5-1771F5B39A52}" srcOrd="0" destOrd="0" parTransId="{091563FB-B2BA-4CE2-BD9C-55F657FA04A7}" sibTransId="{4F8AC9F2-5B47-4471-BD4F-9D0C5BFD6B52}"/>
    <dgm:cxn modelId="{3963D28E-5945-4EB3-8B9E-A7AFD596A612}" srcId="{8C21964A-99A2-4C84-BF24-851F3FD99C5E}" destId="{CB8408E9-6C1E-4265-AE5A-66D3F8B729A4}" srcOrd="2" destOrd="0" parTransId="{9F3754B1-4449-4C02-A773-54E3ED507931}" sibTransId="{889178DE-7C93-4E77-A328-5AA1780AA3C4}"/>
    <dgm:cxn modelId="{9A3B879C-93E2-4005-A9B9-765AB7B44D99}" type="presOf" srcId="{CB8408E9-6C1E-4265-AE5A-66D3F8B729A4}" destId="{E52C0496-3A28-493D-A740-D96A8E43D196}" srcOrd="0" destOrd="0" presId="urn:microsoft.com/office/officeart/2008/layout/AlternatingHexagons"/>
    <dgm:cxn modelId="{3796BCB7-3201-4B87-8BC4-C3961F12436B}" srcId="{CB8408E9-6C1E-4265-AE5A-66D3F8B729A4}" destId="{D8F07806-D793-4AD6-89AE-55272B8CF538}" srcOrd="1" destOrd="0" parTransId="{2F8C0669-34BE-4662-985A-64F8AEE40B06}" sibTransId="{6443027E-82D9-4BDB-9D35-428764DA66AB}"/>
    <dgm:cxn modelId="{9A94A4F8-D612-4B81-8B17-75409E443AE8}" srcId="{2BFD755B-8A37-4E93-9BDC-A0705A91A211}" destId="{7146A69E-92F8-48D3-AD66-29BC6A78CF13}" srcOrd="0" destOrd="0" parTransId="{A9DEEEF7-7BB2-4702-89AD-5932434E5271}" sibTransId="{5806FAD7-0D3F-48C9-BCBD-FAA5A8DE58FD}"/>
    <dgm:cxn modelId="{599FE675-38AD-4916-B840-23A6846B0A87}" srcId="{8C21964A-99A2-4C84-BF24-851F3FD99C5E}" destId="{229B3960-CC25-46F8-8876-534746974348}" srcOrd="0" destOrd="0" parTransId="{829409FC-AD67-4F5B-A678-7F88F2338243}" sibTransId="{385351D2-7D15-4BFA-86EF-FCF91638D66E}"/>
    <dgm:cxn modelId="{3A4C37C6-02FE-49E0-AE10-9D26ABF91AB5}" type="presOf" srcId="{8C21964A-99A2-4C84-BF24-851F3FD99C5E}" destId="{D3CD4B27-2094-4531-BE14-B5CED69D9253}" srcOrd="0" destOrd="0" presId="urn:microsoft.com/office/officeart/2008/layout/AlternatingHexagons"/>
    <dgm:cxn modelId="{1D477875-7C78-4A46-8811-CE3C4C08AAE4}" type="presOf" srcId="{7146A69E-92F8-48D3-AD66-29BC6A78CF13}" destId="{CD11864B-F182-4692-BF23-4484CAF36B13}" srcOrd="0" destOrd="0" presId="urn:microsoft.com/office/officeart/2008/layout/AlternatingHexagons"/>
    <dgm:cxn modelId="{BFE64040-41A8-4099-BA96-A6054C4A5ABE}" type="presOf" srcId="{164C0ADE-733F-465A-B9B5-1771F5B39A52}" destId="{0804493C-4C11-4FD0-8A20-17C84E664EF5}" srcOrd="0" destOrd="0" presId="urn:microsoft.com/office/officeart/2008/layout/AlternatingHexagons"/>
    <dgm:cxn modelId="{EE77EC74-F9C9-41BE-BDBA-3128F4F869EA}" type="presOf" srcId="{889178DE-7C93-4E77-A328-5AA1780AA3C4}" destId="{7E54A7A2-3FED-4743-8A97-FEC6C6C1C949}" srcOrd="0" destOrd="0" presId="urn:microsoft.com/office/officeart/2008/layout/AlternatingHexagons"/>
    <dgm:cxn modelId="{88F59224-0F29-4EB0-BE5E-85607E7B506D}" type="presOf" srcId="{9D9E5C4B-896B-480B-A4CA-C33A3B8BDED0}" destId="{4CD69EE4-0851-42AB-9702-8F4041398645}" srcOrd="0" destOrd="0" presId="urn:microsoft.com/office/officeart/2008/layout/AlternatingHexagons"/>
    <dgm:cxn modelId="{95050889-2F3A-421B-A62A-ECED955A78BB}" srcId="{CB8408E9-6C1E-4265-AE5A-66D3F8B729A4}" destId="{1AAD0F83-DBCC-47AD-97FC-ADDAF9D01F6C}" srcOrd="0" destOrd="0" parTransId="{7AE4330A-628B-42F8-B57F-3939B2AAD685}" sibTransId="{6C6D0FDD-E18B-405B-8873-EA5FEAAD63AE}"/>
    <dgm:cxn modelId="{D22049B2-D46C-4807-B859-B52DBD52432C}" type="presOf" srcId="{385351D2-7D15-4BFA-86EF-FCF91638D66E}" destId="{B29F8EE8-8559-40BD-9DC3-E1DACC23A353}" srcOrd="0" destOrd="0" presId="urn:microsoft.com/office/officeart/2008/layout/AlternatingHexagons"/>
    <dgm:cxn modelId="{92627181-CE5E-4365-898D-0B06CD3A7A6C}" srcId="{8C21964A-99A2-4C84-BF24-851F3FD99C5E}" destId="{2BFD755B-8A37-4E93-9BDC-A0705A91A211}" srcOrd="1" destOrd="0" parTransId="{94FAB81B-349B-4F3E-B656-A58AE64437CA}" sibTransId="{9D9E5C4B-896B-480B-A4CA-C33A3B8BDED0}"/>
    <dgm:cxn modelId="{C1B865B7-FCAB-43E3-882E-DF6697EC5BA1}" type="presOf" srcId="{2BFD755B-8A37-4E93-9BDC-A0705A91A211}" destId="{A877A709-A6E9-4405-A089-78CF2D9909F5}" srcOrd="0" destOrd="0" presId="urn:microsoft.com/office/officeart/2008/layout/AlternatingHexagons"/>
    <dgm:cxn modelId="{CCDF0C9B-208B-4864-BE03-30F62089C8D0}" type="presOf" srcId="{1AAD0F83-DBCC-47AD-97FC-ADDAF9D01F6C}" destId="{0517F8FE-44CE-48DA-BC9B-9C3ED868F390}" srcOrd="0" destOrd="0" presId="urn:microsoft.com/office/officeart/2008/layout/AlternatingHexagons"/>
    <dgm:cxn modelId="{A19B3DE0-524F-4F1F-9F89-20798ADFACCE}" type="presOf" srcId="{D8F07806-D793-4AD6-89AE-55272B8CF538}" destId="{0517F8FE-44CE-48DA-BC9B-9C3ED868F390}" srcOrd="0" destOrd="1" presId="urn:microsoft.com/office/officeart/2008/layout/AlternatingHexagons"/>
    <dgm:cxn modelId="{731E8DDB-BD4A-454D-BE46-F254E259844A}" type="presParOf" srcId="{D3CD4B27-2094-4531-BE14-B5CED69D9253}" destId="{80282A23-D5DB-45B8-8771-66D3F419A114}" srcOrd="0" destOrd="0" presId="urn:microsoft.com/office/officeart/2008/layout/AlternatingHexagons"/>
    <dgm:cxn modelId="{73DC97E5-DBE4-4495-BEB2-E63E2FFCE4AB}" type="presParOf" srcId="{80282A23-D5DB-45B8-8771-66D3F419A114}" destId="{4246D8E0-5A5A-4A79-AB23-B341E00DD6E1}" srcOrd="0" destOrd="0" presId="urn:microsoft.com/office/officeart/2008/layout/AlternatingHexagons"/>
    <dgm:cxn modelId="{200E8A99-74D9-4CAD-83ED-DF07BBEAF397}" type="presParOf" srcId="{80282A23-D5DB-45B8-8771-66D3F419A114}" destId="{0804493C-4C11-4FD0-8A20-17C84E664EF5}" srcOrd="1" destOrd="0" presId="urn:microsoft.com/office/officeart/2008/layout/AlternatingHexagons"/>
    <dgm:cxn modelId="{297A72B4-5D16-4D33-AA7B-BD8E0F8A67DD}" type="presParOf" srcId="{80282A23-D5DB-45B8-8771-66D3F419A114}" destId="{AEFE4E85-753A-4AB6-8D9A-B620D2CA0F76}" srcOrd="2" destOrd="0" presId="urn:microsoft.com/office/officeart/2008/layout/AlternatingHexagons"/>
    <dgm:cxn modelId="{920EA173-D672-48C3-849C-7509C00B4ACC}" type="presParOf" srcId="{80282A23-D5DB-45B8-8771-66D3F419A114}" destId="{CA2D01FB-17D7-43F5-ADFB-647D9534B0A0}" srcOrd="3" destOrd="0" presId="urn:microsoft.com/office/officeart/2008/layout/AlternatingHexagons"/>
    <dgm:cxn modelId="{EF5E8D96-5812-440A-90F3-12AA66C1F1ED}" type="presParOf" srcId="{80282A23-D5DB-45B8-8771-66D3F419A114}" destId="{B29F8EE8-8559-40BD-9DC3-E1DACC23A353}" srcOrd="4" destOrd="0" presId="urn:microsoft.com/office/officeart/2008/layout/AlternatingHexagons"/>
    <dgm:cxn modelId="{41EF6D87-17DF-48B9-BD93-49F915568110}" type="presParOf" srcId="{D3CD4B27-2094-4531-BE14-B5CED69D9253}" destId="{177830D6-4E75-4F00-9207-F218900F1753}" srcOrd="1" destOrd="0" presId="urn:microsoft.com/office/officeart/2008/layout/AlternatingHexagons"/>
    <dgm:cxn modelId="{F811D8C7-9984-4A87-BC03-2E0B324FDC7F}" type="presParOf" srcId="{D3CD4B27-2094-4531-BE14-B5CED69D9253}" destId="{D28AD583-06D4-4349-8C5F-23EB74F70F8A}" srcOrd="2" destOrd="0" presId="urn:microsoft.com/office/officeart/2008/layout/AlternatingHexagons"/>
    <dgm:cxn modelId="{97A25077-9DDE-490B-B8FF-E3A877BFDC30}" type="presParOf" srcId="{D28AD583-06D4-4349-8C5F-23EB74F70F8A}" destId="{A877A709-A6E9-4405-A089-78CF2D9909F5}" srcOrd="0" destOrd="0" presId="urn:microsoft.com/office/officeart/2008/layout/AlternatingHexagons"/>
    <dgm:cxn modelId="{B63F5490-6EDE-4912-8677-B1A32242FF2E}" type="presParOf" srcId="{D28AD583-06D4-4349-8C5F-23EB74F70F8A}" destId="{CD11864B-F182-4692-BF23-4484CAF36B13}" srcOrd="1" destOrd="0" presId="urn:microsoft.com/office/officeart/2008/layout/AlternatingHexagons"/>
    <dgm:cxn modelId="{DB8C054D-1122-495D-9386-BAD9D90F8187}" type="presParOf" srcId="{D28AD583-06D4-4349-8C5F-23EB74F70F8A}" destId="{7405FAAD-4A83-4395-88D8-5CD4AD39C82D}" srcOrd="2" destOrd="0" presId="urn:microsoft.com/office/officeart/2008/layout/AlternatingHexagons"/>
    <dgm:cxn modelId="{8DF7E3C1-0403-4863-82A0-64D77589C9A7}" type="presParOf" srcId="{D28AD583-06D4-4349-8C5F-23EB74F70F8A}" destId="{BD170775-DE8A-43A4-9744-92C3A2E47AE0}" srcOrd="3" destOrd="0" presId="urn:microsoft.com/office/officeart/2008/layout/AlternatingHexagons"/>
    <dgm:cxn modelId="{96747C1E-D1E1-4475-9DB4-29D29F862888}" type="presParOf" srcId="{D28AD583-06D4-4349-8C5F-23EB74F70F8A}" destId="{4CD69EE4-0851-42AB-9702-8F4041398645}" srcOrd="4" destOrd="0" presId="urn:microsoft.com/office/officeart/2008/layout/AlternatingHexagons"/>
    <dgm:cxn modelId="{241355D3-5CF9-4BFF-BB10-47D5B6008A07}" type="presParOf" srcId="{D3CD4B27-2094-4531-BE14-B5CED69D9253}" destId="{2F57C347-FCAB-492C-BD63-A281CEA11736}" srcOrd="3" destOrd="0" presId="urn:microsoft.com/office/officeart/2008/layout/AlternatingHexagons"/>
    <dgm:cxn modelId="{5F9DFEC6-620C-4907-BAAE-0B992E9C90DF}" type="presParOf" srcId="{D3CD4B27-2094-4531-BE14-B5CED69D9253}" destId="{FC1ADCF9-CEFC-4561-A4E8-0753A2CA01C2}" srcOrd="4" destOrd="0" presId="urn:microsoft.com/office/officeart/2008/layout/AlternatingHexagons"/>
    <dgm:cxn modelId="{24AF8966-5D7C-4637-824E-B9EBFF6C67FB}" type="presParOf" srcId="{FC1ADCF9-CEFC-4561-A4E8-0753A2CA01C2}" destId="{E52C0496-3A28-493D-A740-D96A8E43D196}" srcOrd="0" destOrd="0" presId="urn:microsoft.com/office/officeart/2008/layout/AlternatingHexagons"/>
    <dgm:cxn modelId="{260C3BD3-CF96-466C-B92F-CF2B3BEC01E1}" type="presParOf" srcId="{FC1ADCF9-CEFC-4561-A4E8-0753A2CA01C2}" destId="{0517F8FE-44CE-48DA-BC9B-9C3ED868F390}" srcOrd="1" destOrd="0" presId="urn:microsoft.com/office/officeart/2008/layout/AlternatingHexagons"/>
    <dgm:cxn modelId="{0C151311-1C59-4FCE-9F25-25AC6633C85D}" type="presParOf" srcId="{FC1ADCF9-CEFC-4561-A4E8-0753A2CA01C2}" destId="{4744F40A-63F2-4D3C-B896-07E4B1DF3164}" srcOrd="2" destOrd="0" presId="urn:microsoft.com/office/officeart/2008/layout/AlternatingHexagons"/>
    <dgm:cxn modelId="{D3314723-F7FF-42C7-8C00-A914FC83D5BE}" type="presParOf" srcId="{FC1ADCF9-CEFC-4561-A4E8-0753A2CA01C2}" destId="{A79E45DD-DDA9-4892-B2A3-4D1F7B3FFC79}" srcOrd="3" destOrd="0" presId="urn:microsoft.com/office/officeart/2008/layout/AlternatingHexagons"/>
    <dgm:cxn modelId="{EE91846D-664D-46F7-B437-97B740FA551C}" type="presParOf" srcId="{FC1ADCF9-CEFC-4561-A4E8-0753A2CA01C2}" destId="{7E54A7A2-3FED-4743-8A97-FEC6C6C1C94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D9F75050-0E15-4C5B-92B0-66D068882F1F}" type="datetimeFigureOut">
              <a:rPr lang="tr-TR" smtClean="0"/>
              <a:t>7.11.2019</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B1DEFA8C-F947-479F-BE07-76B6B3F80BF1}"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D9F75050-0E15-4C5B-92B0-66D068882F1F}" type="datetimeFigureOut">
              <a:rPr lang="tr-TR" smtClean="0"/>
              <a:t>7.11.2019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D9F75050-0E15-4C5B-92B0-66D068882F1F}" type="datetimeFigureOut">
              <a:rPr lang="tr-TR" smtClean="0"/>
              <a:t>7.11.2019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D9F75050-0E15-4C5B-92B0-66D068882F1F}" type="datetimeFigureOut">
              <a:rPr lang="tr-TR" smtClean="0"/>
              <a:t>7.11.2019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t>7.11.2019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D9F75050-0E15-4C5B-92B0-66D068882F1F}" type="datetimeFigureOut">
              <a:rPr lang="tr-TR" smtClean="0"/>
              <a:t>7.11.2019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B1DEFA8C-F947-479F-BE07-76B6B3F80BF1}"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D9F75050-0E15-4C5B-92B0-66D068882F1F}" type="datetimeFigureOut">
              <a:rPr lang="tr-TR" smtClean="0"/>
              <a:t>7.11.2019</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B1DEFA8C-F947-479F-BE07-76B6B3F80BF1}"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D9F75050-0E15-4C5B-92B0-66D068882F1F}" type="datetimeFigureOut">
              <a:rPr lang="tr-TR" smtClean="0"/>
              <a:t>7.11.2019</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B1DEFA8C-F947-479F-BE07-76B6B3F80BF1}"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t>7.11.2019</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B1DEFA8C-F947-479F-BE07-76B6B3F80BF1}"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D9F75050-0E15-4C5B-92B0-66D068882F1F}" type="datetimeFigureOut">
              <a:rPr lang="tr-TR" smtClean="0"/>
              <a:t>7.11.2019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B1DEFA8C-F947-479F-BE07-76B6B3F80BF1}"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t>7.11.2019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B1DEFA8C-F947-479F-BE07-76B6B3F80BF1}" type="slidenum">
              <a:rPr lang="tr-TR" smtClean="0"/>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6000"/>
            <a:lum/>
          </a:blip>
          <a:srcRect/>
          <a:stretch>
            <a:fillRect l="70000" t="60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t>7.11.2019</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porbilimleri.hacettepe.edu.t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sbfftr.hacettepe.edu.t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ge.hacettepe.edu.t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ctl.hacettepe.edu.tr/" TargetMode="External"/><Relationship Id="rId13" Type="http://schemas.openxmlformats.org/officeDocument/2006/relationships/hyperlink" Target="http://www.mtb.hacettepe.edu.tr/" TargetMode="External"/><Relationship Id="rId18" Type="http://schemas.openxmlformats.org/officeDocument/2006/relationships/hyperlink" Target="http://www.turkoloji.hacettepe.edu.tr/" TargetMode="External"/><Relationship Id="rId3" Type="http://schemas.openxmlformats.org/officeDocument/2006/relationships/hyperlink" Target="http://www.ade.hacettepe.edu.tr/" TargetMode="External"/><Relationship Id="rId7" Type="http://schemas.openxmlformats.org/officeDocument/2006/relationships/hyperlink" Target="http://www.bby.hacettepe.edu.tr/" TargetMode="External"/><Relationship Id="rId12" Type="http://schemas.openxmlformats.org/officeDocument/2006/relationships/hyperlink" Target="http://www.ide.hacettepe.edu.tr/" TargetMode="External"/><Relationship Id="rId17" Type="http://schemas.openxmlformats.org/officeDocument/2006/relationships/hyperlink" Target="http://www.history.hacettepe.edu.tr/" TargetMode="External"/><Relationship Id="rId2" Type="http://schemas.openxmlformats.org/officeDocument/2006/relationships/hyperlink" Target="http://www.edebiyat.hacettepe.edu.tr/" TargetMode="External"/><Relationship Id="rId16" Type="http://schemas.openxmlformats.org/officeDocument/2006/relationships/hyperlink" Target="http://www.sosyoloji.hacettepe.edu.tr/" TargetMode="External"/><Relationship Id="rId1" Type="http://schemas.openxmlformats.org/officeDocument/2006/relationships/slideLayout" Target="../slideLayouts/slideLayout2.xml"/><Relationship Id="rId6" Type="http://schemas.openxmlformats.org/officeDocument/2006/relationships/hyperlink" Target="http://www.arkeo.hacettepe.edu.tr/" TargetMode="External"/><Relationship Id="rId11" Type="http://schemas.openxmlformats.org/officeDocument/2006/relationships/hyperlink" Target="http://www.idb.hacettepe.edu.tr/" TargetMode="External"/><Relationship Id="rId5" Type="http://schemas.openxmlformats.org/officeDocument/2006/relationships/hyperlink" Target="http://www.antropoloji.hacettepe.edu.tr/" TargetMode="External"/><Relationship Id="rId15" Type="http://schemas.openxmlformats.org/officeDocument/2006/relationships/hyperlink" Target="http://www.sanattarihi.hacettepe.edu.tr/" TargetMode="External"/><Relationship Id="rId10" Type="http://schemas.openxmlformats.org/officeDocument/2006/relationships/hyperlink" Target="http://www.hafde.hacettepe.edu.tr/" TargetMode="External"/><Relationship Id="rId19" Type="http://schemas.openxmlformats.org/officeDocument/2006/relationships/hyperlink" Target="http://www.halkbilimi.hacettepe.edu.tr/" TargetMode="External"/><Relationship Id="rId4" Type="http://schemas.openxmlformats.org/officeDocument/2006/relationships/hyperlink" Target="http://www.ake.hacettepe.edu.tr/" TargetMode="External"/><Relationship Id="rId9" Type="http://schemas.openxmlformats.org/officeDocument/2006/relationships/hyperlink" Target="http://www.felsefe.hacettepe.edu.tr/" TargetMode="External"/><Relationship Id="rId14" Type="http://schemas.openxmlformats.org/officeDocument/2006/relationships/hyperlink" Target="http://www.psikoloji.hacettepe.edu.tr/"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feabd.hacettepe.edu.tr/" TargetMode="External"/><Relationship Id="rId13" Type="http://schemas.openxmlformats.org/officeDocument/2006/relationships/hyperlink" Target="http://www.ozelegitim.hacettepe.edu.tr/" TargetMode="External"/><Relationship Id="rId18" Type="http://schemas.openxmlformats.org/officeDocument/2006/relationships/hyperlink" Target="http://www.yde.hacettepe.edu.tr/" TargetMode="External"/><Relationship Id="rId3" Type="http://schemas.openxmlformats.org/officeDocument/2006/relationships/hyperlink" Target="http://www.ebb.hacettepe.edu.tr/" TargetMode="External"/><Relationship Id="rId21" Type="http://schemas.openxmlformats.org/officeDocument/2006/relationships/hyperlink" Target="http://www.elt.hacettepe.edu.tr/" TargetMode="External"/><Relationship Id="rId7" Type="http://schemas.openxmlformats.org/officeDocument/2006/relationships/hyperlink" Target="http://www.fbo.hacettepe.edu.tr/" TargetMode="External"/><Relationship Id="rId12" Type="http://schemas.openxmlformats.org/officeDocument/2006/relationships/hyperlink" Target="http://www.imo.hacettepe.edu.tr/" TargetMode="External"/><Relationship Id="rId17" Type="http://schemas.openxmlformats.org/officeDocument/2006/relationships/hyperlink" Target="http://www.snf.hacettepe.edu.tr/" TargetMode="External"/><Relationship Id="rId2" Type="http://schemas.openxmlformats.org/officeDocument/2006/relationships/hyperlink" Target="http://www.ebit.hacettepe.edu.tr/" TargetMode="External"/><Relationship Id="rId16" Type="http://schemas.openxmlformats.org/officeDocument/2006/relationships/hyperlink" Target="http://www.okuloncesi.hacettepe.edu.tr/" TargetMode="External"/><Relationship Id="rId20" Type="http://schemas.openxmlformats.org/officeDocument/2006/relationships/hyperlink" Target="http://www.fdo.hacettepe.edu.tr/" TargetMode="External"/><Relationship Id="rId1" Type="http://schemas.openxmlformats.org/officeDocument/2006/relationships/slideLayout" Target="../slideLayouts/slideLayout2.xml"/><Relationship Id="rId6" Type="http://schemas.openxmlformats.org/officeDocument/2006/relationships/hyperlink" Target="http://www.beabd.hacettepe.edu.tr/" TargetMode="External"/><Relationship Id="rId11" Type="http://schemas.openxmlformats.org/officeDocument/2006/relationships/hyperlink" Target="http://www.ofmamat.hacettepe.edu.tr/" TargetMode="External"/><Relationship Id="rId5" Type="http://schemas.openxmlformats.org/officeDocument/2006/relationships/hyperlink" Target="http://www.mfb.hacettepe.edu.tr/" TargetMode="External"/><Relationship Id="rId15" Type="http://schemas.openxmlformats.org/officeDocument/2006/relationships/hyperlink" Target="http://www.ilkogretim.hacettepe.edu.tr/" TargetMode="External"/><Relationship Id="rId10" Type="http://schemas.openxmlformats.org/officeDocument/2006/relationships/hyperlink" Target="http://www.mategt.hacettepe.edu.tr/" TargetMode="External"/><Relationship Id="rId19" Type="http://schemas.openxmlformats.org/officeDocument/2006/relationships/hyperlink" Target="http://www.adea.hacettepe.edu.tr/" TargetMode="External"/><Relationship Id="rId4" Type="http://schemas.openxmlformats.org/officeDocument/2006/relationships/hyperlink" Target="http://www.pdr.hacettepe.edu.tr/" TargetMode="External"/><Relationship Id="rId9" Type="http://schemas.openxmlformats.org/officeDocument/2006/relationships/hyperlink" Target="http://www.kimegi.hacettepe.edu.tr/" TargetMode="External"/><Relationship Id="rId14" Type="http://schemas.openxmlformats.org/officeDocument/2006/relationships/hyperlink" Target="http://www.turkceegitimi.hacettepe.edu.tr/"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biology.hacettepe.edu.tr/" TargetMode="External"/><Relationship Id="rId2" Type="http://schemas.openxmlformats.org/officeDocument/2006/relationships/hyperlink" Target="http://www.aktuerya.hacettepe.edu.tr/" TargetMode="External"/><Relationship Id="rId1" Type="http://schemas.openxmlformats.org/officeDocument/2006/relationships/slideLayout" Target="../slideLayouts/slideLayout2.xml"/><Relationship Id="rId6" Type="http://schemas.openxmlformats.org/officeDocument/2006/relationships/hyperlink" Target="http://www.mat.hacettepe.edu.tr/" TargetMode="External"/><Relationship Id="rId5" Type="http://schemas.openxmlformats.org/officeDocument/2006/relationships/hyperlink" Target="http://www.chem.hacettepe.edu.tr/" TargetMode="External"/><Relationship Id="rId4" Type="http://schemas.openxmlformats.org/officeDocument/2006/relationships/hyperlink" Target="http://www.stat.hacettepe.edu.t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www.shy.hacettepe.edu.tr/" TargetMode="External"/><Relationship Id="rId3" Type="http://schemas.openxmlformats.org/officeDocument/2006/relationships/hyperlink" Target="http://www.econ.hacettepe.edu.tr/" TargetMode="External"/><Relationship Id="rId7" Type="http://schemas.openxmlformats.org/officeDocument/2006/relationships/hyperlink" Target="http://www.sbky.hacettepe.edu.tr/" TargetMode="External"/><Relationship Id="rId2" Type="http://schemas.openxmlformats.org/officeDocument/2006/relationships/hyperlink" Target="http://www.eeb.hacettepe.edu.tr/" TargetMode="External"/><Relationship Id="rId1" Type="http://schemas.openxmlformats.org/officeDocument/2006/relationships/slideLayout" Target="../slideLayouts/slideLayout2.xml"/><Relationship Id="rId6" Type="http://schemas.openxmlformats.org/officeDocument/2006/relationships/hyperlink" Target="http://www.sid.hacettepe.edu.tr/" TargetMode="External"/><Relationship Id="rId5" Type="http://schemas.openxmlformats.org/officeDocument/2006/relationships/hyperlink" Target="http://www.maliye.hacettepe.edu.tr/" TargetMode="External"/><Relationship Id="rId4" Type="http://schemas.openxmlformats.org/officeDocument/2006/relationships/hyperlink" Target="http://www.isletme.hacettepe.edu.tr/" TargetMode="External"/><Relationship Id="rId9" Type="http://schemas.openxmlformats.org/officeDocument/2006/relationships/hyperlink" Target="http://www.ir.hacettepe.edu.t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food.hacettepe.edu.tr/" TargetMode="External"/><Relationship Id="rId13" Type="http://schemas.openxmlformats.org/officeDocument/2006/relationships/hyperlink" Target="http://www.me.hacettepe.edu.tr/" TargetMode="External"/><Relationship Id="rId3" Type="http://schemas.openxmlformats.org/officeDocument/2006/relationships/hyperlink" Target="http://www.cevre.hacettepe.edu.tr/" TargetMode="External"/><Relationship Id="rId7" Type="http://schemas.openxmlformats.org/officeDocument/2006/relationships/hyperlink" Target="http://geomatik.hacettepe.edu.tr/" TargetMode="External"/><Relationship Id="rId12" Type="http://schemas.openxmlformats.org/officeDocument/2006/relationships/hyperlink" Target="http://www.maden.hacettepe.edu.tr/" TargetMode="External"/><Relationship Id="rId2" Type="http://schemas.openxmlformats.org/officeDocument/2006/relationships/hyperlink" Target="http://www.cs.hacettepe.edu.tr/" TargetMode="External"/><Relationship Id="rId1" Type="http://schemas.openxmlformats.org/officeDocument/2006/relationships/slideLayout" Target="../slideLayouts/slideLayout2.xml"/><Relationship Id="rId6" Type="http://schemas.openxmlformats.org/officeDocument/2006/relationships/hyperlink" Target="http://www.phys.hacettepe.edu.tr/" TargetMode="External"/><Relationship Id="rId11" Type="http://schemas.openxmlformats.org/officeDocument/2006/relationships/hyperlink" Target="http://www.cheng.hacettepe.edu.tr/" TargetMode="External"/><Relationship Id="rId5" Type="http://schemas.openxmlformats.org/officeDocument/2006/relationships/hyperlink" Target="http://www.ie.hacettepe.edu.tr/" TargetMode="External"/><Relationship Id="rId10" Type="http://schemas.openxmlformats.org/officeDocument/2006/relationships/hyperlink" Target="http://www.jeomuh.hacettepe.edu.tr/" TargetMode="External"/><Relationship Id="rId4" Type="http://schemas.openxmlformats.org/officeDocument/2006/relationships/hyperlink" Target="http://www.ee.hacettepe.edu.tr/" TargetMode="External"/><Relationship Id="rId9" Type="http://schemas.openxmlformats.org/officeDocument/2006/relationships/hyperlink" Target="http://www.ce.hacettepe.edu.tr/" TargetMode="External"/><Relationship Id="rId14" Type="http://schemas.openxmlformats.org/officeDocument/2006/relationships/hyperlink" Target="http://www.nuke.hacettepe.edu.tr/"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SLEK SEÃÄ°MÄ° ile ilgili gÃ¶rsel sonucu">
            <a:extLst>
              <a:ext uri="{FF2B5EF4-FFF2-40B4-BE49-F238E27FC236}">
                <a16:creationId xmlns="" xmlns:a16="http://schemas.microsoft.com/office/drawing/2014/main" id="{95E66CCB-AD2D-4FB9-A4AE-AA18876184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0" r="1" b="1"/>
          <a:stretch/>
        </p:blipFill>
        <p:spPr bwMode="auto">
          <a:xfrm>
            <a:off x="-131987" y="-157648"/>
            <a:ext cx="5208043"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 xmlns:a16="http://schemas.microsoft.com/office/drawing/2014/main" id="{EEE4F321-86E0-45EC-9DC9-747F088B8C97}"/>
              </a:ext>
            </a:extLst>
          </p:cNvPr>
          <p:cNvSpPr>
            <a:spLocks noGrp="1"/>
          </p:cNvSpPr>
          <p:nvPr>
            <p:ph type="ctrTitle"/>
          </p:nvPr>
        </p:nvSpPr>
        <p:spPr>
          <a:xfrm>
            <a:off x="5077152" y="1317429"/>
            <a:ext cx="3709553" cy="1924078"/>
          </a:xfrm>
        </p:spPr>
        <p:txBody>
          <a:bodyPr>
            <a:noAutofit/>
          </a:bodyPr>
          <a:lstStyle/>
          <a:p>
            <a:r>
              <a:rPr lang="tr-TR" sz="6000" dirty="0"/>
              <a:t>MESLEK SEÇİMİ</a:t>
            </a:r>
          </a:p>
        </p:txBody>
      </p:sp>
      <p:cxnSp>
        <p:nvCxnSpPr>
          <p:cNvPr id="73" name="Straight Connector 72">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05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659" y="4572000"/>
            <a:ext cx="5293730" cy="1964266"/>
          </a:xfrm>
          <a:prstGeom prst="rect">
            <a:avLst/>
          </a:prstGeom>
          <a:solidFill>
            <a:srgbClr val="49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 xmlns:a16="http://schemas.microsoft.com/office/drawing/2014/main" id="{CFC66E7D-B70A-4F10-8C5C-8AC446F3C338}"/>
              </a:ext>
            </a:extLst>
          </p:cNvPr>
          <p:cNvSpPr>
            <a:spLocks noGrp="1"/>
          </p:cNvSpPr>
          <p:nvPr>
            <p:ph type="title"/>
          </p:nvPr>
        </p:nvSpPr>
        <p:spPr>
          <a:xfrm>
            <a:off x="393192" y="4767072"/>
            <a:ext cx="4945641" cy="1625210"/>
          </a:xfrm>
        </p:spPr>
        <p:txBody>
          <a:bodyPr>
            <a:normAutofit/>
          </a:bodyPr>
          <a:lstStyle/>
          <a:p>
            <a:pPr algn="r"/>
            <a:r>
              <a:rPr lang="tr-TR" dirty="0">
                <a:solidFill>
                  <a:srgbClr val="FFFFFF"/>
                </a:solidFill>
              </a:rPr>
              <a:t>1-YETENEK</a:t>
            </a:r>
          </a:p>
        </p:txBody>
      </p:sp>
      <p:sp>
        <p:nvSpPr>
          <p:cNvPr id="3" name="İçerik Yer Tutucusu 2">
            <a:extLst>
              <a:ext uri="{FF2B5EF4-FFF2-40B4-BE49-F238E27FC236}">
                <a16:creationId xmlns="" xmlns:a16="http://schemas.microsoft.com/office/drawing/2014/main" id="{11E3DC9B-BB26-46F8-8137-37809D008596}"/>
              </a:ext>
            </a:extLst>
          </p:cNvPr>
          <p:cNvSpPr>
            <a:spLocks noGrp="1"/>
          </p:cNvSpPr>
          <p:nvPr>
            <p:ph idx="1"/>
          </p:nvPr>
        </p:nvSpPr>
        <p:spPr>
          <a:xfrm>
            <a:off x="6008532" y="515695"/>
            <a:ext cx="2889809" cy="5876587"/>
          </a:xfrm>
        </p:spPr>
        <p:txBody>
          <a:bodyPr anchor="ctr">
            <a:normAutofit/>
          </a:bodyPr>
          <a:lstStyle/>
          <a:p>
            <a:r>
              <a:rPr lang="tr-TR" sz="2000" dirty="0"/>
              <a:t>Yetenek, öğrenme gücü, belli bir eğitimden yararlanma gücü olarak tanımlanabilir. Yetenek, kalıtımla getirilen gizilgücün, eğitim ve çevre etkisi ile geliştirilmiş kısmını ifade eder. Böylece bir kimsenin belli bir yaşa kadar geliştirdiği becerilere bakarak onun yeni bir eğitim sürecinden ne kadar yararlanacağı kestirilebilir.</a:t>
            </a:r>
          </a:p>
          <a:p>
            <a:endParaRPr lang="tr-TR" sz="1700" dirty="0"/>
          </a:p>
        </p:txBody>
      </p:sp>
      <p:pic>
        <p:nvPicPr>
          <p:cNvPr id="2050" name="Picture 2" descr="MESLEK SEÃÄ°MÄ° YETENEK ile ilgili gÃ¶rsel sonucu">
            <a:extLst>
              <a:ext uri="{FF2B5EF4-FFF2-40B4-BE49-F238E27FC236}">
                <a16:creationId xmlns="" xmlns:a16="http://schemas.microsoft.com/office/drawing/2014/main" id="{AA1EF1F2-02FB-400E-92B7-B0750A79F3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30" r="29"/>
          <a:stretch/>
        </p:blipFill>
        <p:spPr bwMode="auto">
          <a:xfrm>
            <a:off x="232204" y="11203"/>
            <a:ext cx="5955828" cy="497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3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1646433-6C00-4783-9541-92601CF520BA}"/>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 xmlns:a16="http://schemas.microsoft.com/office/drawing/2014/main" id="{9ED675D2-C6E7-4032-8935-1CB4720F6D0F}"/>
              </a:ext>
            </a:extLst>
          </p:cNvPr>
          <p:cNvGraphicFramePr>
            <a:graphicFrameLocks noGrp="1"/>
          </p:cNvGraphicFramePr>
          <p:nvPr>
            <p:ph idx="1"/>
            <p:extLst>
              <p:ext uri="{D42A27DB-BD31-4B8C-83A1-F6EECF244321}">
                <p14:modId xmlns:p14="http://schemas.microsoft.com/office/powerpoint/2010/main" val="2345716443"/>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29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659" y="4572000"/>
            <a:ext cx="5293730"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 xmlns:a16="http://schemas.microsoft.com/office/drawing/2014/main" id="{70ADA726-3D7E-422D-B6C2-209632612167}"/>
              </a:ext>
            </a:extLst>
          </p:cNvPr>
          <p:cNvSpPr>
            <a:spLocks noGrp="1"/>
          </p:cNvSpPr>
          <p:nvPr>
            <p:ph type="title"/>
          </p:nvPr>
        </p:nvSpPr>
        <p:spPr>
          <a:xfrm>
            <a:off x="393192" y="4767072"/>
            <a:ext cx="4945641" cy="1625210"/>
          </a:xfrm>
        </p:spPr>
        <p:txBody>
          <a:bodyPr>
            <a:normAutofit/>
          </a:bodyPr>
          <a:lstStyle/>
          <a:p>
            <a:pPr algn="r"/>
            <a:r>
              <a:rPr lang="tr-TR" dirty="0">
                <a:solidFill>
                  <a:srgbClr val="FFFFFF"/>
                </a:solidFill>
              </a:rPr>
              <a:t>2-İLGİ</a:t>
            </a:r>
          </a:p>
        </p:txBody>
      </p:sp>
      <p:sp>
        <p:nvSpPr>
          <p:cNvPr id="3" name="İçerik Yer Tutucusu 2">
            <a:extLst>
              <a:ext uri="{FF2B5EF4-FFF2-40B4-BE49-F238E27FC236}">
                <a16:creationId xmlns="" xmlns:a16="http://schemas.microsoft.com/office/drawing/2014/main" id="{82267C02-ABF5-406A-945D-9B5426FCDEC5}"/>
              </a:ext>
            </a:extLst>
          </p:cNvPr>
          <p:cNvSpPr>
            <a:spLocks noGrp="1"/>
          </p:cNvSpPr>
          <p:nvPr>
            <p:ph idx="1"/>
          </p:nvPr>
        </p:nvSpPr>
        <p:spPr>
          <a:xfrm>
            <a:off x="5686922" y="321732"/>
            <a:ext cx="3211417" cy="6070550"/>
          </a:xfrm>
        </p:spPr>
        <p:txBody>
          <a:bodyPr anchor="ctr">
            <a:normAutofit/>
          </a:bodyPr>
          <a:lstStyle/>
          <a:p>
            <a:pPr>
              <a:lnSpc>
                <a:spcPct val="90000"/>
              </a:lnSpc>
            </a:pPr>
            <a:r>
              <a:rPr lang="tr-TR" sz="1800" dirty="0"/>
              <a:t>Bir insan yaptığı herhangi bir işin sonunda para, taktir, ödül gibi çeşitli kazançlar elde edebilir. Bundan başka bir de işin kendisi kişiye doyum sağlayabilir. Yani </a:t>
            </a:r>
            <a:r>
              <a:rPr lang="tr-TR" sz="1800" b="1" dirty="0"/>
              <a:t>kişi o işi yapmakla mutlu olabilir</a:t>
            </a:r>
            <a:r>
              <a:rPr lang="tr-TR" sz="1800" dirty="0"/>
              <a:t>, uzun ve yorucu bir çalışma süresinin sonunda kendisini huzurlu ve ruhen dinlenmiş hissedebilir. Kısaca, herhangi bir zorlama altında olmadığı ya da kendisine bir ödül verilmediği halde bir kimse kendiliğinden bazı faaliyetlere girişiyor ve bundan doyum sağlıyorsa bu kimsenin o faaliyetlere karşı ilgisi olduğu söylenebilir.</a:t>
            </a:r>
          </a:p>
          <a:p>
            <a:pPr>
              <a:lnSpc>
                <a:spcPct val="90000"/>
              </a:lnSpc>
            </a:pPr>
            <a:endParaRPr lang="tr-TR" sz="900" dirty="0"/>
          </a:p>
        </p:txBody>
      </p:sp>
      <p:pic>
        <p:nvPicPr>
          <p:cNvPr id="3074" name="Picture 2" descr="holland mesleki ilgiler ile ilgili gÃ¶rsel sonucu">
            <a:extLst>
              <a:ext uri="{FF2B5EF4-FFF2-40B4-BE49-F238E27FC236}">
                <a16:creationId xmlns="" xmlns:a16="http://schemas.microsoft.com/office/drawing/2014/main" id="{BA7E9C3D-3B94-4825-B422-C4E0BDF9EF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3" r="2602" b="-2"/>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710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93AE001-8FA3-413A-819C-010DB28FD549}"/>
              </a:ext>
            </a:extLst>
          </p:cNvPr>
          <p:cNvSpPr>
            <a:spLocks noGrp="1"/>
          </p:cNvSpPr>
          <p:nvPr>
            <p:ph type="title"/>
          </p:nvPr>
        </p:nvSpPr>
        <p:spPr/>
        <p:txBody>
          <a:bodyPr/>
          <a:lstStyle/>
          <a:p>
            <a:r>
              <a:rPr lang="tr-TR" dirty="0"/>
              <a:t>3-MESLEKİ DEĞERLER</a:t>
            </a:r>
          </a:p>
        </p:txBody>
      </p:sp>
      <p:graphicFrame>
        <p:nvGraphicFramePr>
          <p:cNvPr id="4" name="İçerik Yer Tutucusu 3">
            <a:extLst>
              <a:ext uri="{FF2B5EF4-FFF2-40B4-BE49-F238E27FC236}">
                <a16:creationId xmlns="" xmlns:a16="http://schemas.microsoft.com/office/drawing/2014/main" id="{EB614E07-A1AB-46CC-BB03-5683638C74A3}"/>
              </a:ext>
            </a:extLst>
          </p:cNvPr>
          <p:cNvGraphicFramePr>
            <a:graphicFrameLocks noGrp="1"/>
          </p:cNvGraphicFramePr>
          <p:nvPr>
            <p:ph idx="1"/>
            <p:extLst>
              <p:ext uri="{D42A27DB-BD31-4B8C-83A1-F6EECF244321}">
                <p14:modId xmlns:p14="http://schemas.microsoft.com/office/powerpoint/2010/main" val="1219160429"/>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a:extLst>
              <a:ext uri="{FF2B5EF4-FFF2-40B4-BE49-F238E27FC236}">
                <a16:creationId xmlns="" xmlns:a16="http://schemas.microsoft.com/office/drawing/2014/main" id="{EDF49D7C-AC68-4242-B5B3-D7D708298B06}"/>
              </a:ext>
            </a:extLst>
          </p:cNvPr>
          <p:cNvSpPr txBox="1"/>
          <p:nvPr/>
        </p:nvSpPr>
        <p:spPr>
          <a:xfrm>
            <a:off x="2699792" y="4941168"/>
            <a:ext cx="1296144" cy="338554"/>
          </a:xfrm>
          <a:prstGeom prst="rect">
            <a:avLst/>
          </a:prstGeom>
          <a:noFill/>
        </p:spPr>
        <p:txBody>
          <a:bodyPr wrap="square" rtlCol="0">
            <a:spAutoFit/>
          </a:bodyPr>
          <a:lstStyle/>
          <a:p>
            <a:r>
              <a:rPr lang="tr-TR" sz="1600" dirty="0"/>
              <a:t>BAĞIMSIZLIK</a:t>
            </a:r>
          </a:p>
        </p:txBody>
      </p:sp>
      <p:sp>
        <p:nvSpPr>
          <p:cNvPr id="6" name="Metin kutusu 5">
            <a:extLst>
              <a:ext uri="{FF2B5EF4-FFF2-40B4-BE49-F238E27FC236}">
                <a16:creationId xmlns="" xmlns:a16="http://schemas.microsoft.com/office/drawing/2014/main" id="{A7D0E9A9-7440-47ED-AC77-7D0A1072E920}"/>
              </a:ext>
            </a:extLst>
          </p:cNvPr>
          <p:cNvSpPr txBox="1"/>
          <p:nvPr/>
        </p:nvSpPr>
        <p:spPr>
          <a:xfrm>
            <a:off x="2699792" y="2132856"/>
            <a:ext cx="1440160" cy="646331"/>
          </a:xfrm>
          <a:prstGeom prst="rect">
            <a:avLst/>
          </a:prstGeom>
          <a:noFill/>
        </p:spPr>
        <p:txBody>
          <a:bodyPr wrap="square" rtlCol="0">
            <a:spAutoFit/>
          </a:bodyPr>
          <a:lstStyle/>
          <a:p>
            <a:r>
              <a:rPr lang="tr-TR" dirty="0"/>
              <a:t>YARDIM ETME</a:t>
            </a:r>
          </a:p>
        </p:txBody>
      </p:sp>
      <p:sp>
        <p:nvSpPr>
          <p:cNvPr id="7" name="Metin kutusu 6">
            <a:extLst>
              <a:ext uri="{FF2B5EF4-FFF2-40B4-BE49-F238E27FC236}">
                <a16:creationId xmlns="" xmlns:a16="http://schemas.microsoft.com/office/drawing/2014/main" id="{3201C34B-700E-43A7-8E45-643EB440ACB6}"/>
              </a:ext>
            </a:extLst>
          </p:cNvPr>
          <p:cNvSpPr txBox="1"/>
          <p:nvPr/>
        </p:nvSpPr>
        <p:spPr>
          <a:xfrm>
            <a:off x="5076056" y="3263016"/>
            <a:ext cx="1440160" cy="923330"/>
          </a:xfrm>
          <a:prstGeom prst="rect">
            <a:avLst/>
          </a:prstGeom>
          <a:noFill/>
        </p:spPr>
        <p:txBody>
          <a:bodyPr wrap="square" rtlCol="0">
            <a:spAutoFit/>
          </a:bodyPr>
          <a:lstStyle/>
          <a:p>
            <a:r>
              <a:rPr lang="tr-TR" dirty="0"/>
              <a:t>ÇALIŞMA SAATİ BELİRGİNLİĞİ</a:t>
            </a:r>
          </a:p>
        </p:txBody>
      </p:sp>
      <p:sp>
        <p:nvSpPr>
          <p:cNvPr id="8" name="Metin kutusu 7">
            <a:extLst>
              <a:ext uri="{FF2B5EF4-FFF2-40B4-BE49-F238E27FC236}">
                <a16:creationId xmlns="" xmlns:a16="http://schemas.microsoft.com/office/drawing/2014/main" id="{2022E3A0-19B4-4FAA-9B39-90014DE61DCE}"/>
              </a:ext>
            </a:extLst>
          </p:cNvPr>
          <p:cNvSpPr txBox="1"/>
          <p:nvPr/>
        </p:nvSpPr>
        <p:spPr>
          <a:xfrm>
            <a:off x="6660232" y="3429000"/>
            <a:ext cx="1656184" cy="369332"/>
          </a:xfrm>
          <a:prstGeom prst="rect">
            <a:avLst/>
          </a:prstGeom>
          <a:noFill/>
        </p:spPr>
        <p:txBody>
          <a:bodyPr wrap="square" rtlCol="0">
            <a:spAutoFit/>
          </a:bodyPr>
          <a:lstStyle/>
          <a:p>
            <a:r>
              <a:rPr lang="tr-TR" dirty="0"/>
              <a:t>AİLE</a:t>
            </a:r>
          </a:p>
        </p:txBody>
      </p:sp>
    </p:spTree>
    <p:extLst>
      <p:ext uri="{BB962C8B-B14F-4D97-AF65-F5344CB8AC3E}">
        <p14:creationId xmlns:p14="http://schemas.microsoft.com/office/powerpoint/2010/main" val="2520446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C8B18436-C972-4104-93BF-3FBD992FE840}"/>
              </a:ext>
            </a:extLst>
          </p:cNvPr>
          <p:cNvSpPr>
            <a:spLocks noGrp="1"/>
          </p:cNvSpPr>
          <p:nvPr>
            <p:ph type="title"/>
          </p:nvPr>
        </p:nvSpPr>
        <p:spPr/>
        <p:txBody>
          <a:bodyPr/>
          <a:lstStyle/>
          <a:p>
            <a:pPr eaLnBrk="1" fontAlgn="auto" hangingPunct="1">
              <a:spcAft>
                <a:spcPts val="0"/>
              </a:spcAft>
              <a:defRPr/>
            </a:pPr>
            <a:r>
              <a:rPr lang="tr-TR" dirty="0"/>
              <a:t>  </a:t>
            </a:r>
          </a:p>
        </p:txBody>
      </p:sp>
      <p:sp>
        <p:nvSpPr>
          <p:cNvPr id="32771" name="2 İçerik Yer Tutucusu">
            <a:extLst>
              <a:ext uri="{FF2B5EF4-FFF2-40B4-BE49-F238E27FC236}">
                <a16:creationId xmlns="" xmlns:a16="http://schemas.microsoft.com/office/drawing/2014/main" id="{2BAFD739-C0A2-4119-B7BD-D377E122F2EA}"/>
              </a:ext>
            </a:extLst>
          </p:cNvPr>
          <p:cNvSpPr>
            <a:spLocks noGrp="1"/>
          </p:cNvSpPr>
          <p:nvPr>
            <p:ph idx="1"/>
          </p:nvPr>
        </p:nvSpPr>
        <p:spPr>
          <a:xfrm>
            <a:off x="457200" y="1600200"/>
            <a:ext cx="7467600" cy="4873625"/>
          </a:xfrm>
        </p:spPr>
        <p:txBody>
          <a:bodyPr/>
          <a:lstStyle/>
          <a:p>
            <a:pPr eaLnBrk="1" hangingPunct="1">
              <a:buFont typeface="Wingdings 2" panose="05020102010507070707" pitchFamily="18" charset="2"/>
              <a:buNone/>
            </a:pPr>
            <a:r>
              <a:rPr lang="tr-TR" altLang="tr-TR"/>
              <a:t>  </a:t>
            </a:r>
          </a:p>
        </p:txBody>
      </p:sp>
      <p:pic>
        <p:nvPicPr>
          <p:cNvPr id="32772" name="Picture 2" descr="D:\REHBERLİK\R\REHBERLİK PANOSU\ÇIKARDIM\mesleki rehberlik.bmp">
            <a:extLst>
              <a:ext uri="{FF2B5EF4-FFF2-40B4-BE49-F238E27FC236}">
                <a16:creationId xmlns="" xmlns:a16="http://schemas.microsoft.com/office/drawing/2014/main" id="{22A0533A-401F-4BB8-BE38-C92E77FC3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a:extLst>
              <a:ext uri="{FF2B5EF4-FFF2-40B4-BE49-F238E27FC236}">
                <a16:creationId xmlns="" xmlns:a16="http://schemas.microsoft.com/office/drawing/2014/main" id="{46E22AA9-54C0-4633-9DFD-E9E2A51C1A42}"/>
              </a:ext>
            </a:extLst>
          </p:cNvPr>
          <p:cNvSpPr>
            <a:spLocks noGrp="1"/>
          </p:cNvSpPr>
          <p:nvPr>
            <p:ph type="title"/>
          </p:nvPr>
        </p:nvSpPr>
        <p:spPr/>
        <p:txBody>
          <a:bodyPr/>
          <a:lstStyle/>
          <a:p>
            <a:pPr eaLnBrk="1" fontAlgn="auto" hangingPunct="1">
              <a:spcAft>
                <a:spcPts val="0"/>
              </a:spcAft>
              <a:defRPr/>
            </a:pPr>
            <a:r>
              <a:rPr lang="tr-TR">
                <a:solidFill>
                  <a:schemeClr val="accent1">
                    <a:tint val="88000"/>
                    <a:satMod val="150000"/>
                  </a:schemeClr>
                </a:solidFill>
              </a:rPr>
              <a:t>  </a:t>
            </a:r>
          </a:p>
        </p:txBody>
      </p:sp>
      <p:pic>
        <p:nvPicPr>
          <p:cNvPr id="40963" name="3 İçerik Yer Tutucusu" descr="pano-yanltercih.jpg">
            <a:extLst>
              <a:ext uri="{FF2B5EF4-FFF2-40B4-BE49-F238E27FC236}">
                <a16:creationId xmlns="" xmlns:a16="http://schemas.microsoft.com/office/drawing/2014/main" id="{88C04308-E846-47E9-94C0-CECE19AEE8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628800"/>
            <a:ext cx="7632848" cy="4389437"/>
          </a:xfrm>
          <a:effectLst>
            <a:softEdge rad="112500"/>
          </a:effectLst>
        </p:spPr>
      </p:pic>
      <p:sp>
        <p:nvSpPr>
          <p:cNvPr id="39940" name="Dikdörtgen 1">
            <a:extLst>
              <a:ext uri="{FF2B5EF4-FFF2-40B4-BE49-F238E27FC236}">
                <a16:creationId xmlns="" xmlns:a16="http://schemas.microsoft.com/office/drawing/2014/main" id="{70765729-3079-488C-A619-1EC4892BD8C3}"/>
              </a:ext>
            </a:extLst>
          </p:cNvPr>
          <p:cNvSpPr>
            <a:spLocks noChangeArrowheads="1"/>
          </p:cNvSpPr>
          <p:nvPr/>
        </p:nvSpPr>
        <p:spPr bwMode="auto">
          <a:xfrm>
            <a:off x="900113" y="476250"/>
            <a:ext cx="7127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2400" b="1" i="1" dirty="0">
                <a:solidFill>
                  <a:srgbClr val="EE8012"/>
                </a:solidFill>
                <a:latin typeface="Times New Roman" panose="02020603050405020304" pitchFamily="18" charset="0"/>
                <a:cs typeface="Times New Roman" panose="02020603050405020304" pitchFamily="18" charset="0"/>
              </a:rPr>
              <a:t>Meslek seçimi, </a:t>
            </a:r>
            <a:br>
              <a:rPr lang="tr-TR" altLang="tr-TR" sz="2400" b="1" i="1" dirty="0">
                <a:solidFill>
                  <a:srgbClr val="EE8012"/>
                </a:solidFill>
                <a:latin typeface="Times New Roman" panose="02020603050405020304" pitchFamily="18" charset="0"/>
                <a:cs typeface="Times New Roman" panose="02020603050405020304" pitchFamily="18" charset="0"/>
              </a:rPr>
            </a:br>
            <a:r>
              <a:rPr lang="tr-TR" altLang="tr-TR" sz="2400" b="1" i="1" dirty="0">
                <a:solidFill>
                  <a:srgbClr val="EE8012"/>
                </a:solidFill>
                <a:latin typeface="Times New Roman" panose="02020603050405020304" pitchFamily="18" charset="0"/>
                <a:cs typeface="Times New Roman" panose="02020603050405020304" pitchFamily="18" charset="0"/>
              </a:rPr>
              <a:t>yaşamımızda aldığımız en önemli kararlardan biridir.</a:t>
            </a:r>
            <a:endParaRPr lang="tr-TR" altLang="tr-TR" sz="2400" i="1" dirty="0">
              <a:solidFill>
                <a:srgbClr val="EE801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07F5A1E8-9CAE-4B28-9A03-3F6EB8D3C7F7}"/>
              </a:ext>
            </a:extLst>
          </p:cNvPr>
          <p:cNvSpPr>
            <a:spLocks noGrp="1" noChangeArrowheads="1"/>
          </p:cNvSpPr>
          <p:nvPr>
            <p:ph type="title"/>
          </p:nvPr>
        </p:nvSpPr>
        <p:spPr>
          <a:xfrm>
            <a:off x="467544" y="692696"/>
            <a:ext cx="8229600" cy="1066800"/>
          </a:xfrm>
        </p:spPr>
        <p:txBody>
          <a:bodyPr>
            <a:noAutofit/>
          </a:bodyPr>
          <a:lstStyle/>
          <a:p>
            <a:pPr algn="ctr" eaLnBrk="1" fontAlgn="auto" hangingPunct="1">
              <a:spcAft>
                <a:spcPts val="0"/>
              </a:spcAft>
              <a:defRPr/>
            </a:pPr>
            <a:r>
              <a:rPr lang="tr-TR" sz="4700" b="1" i="1" dirty="0">
                <a:solidFill>
                  <a:schemeClr val="accent1">
                    <a:tint val="88000"/>
                    <a:satMod val="150000"/>
                  </a:schemeClr>
                </a:solidFill>
                <a:latin typeface="Times New Roman" pitchFamily="18" charset="0"/>
                <a:cs typeface="Times New Roman" pitchFamily="18" charset="0"/>
              </a:rPr>
              <a:t>Meslek Seçimimiz </a:t>
            </a:r>
            <a:br>
              <a:rPr lang="tr-TR" sz="4700" b="1" i="1" dirty="0">
                <a:solidFill>
                  <a:schemeClr val="accent1">
                    <a:tint val="88000"/>
                    <a:satMod val="150000"/>
                  </a:schemeClr>
                </a:solidFill>
                <a:latin typeface="Times New Roman" pitchFamily="18" charset="0"/>
                <a:cs typeface="Times New Roman" pitchFamily="18" charset="0"/>
              </a:rPr>
            </a:br>
            <a:r>
              <a:rPr lang="tr-TR" sz="4700" b="1" i="1" dirty="0">
                <a:solidFill>
                  <a:schemeClr val="accent1">
                    <a:tint val="88000"/>
                    <a:satMod val="150000"/>
                  </a:schemeClr>
                </a:solidFill>
                <a:latin typeface="Times New Roman" pitchFamily="18" charset="0"/>
                <a:cs typeface="Times New Roman" pitchFamily="18" charset="0"/>
              </a:rPr>
              <a:t>Hayatımızı Nasıl Etkiler?</a:t>
            </a:r>
          </a:p>
        </p:txBody>
      </p:sp>
      <p:sp>
        <p:nvSpPr>
          <p:cNvPr id="40963" name="Rectangle 3">
            <a:extLst>
              <a:ext uri="{FF2B5EF4-FFF2-40B4-BE49-F238E27FC236}">
                <a16:creationId xmlns="" xmlns:a16="http://schemas.microsoft.com/office/drawing/2014/main" id="{5D137254-7CC2-416E-9A34-DB2647183184}"/>
              </a:ext>
            </a:extLst>
          </p:cNvPr>
          <p:cNvSpPr>
            <a:spLocks noGrp="1" noChangeArrowheads="1"/>
          </p:cNvSpPr>
          <p:nvPr>
            <p:ph idx="1"/>
          </p:nvPr>
        </p:nvSpPr>
        <p:spPr>
          <a:xfrm>
            <a:off x="251520" y="2020149"/>
            <a:ext cx="8534400" cy="4852987"/>
          </a:xfrm>
        </p:spPr>
        <p:txBody>
          <a:bodyPr/>
          <a:lstStyle/>
          <a:p>
            <a:pPr eaLnBrk="1" hangingPunct="1">
              <a:buFont typeface="Wingdings" panose="05000000000000000000" pitchFamily="2" charset="2"/>
              <a:buChar char="Ø"/>
            </a:pPr>
            <a:r>
              <a:rPr lang="tr-TR" altLang="tr-TR" sz="2900" dirty="0">
                <a:latin typeface="Times New Roman" panose="02020603050405020304" pitchFamily="18" charset="0"/>
                <a:cs typeface="Times New Roman" panose="02020603050405020304" pitchFamily="18" charset="0"/>
              </a:rPr>
              <a:t> Meslek seçimi kişinin başarı ve başarısızlığını etkiler.</a:t>
            </a:r>
          </a:p>
          <a:p>
            <a:pPr eaLnBrk="1" hangingPunct="1">
              <a:buFont typeface="Wingdings" panose="05000000000000000000" pitchFamily="2" charset="2"/>
              <a:buChar char="Ø"/>
            </a:pPr>
            <a:r>
              <a:rPr lang="tr-TR" altLang="tr-TR" sz="2900" dirty="0">
                <a:latin typeface="Times New Roman" panose="02020603050405020304" pitchFamily="18" charset="0"/>
                <a:cs typeface="Times New Roman" panose="02020603050405020304" pitchFamily="18" charset="0"/>
              </a:rPr>
              <a:t> Meslek seçimi kişinin yapacağı işi sevip sevmemesini etkiler.</a:t>
            </a:r>
          </a:p>
          <a:p>
            <a:pPr eaLnBrk="1" hangingPunct="1">
              <a:buFont typeface="Wingdings" panose="05000000000000000000" pitchFamily="2" charset="2"/>
              <a:buChar char="Ø"/>
            </a:pPr>
            <a:r>
              <a:rPr lang="tr-TR" altLang="tr-TR" sz="2900" dirty="0">
                <a:latin typeface="Times New Roman" panose="02020603050405020304" pitchFamily="18" charset="0"/>
                <a:cs typeface="Times New Roman" panose="02020603050405020304" pitchFamily="18" charset="0"/>
              </a:rPr>
              <a:t> Meslek seçimi, kişinin iş bulmasını etkiler.</a:t>
            </a:r>
          </a:p>
          <a:p>
            <a:pPr eaLnBrk="1" hangingPunct="1">
              <a:buFont typeface="Wingdings" panose="05000000000000000000" pitchFamily="2" charset="2"/>
              <a:buChar char="Ø"/>
            </a:pPr>
            <a:r>
              <a:rPr lang="tr-TR" altLang="tr-TR" sz="2900" dirty="0">
                <a:latin typeface="Times New Roman" panose="02020603050405020304" pitchFamily="18" charset="0"/>
                <a:cs typeface="Times New Roman" panose="02020603050405020304" pitchFamily="18" charset="0"/>
              </a:rPr>
              <a:t> Meslek seçimi yaşanılacak yeri, evlenme ve sosyal ilişkiler gibi hayatın önemli olgularını da etkiler.</a:t>
            </a:r>
          </a:p>
          <a:p>
            <a:pPr eaLnBrk="1" hangingPunct="1">
              <a:buFont typeface="Wingdings" panose="05000000000000000000" pitchFamily="2" charset="2"/>
              <a:buChar char="Ø"/>
            </a:pPr>
            <a:r>
              <a:rPr lang="tr-TR" altLang="tr-TR" sz="2900" dirty="0">
                <a:latin typeface="Times New Roman" panose="02020603050405020304" pitchFamily="18" charset="0"/>
                <a:cs typeface="Times New Roman" panose="02020603050405020304" pitchFamily="18" charset="0"/>
              </a:rPr>
              <a:t> Meslek seçimi toplumun insan gücünü etkiler.</a:t>
            </a:r>
          </a:p>
          <a:p>
            <a:pPr eaLnBrk="1" hangingPunct="1">
              <a:buFont typeface="Wingdings" panose="05000000000000000000" pitchFamily="2" charset="2"/>
              <a:buChar char="Ø"/>
            </a:pPr>
            <a:endParaRPr lang="tr-TR" altLang="tr-TR" sz="29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2C4470CC-C232-447A-91C6-CA271840E906}"/>
              </a:ext>
            </a:extLst>
          </p:cNvPr>
          <p:cNvSpPr>
            <a:spLocks noGrp="1"/>
          </p:cNvSpPr>
          <p:nvPr>
            <p:ph type="title"/>
          </p:nvPr>
        </p:nvSpPr>
        <p:spPr>
          <a:xfrm>
            <a:off x="468313" y="404813"/>
            <a:ext cx="7859712" cy="1143000"/>
          </a:xfrm>
        </p:spPr>
        <p:txBody>
          <a:bodyPr>
            <a:normAutofit fontScale="90000"/>
          </a:bodyPr>
          <a:lstStyle/>
          <a:p>
            <a:pPr algn="ctr" eaLnBrk="1" fontAlgn="auto" hangingPunct="1">
              <a:spcAft>
                <a:spcPts val="0"/>
              </a:spcAft>
              <a:defRPr/>
            </a:pPr>
            <a:r>
              <a:rPr lang="tr-TR" altLang="zh-CN" sz="3200" b="1" i="1" dirty="0">
                <a:solidFill>
                  <a:schemeClr val="accent1">
                    <a:lumMod val="75000"/>
                  </a:schemeClr>
                </a:solidFill>
              </a:rPr>
              <a:t>MESLEK SEÇİMİNDE</a:t>
            </a:r>
            <a:br>
              <a:rPr lang="tr-TR" altLang="zh-CN" sz="3200" b="1" i="1" dirty="0">
                <a:solidFill>
                  <a:schemeClr val="accent1">
                    <a:lumMod val="75000"/>
                  </a:schemeClr>
                </a:solidFill>
              </a:rPr>
            </a:br>
            <a:r>
              <a:rPr lang="tr-TR" altLang="zh-CN" sz="3200" b="1" i="1" dirty="0">
                <a:solidFill>
                  <a:schemeClr val="accent1">
                    <a:lumMod val="75000"/>
                  </a:schemeClr>
                </a:solidFill>
              </a:rPr>
              <a:t>SIKÇA YAPILAN HATALAR VE </a:t>
            </a:r>
            <a:br>
              <a:rPr lang="tr-TR" altLang="zh-CN" sz="3200" b="1" i="1" dirty="0">
                <a:solidFill>
                  <a:schemeClr val="accent1">
                    <a:lumMod val="75000"/>
                  </a:schemeClr>
                </a:solidFill>
              </a:rPr>
            </a:br>
            <a:r>
              <a:rPr lang="tr-TR" altLang="zh-CN" sz="3200" b="1" i="1" dirty="0">
                <a:solidFill>
                  <a:schemeClr val="accent1">
                    <a:lumMod val="75000"/>
                  </a:schemeClr>
                </a:solidFill>
              </a:rPr>
              <a:t>HATALI DÜŞÜNCELER</a:t>
            </a:r>
            <a:endParaRPr lang="tr-TR" b="1" i="1" dirty="0">
              <a:solidFill>
                <a:schemeClr val="accent1">
                  <a:lumMod val="75000"/>
                </a:schemeClr>
              </a:solidFill>
            </a:endParaRPr>
          </a:p>
        </p:txBody>
      </p:sp>
      <p:sp>
        <p:nvSpPr>
          <p:cNvPr id="3" name="2 İçerik Yer Tutucusu">
            <a:extLst>
              <a:ext uri="{FF2B5EF4-FFF2-40B4-BE49-F238E27FC236}">
                <a16:creationId xmlns="" xmlns:a16="http://schemas.microsoft.com/office/drawing/2014/main" id="{C2B800B2-2ABC-4428-ACAE-39F4F45B0254}"/>
              </a:ext>
            </a:extLst>
          </p:cNvPr>
          <p:cNvSpPr>
            <a:spLocks noGrp="1"/>
          </p:cNvSpPr>
          <p:nvPr>
            <p:ph idx="1"/>
          </p:nvPr>
        </p:nvSpPr>
        <p:spPr>
          <a:xfrm>
            <a:off x="323528" y="1844824"/>
            <a:ext cx="8281988" cy="5184030"/>
          </a:xfrm>
        </p:spPr>
        <p:txBody>
          <a:bodyPr>
            <a:noAutofit/>
          </a:bodyPr>
          <a:lstStyle/>
          <a:p>
            <a:pPr marL="284589" indent="-284589" algn="just" eaLnBrk="1" fontAlgn="auto" hangingPunct="1">
              <a:lnSpc>
                <a:spcPct val="80000"/>
              </a:lnSpc>
              <a:spcAft>
                <a:spcPts val="0"/>
              </a:spcAft>
              <a:buFont typeface="Arial" panose="020B0604020202020204" pitchFamily="34" charset="0"/>
              <a:buChar char="•"/>
              <a:defRPr/>
            </a:pPr>
            <a:r>
              <a:rPr lang="tr-TR" sz="2400" dirty="0">
                <a:solidFill>
                  <a:schemeClr val="tx1">
                    <a:lumMod val="95000"/>
                    <a:lumOff val="5000"/>
                  </a:schemeClr>
                </a:solidFill>
                <a:latin typeface="Times New Roman" pitchFamily="18" charset="0"/>
                <a:cs typeface="Times New Roman" pitchFamily="18" charset="0"/>
              </a:rPr>
              <a:t>Bölüme göre değil üniversiteye veya şehre göre karar vermek</a:t>
            </a:r>
          </a:p>
          <a:p>
            <a:pPr marL="284589" indent="-284589" algn="just" eaLnBrk="1" fontAlgn="auto" hangingPunct="1">
              <a:lnSpc>
                <a:spcPct val="80000"/>
              </a:lnSpc>
              <a:spcAft>
                <a:spcPts val="0"/>
              </a:spcAft>
              <a:buFont typeface="Arial" panose="020B0604020202020204" pitchFamily="34" charset="0"/>
              <a:buChar char="•"/>
              <a:defRPr/>
            </a:pPr>
            <a:r>
              <a:rPr lang="tr-TR" sz="2400" dirty="0">
                <a:solidFill>
                  <a:schemeClr val="tx1">
                    <a:lumMod val="95000"/>
                    <a:lumOff val="5000"/>
                  </a:schemeClr>
                </a:solidFill>
                <a:latin typeface="Times New Roman" pitchFamily="18" charset="0"/>
                <a:cs typeface="Times New Roman" pitchFamily="18" charset="0"/>
              </a:rPr>
              <a:t>Toplumsal önyargıların veya akran grubunun etkisinde kalmak</a:t>
            </a:r>
          </a:p>
          <a:p>
            <a:pPr marL="284589" indent="-284589" algn="just" eaLnBrk="1" fontAlgn="auto" hangingPunct="1">
              <a:lnSpc>
                <a:spcPct val="80000"/>
              </a:lnSpc>
              <a:spcAft>
                <a:spcPts val="0"/>
              </a:spcAft>
              <a:buFont typeface="Arial" panose="020B0604020202020204" pitchFamily="34" charset="0"/>
              <a:buChar char="•"/>
              <a:defRPr/>
            </a:pPr>
            <a:r>
              <a:rPr lang="tr-TR" sz="2400" dirty="0">
                <a:solidFill>
                  <a:schemeClr val="tx1">
                    <a:lumMod val="95000"/>
                    <a:lumOff val="5000"/>
                  </a:schemeClr>
                </a:solidFill>
                <a:latin typeface="Times New Roman" pitchFamily="18" charset="0"/>
                <a:cs typeface="Times New Roman" pitchFamily="18" charset="0"/>
              </a:rPr>
              <a:t>Geleceğin mesleği olduğu için seçmek</a:t>
            </a:r>
          </a:p>
          <a:p>
            <a:pPr marL="284589" indent="-284589" algn="just" eaLnBrk="1" fontAlgn="auto" hangingPunct="1">
              <a:lnSpc>
                <a:spcPct val="80000"/>
              </a:lnSpc>
              <a:spcAft>
                <a:spcPts val="0"/>
              </a:spcAft>
              <a:buFont typeface="Arial" panose="020B0604020202020204" pitchFamily="34" charset="0"/>
              <a:buChar char="•"/>
              <a:defRPr/>
            </a:pPr>
            <a:r>
              <a:rPr lang="tr-TR" sz="2400" dirty="0">
                <a:solidFill>
                  <a:schemeClr val="tx1">
                    <a:lumMod val="95000"/>
                    <a:lumOff val="5000"/>
                  </a:schemeClr>
                </a:solidFill>
                <a:latin typeface="Times New Roman" pitchFamily="18" charset="0"/>
                <a:cs typeface="Times New Roman" pitchFamily="18" charset="0"/>
              </a:rPr>
              <a:t>İş bulma imkânları iyi olduğu için tercih etmek</a:t>
            </a:r>
          </a:p>
          <a:p>
            <a:pPr marL="284589" indent="-284589" algn="just" eaLnBrk="1" fontAlgn="auto" hangingPunct="1">
              <a:lnSpc>
                <a:spcPct val="80000"/>
              </a:lnSpc>
              <a:spcAft>
                <a:spcPts val="0"/>
              </a:spcAft>
              <a:buFont typeface="Arial" panose="020B0604020202020204" pitchFamily="34" charset="0"/>
              <a:buChar char="•"/>
              <a:defRPr/>
            </a:pPr>
            <a:r>
              <a:rPr lang="tr-TR" sz="2400" dirty="0">
                <a:solidFill>
                  <a:schemeClr val="tx1">
                    <a:lumMod val="95000"/>
                    <a:lumOff val="5000"/>
                  </a:schemeClr>
                </a:solidFill>
                <a:latin typeface="Times New Roman" pitchFamily="18" charset="0"/>
                <a:cs typeface="Times New Roman" pitchFamily="18" charset="0"/>
              </a:rPr>
              <a:t>Alınan puana göre tercih yapmak</a:t>
            </a:r>
          </a:p>
          <a:p>
            <a:pPr marL="284589" indent="-284589" algn="just" eaLnBrk="1" fontAlgn="auto" hangingPunct="1">
              <a:lnSpc>
                <a:spcPct val="80000"/>
              </a:lnSpc>
              <a:spcAft>
                <a:spcPts val="0"/>
              </a:spcAft>
              <a:buFont typeface="Arial" panose="020B0604020202020204" pitchFamily="34" charset="0"/>
              <a:buChar char="•"/>
              <a:defRPr/>
            </a:pPr>
            <a:r>
              <a:rPr lang="tr-TR" sz="2400" dirty="0">
                <a:solidFill>
                  <a:schemeClr val="tx1">
                    <a:lumMod val="95000"/>
                    <a:lumOff val="5000"/>
                  </a:schemeClr>
                </a:solidFill>
                <a:latin typeface="Times New Roman" pitchFamily="18" charset="0"/>
                <a:cs typeface="Times New Roman" pitchFamily="18" charset="0"/>
              </a:rPr>
              <a:t>Ailenin baskısı </a:t>
            </a:r>
          </a:p>
          <a:p>
            <a:pPr marL="284589" indent="-284589" algn="just" eaLnBrk="1" fontAlgn="auto" hangingPunct="1">
              <a:lnSpc>
                <a:spcPct val="80000"/>
              </a:lnSpc>
              <a:spcAft>
                <a:spcPts val="0"/>
              </a:spcAft>
              <a:buFont typeface="Arial" panose="020B0604020202020204" pitchFamily="34" charset="0"/>
              <a:buChar char="•"/>
              <a:defRPr/>
            </a:pPr>
            <a:r>
              <a:rPr lang="tr-TR" sz="2400" dirty="0">
                <a:solidFill>
                  <a:schemeClr val="tx1">
                    <a:lumMod val="95000"/>
                    <a:lumOff val="5000"/>
                  </a:schemeClr>
                </a:solidFill>
                <a:latin typeface="Times New Roman" pitchFamily="18" charset="0"/>
                <a:cs typeface="Times New Roman" pitchFamily="18" charset="0"/>
              </a:rPr>
              <a:t>«En iyi meslek maaşı dolgun meslektir» düşüncesi</a:t>
            </a:r>
          </a:p>
          <a:p>
            <a:pPr marL="284589" indent="-284589" algn="just" eaLnBrk="1" fontAlgn="auto" hangingPunct="1">
              <a:lnSpc>
                <a:spcPct val="80000"/>
              </a:lnSpc>
              <a:spcAft>
                <a:spcPts val="0"/>
              </a:spcAft>
              <a:buFont typeface="Arial" panose="020B0604020202020204" pitchFamily="34" charset="0"/>
              <a:buChar char="•"/>
              <a:defRPr/>
            </a:pPr>
            <a:r>
              <a:rPr lang="tr-TR" sz="2400" dirty="0">
                <a:solidFill>
                  <a:schemeClr val="tx1">
                    <a:lumMod val="95000"/>
                    <a:lumOff val="5000"/>
                  </a:schemeClr>
                </a:solidFill>
                <a:latin typeface="Times New Roman" pitchFamily="18" charset="0"/>
                <a:cs typeface="Times New Roman" pitchFamily="18" charset="0"/>
              </a:rPr>
              <a:t>«Bu mesleği seçmem halinde daha hızlı para kazanabilirim» düşüncesi</a:t>
            </a:r>
          </a:p>
          <a:p>
            <a:pPr marL="284589" indent="-284589" algn="just" eaLnBrk="1" fontAlgn="auto" hangingPunct="1">
              <a:lnSpc>
                <a:spcPct val="80000"/>
              </a:lnSpc>
              <a:spcAft>
                <a:spcPts val="0"/>
              </a:spcAft>
              <a:buFont typeface="Arial" panose="020B0604020202020204" pitchFamily="34" charset="0"/>
              <a:buChar char="•"/>
              <a:defRPr/>
            </a:pPr>
            <a:r>
              <a:rPr lang="tr-TR" sz="2400" dirty="0">
                <a:solidFill>
                  <a:schemeClr val="tx1">
                    <a:lumMod val="95000"/>
                    <a:lumOff val="5000"/>
                  </a:schemeClr>
                </a:solidFill>
                <a:latin typeface="Times New Roman" pitchFamily="18" charset="0"/>
                <a:cs typeface="Times New Roman" pitchFamily="18" charset="0"/>
              </a:rPr>
              <a:t>«Bir an önce para kazanmam gerekiyor» düşüncesi</a:t>
            </a:r>
          </a:p>
          <a:p>
            <a:pPr marL="284589" indent="-284589" algn="just" eaLnBrk="1" fontAlgn="auto" hangingPunct="1">
              <a:lnSpc>
                <a:spcPct val="80000"/>
              </a:lnSpc>
              <a:spcAft>
                <a:spcPts val="0"/>
              </a:spcAft>
              <a:buFont typeface="Arial" panose="020B0604020202020204" pitchFamily="34" charset="0"/>
              <a:buChar char="•"/>
              <a:defRPr/>
            </a:pPr>
            <a:r>
              <a:rPr lang="tr-TR" sz="2400" dirty="0">
                <a:solidFill>
                  <a:schemeClr val="tx1">
                    <a:lumMod val="95000"/>
                    <a:lumOff val="5000"/>
                  </a:schemeClr>
                </a:solidFill>
                <a:latin typeface="Times New Roman" pitchFamily="18" charset="0"/>
                <a:cs typeface="Times New Roman" pitchFamily="18" charset="0"/>
              </a:rPr>
              <a:t>« «Bir  iş  olsun  da  ne  olursa  olsun» düşüncesi</a:t>
            </a:r>
          </a:p>
          <a:p>
            <a:pPr marL="284589" indent="-284589" algn="just" eaLnBrk="1" fontAlgn="auto" hangingPunct="1">
              <a:lnSpc>
                <a:spcPct val="80000"/>
              </a:lnSpc>
              <a:spcAft>
                <a:spcPts val="0"/>
              </a:spcAft>
              <a:buFont typeface="Arial" panose="020B0604020202020204" pitchFamily="34" charset="0"/>
              <a:buChar char="•"/>
              <a:defRPr/>
            </a:pPr>
            <a:r>
              <a:rPr lang="tr-TR" sz="2400" dirty="0">
                <a:solidFill>
                  <a:schemeClr val="tx1">
                    <a:lumMod val="95000"/>
                    <a:lumOff val="5000"/>
                  </a:schemeClr>
                </a:solidFill>
                <a:latin typeface="Times New Roman" pitchFamily="18" charset="0"/>
                <a:cs typeface="Times New Roman" pitchFamily="18" charset="0"/>
              </a:rPr>
              <a:t>«Üniversiteye bir girsem gerisi kolay» düşüncesi</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5448"/>
            <a:ext cx="8229600" cy="1143000"/>
          </a:xfrm>
        </p:spPr>
        <p:txBody>
          <a:bodyPr/>
          <a:lstStyle/>
          <a:p>
            <a:r>
              <a:rPr lang="tr-TR" dirty="0"/>
              <a:t>Yanlış Meslek Seçimi…</a:t>
            </a:r>
          </a:p>
        </p:txBody>
      </p:sp>
      <p:sp>
        <p:nvSpPr>
          <p:cNvPr id="3" name="İçerik Yer Tutucusu 2"/>
          <p:cNvSpPr>
            <a:spLocks noGrp="1"/>
          </p:cNvSpPr>
          <p:nvPr>
            <p:ph idx="1"/>
          </p:nvPr>
        </p:nvSpPr>
        <p:spPr>
          <a:xfrm>
            <a:off x="4427984" y="1600200"/>
            <a:ext cx="4258816" cy="4525963"/>
          </a:xfrm>
        </p:spPr>
        <p:txBody>
          <a:bodyPr>
            <a:normAutofit fontScale="92500" lnSpcReduction="10000"/>
          </a:bodyPr>
          <a:lstStyle/>
          <a:p>
            <a:r>
              <a:rPr lang="tr-TR" sz="2800" dirty="0"/>
              <a:t>İşinden memnun olmama </a:t>
            </a:r>
          </a:p>
          <a:p>
            <a:r>
              <a:rPr lang="tr-TR" sz="2800" dirty="0"/>
              <a:t>İsteksiz Çalışma </a:t>
            </a:r>
          </a:p>
          <a:p>
            <a:r>
              <a:rPr lang="tr-TR" sz="2800" dirty="0"/>
              <a:t>Sık sık iş değiştirme</a:t>
            </a:r>
          </a:p>
          <a:p>
            <a:r>
              <a:rPr lang="tr-TR" sz="2800" dirty="0"/>
              <a:t>Verim düşüklüğü</a:t>
            </a:r>
          </a:p>
          <a:p>
            <a:r>
              <a:rPr lang="tr-TR" sz="2800" dirty="0"/>
              <a:t>Mesleki yenilikleri takip edememe</a:t>
            </a:r>
          </a:p>
          <a:p>
            <a:r>
              <a:rPr lang="tr-TR" sz="2800" dirty="0"/>
              <a:t>İş yerinde ekonomik zarar yol açma</a:t>
            </a:r>
          </a:p>
          <a:p>
            <a:r>
              <a:rPr lang="tr-TR" sz="2800" dirty="0"/>
              <a:t>Özel hayata olumsuz yansıma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56792"/>
            <a:ext cx="3816424" cy="446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43713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659" y="4572000"/>
            <a:ext cx="5293730" cy="1964266"/>
          </a:xfrm>
          <a:prstGeom prst="rect">
            <a:avLst/>
          </a:prstGeom>
          <a:solidFill>
            <a:srgbClr val="6D5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 xmlns:a16="http://schemas.microsoft.com/office/drawing/2014/main" id="{EAD5ACA9-22CA-4A09-AB1A-28873F490251}"/>
              </a:ext>
            </a:extLst>
          </p:cNvPr>
          <p:cNvSpPr>
            <a:spLocks noGrp="1"/>
          </p:cNvSpPr>
          <p:nvPr>
            <p:ph type="title"/>
          </p:nvPr>
        </p:nvSpPr>
        <p:spPr>
          <a:xfrm>
            <a:off x="393192" y="4767072"/>
            <a:ext cx="4945641" cy="1625210"/>
          </a:xfrm>
        </p:spPr>
        <p:txBody>
          <a:bodyPr>
            <a:normAutofit/>
          </a:bodyPr>
          <a:lstStyle/>
          <a:p>
            <a:pPr algn="r"/>
            <a:r>
              <a:rPr lang="tr-TR" b="1" dirty="0">
                <a:solidFill>
                  <a:srgbClr val="FFFFFF"/>
                </a:solidFill>
              </a:rPr>
              <a:t>Hukuk Fakültesi</a:t>
            </a:r>
            <a:endParaRPr lang="tr-TR" dirty="0">
              <a:solidFill>
                <a:srgbClr val="FFFFFF"/>
              </a:solidFill>
            </a:endParaRPr>
          </a:p>
        </p:txBody>
      </p:sp>
      <p:sp>
        <p:nvSpPr>
          <p:cNvPr id="4103" name="Content Placeholder 4102">
            <a:extLst>
              <a:ext uri="{FF2B5EF4-FFF2-40B4-BE49-F238E27FC236}">
                <a16:creationId xmlns="" xmlns:a16="http://schemas.microsoft.com/office/drawing/2014/main" id="{DD709D6C-6761-4C82-9FC4-8FE760E877DE}"/>
              </a:ext>
            </a:extLst>
          </p:cNvPr>
          <p:cNvSpPr>
            <a:spLocks noGrp="1"/>
          </p:cNvSpPr>
          <p:nvPr>
            <p:ph idx="1"/>
          </p:nvPr>
        </p:nvSpPr>
        <p:spPr>
          <a:xfrm>
            <a:off x="5686922" y="321732"/>
            <a:ext cx="3211418" cy="6214533"/>
          </a:xfrm>
        </p:spPr>
        <p:txBody>
          <a:bodyPr anchor="ctr">
            <a:normAutofit fontScale="77500" lnSpcReduction="20000"/>
          </a:bodyPr>
          <a:lstStyle/>
          <a:p>
            <a:r>
              <a:rPr lang="tr-TR" sz="2400" dirty="0"/>
              <a:t>Avukat olmak isteyenlerin; </a:t>
            </a:r>
          </a:p>
          <a:p>
            <a:r>
              <a:rPr lang="tr-TR" sz="2400" dirty="0"/>
              <a:t>- Sözel yeteneğe,</a:t>
            </a:r>
          </a:p>
          <a:p>
            <a:r>
              <a:rPr lang="tr-TR" sz="2400" dirty="0"/>
              <a:t> - Olaylar ve ilkeler arasında ilişki kurabilme gücüne,</a:t>
            </a:r>
          </a:p>
          <a:p>
            <a:r>
              <a:rPr lang="tr-TR" sz="2400" dirty="0"/>
              <a:t> - Olayları derinliğine araştırma merakına</a:t>
            </a:r>
          </a:p>
          <a:p>
            <a:r>
              <a:rPr lang="tr-TR" sz="2400" dirty="0"/>
              <a:t>, - Başkalarını anlayabilme ve etkileyebilme yeteneğine, </a:t>
            </a:r>
          </a:p>
          <a:p>
            <a:r>
              <a:rPr lang="tr-TR" sz="2400" dirty="0"/>
              <a:t>Avukatlar, büro ve adliye gibi kapalı ortamlarda, gerektiğinde keşif çalışmaları için açık alanlarda çalışırlar. Çalışmaları sırasında, müvekkilleriyle, yargıç (hakim) ve savcılarla, adli personelle, emniyet görevlileriyle iletişim halindedir. Avukatlık yoğun sorumluluk gerektiren, hareketli bir meslektir.</a:t>
            </a:r>
          </a:p>
        </p:txBody>
      </p:sp>
      <p:pic>
        <p:nvPicPr>
          <p:cNvPr id="4101" name="Picture 2" descr="hukuk ile ilgili gÃ¶rsel sonucu">
            <a:extLst>
              <a:ext uri="{FF2B5EF4-FFF2-40B4-BE49-F238E27FC236}">
                <a16:creationId xmlns="" xmlns:a16="http://schemas.microsoft.com/office/drawing/2014/main" id="{042E545F-CE88-402C-9857-D0A6A75DE9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97" r="13450"/>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9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Meslek Nedir?</a:t>
            </a:r>
          </a:p>
        </p:txBody>
      </p:sp>
      <p:sp>
        <p:nvSpPr>
          <p:cNvPr id="3" name="İçerik Yer Tutucusu 2"/>
          <p:cNvSpPr>
            <a:spLocks noGrp="1"/>
          </p:cNvSpPr>
          <p:nvPr>
            <p:ph idx="1"/>
          </p:nvPr>
        </p:nvSpPr>
        <p:spPr>
          <a:xfrm>
            <a:off x="457200" y="1844824"/>
            <a:ext cx="4258816" cy="4680520"/>
          </a:xfrm>
        </p:spPr>
        <p:txBody>
          <a:bodyPr>
            <a:normAutofit/>
          </a:bodyPr>
          <a:lstStyle/>
          <a:p>
            <a:r>
              <a:rPr lang="tr-TR" sz="3200" dirty="0"/>
              <a:t>Kişilerin belli bir eğitimle edindikleri ve hayatlarını kazanmak için sürdürdükleri düzenli ve kurallı faaliyetler bütünüdür.</a:t>
            </a:r>
          </a:p>
        </p:txBody>
      </p:sp>
      <p:pic>
        <p:nvPicPr>
          <p:cNvPr id="2051" name="Picture 3" descr="C:\Program Files (x86)\Microsoft Office\MEDIA\CAGCAT10\j02919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6370" y="1988840"/>
            <a:ext cx="2232248"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Program Files (x86)\Microsoft Office\MEDIA\CAGCAT10\j030125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1738" y="542672"/>
            <a:ext cx="2297766" cy="206950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Program Files (x86)\Microsoft Office\MEDIA\CAGCAT10\j029202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4797152"/>
            <a:ext cx="2520280" cy="177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281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659" y="4572000"/>
            <a:ext cx="5293730" cy="1964266"/>
          </a:xfrm>
          <a:prstGeom prst="rect">
            <a:avLst/>
          </a:prstGeom>
          <a:solidFill>
            <a:srgbClr val="6D5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 xmlns:a16="http://schemas.microsoft.com/office/drawing/2014/main" id="{EAD5ACA9-22CA-4A09-AB1A-28873F490251}"/>
              </a:ext>
            </a:extLst>
          </p:cNvPr>
          <p:cNvSpPr>
            <a:spLocks noGrp="1"/>
          </p:cNvSpPr>
          <p:nvPr>
            <p:ph type="title"/>
          </p:nvPr>
        </p:nvSpPr>
        <p:spPr>
          <a:xfrm>
            <a:off x="393192" y="4767072"/>
            <a:ext cx="4945641" cy="1625210"/>
          </a:xfrm>
        </p:spPr>
        <p:txBody>
          <a:bodyPr>
            <a:normAutofit/>
          </a:bodyPr>
          <a:lstStyle/>
          <a:p>
            <a:pPr algn="r"/>
            <a:r>
              <a:rPr lang="tr-TR" b="1" dirty="0">
                <a:solidFill>
                  <a:srgbClr val="FFFFFF"/>
                </a:solidFill>
              </a:rPr>
              <a:t>Hukuk Fakültesi</a:t>
            </a:r>
            <a:endParaRPr lang="tr-TR" dirty="0">
              <a:solidFill>
                <a:srgbClr val="FFFFFF"/>
              </a:solidFill>
            </a:endParaRPr>
          </a:p>
        </p:txBody>
      </p:sp>
      <p:sp>
        <p:nvSpPr>
          <p:cNvPr id="4103" name="Content Placeholder 4102">
            <a:extLst>
              <a:ext uri="{FF2B5EF4-FFF2-40B4-BE49-F238E27FC236}">
                <a16:creationId xmlns="" xmlns:a16="http://schemas.microsoft.com/office/drawing/2014/main" id="{DD709D6C-6761-4C82-9FC4-8FE760E877DE}"/>
              </a:ext>
            </a:extLst>
          </p:cNvPr>
          <p:cNvSpPr>
            <a:spLocks noGrp="1"/>
          </p:cNvSpPr>
          <p:nvPr>
            <p:ph idx="1"/>
          </p:nvPr>
        </p:nvSpPr>
        <p:spPr>
          <a:xfrm>
            <a:off x="5686922" y="620688"/>
            <a:ext cx="3211418" cy="5915577"/>
          </a:xfrm>
        </p:spPr>
        <p:txBody>
          <a:bodyPr anchor="ctr">
            <a:normAutofit fontScale="77500" lnSpcReduction="20000"/>
          </a:bodyPr>
          <a:lstStyle/>
          <a:p>
            <a:r>
              <a:rPr lang="tr-TR" sz="2400" dirty="0"/>
              <a:t>Savcı olmak isteyenlerin; </a:t>
            </a:r>
          </a:p>
          <a:p>
            <a:r>
              <a:rPr lang="tr-TR" sz="2400" dirty="0"/>
              <a:t>- Sözel akıl yürütme ve ikna gücüne, - Kuvvetli bir belleğe sahip, - Araştırmacı, titiz, dikkatli ve düzenli, - İnsanlarla rahat iletişim kurabilen, zor koşullarda yılmadan çalışabilen, - Cesaretli, sabırlı, soğukkanlı, </a:t>
            </a:r>
          </a:p>
          <a:p>
            <a:r>
              <a:rPr lang="tr-TR" sz="2400" dirty="0"/>
              <a:t>Genellikle bürolarda ve mahkemelerde çalışırlar. Ancak, suçla ilgili araştırma yapmak için olay mahallinde ve olumsuz koşullarda da çalışmak zorunda kalabilirler. Keşif, otopsi, tespit gibi durumlarda açık havada görev yapabilirler. Sorumluluk isteyen, yoğun iş yükü bulunan stresli bir meslektir. </a:t>
            </a:r>
            <a:endParaRPr lang="en-US" sz="2400" dirty="0"/>
          </a:p>
          <a:p>
            <a:endParaRPr lang="en-US" sz="2400" dirty="0"/>
          </a:p>
        </p:txBody>
      </p:sp>
      <p:pic>
        <p:nvPicPr>
          <p:cNvPr id="4101" name="Picture 2" descr="hukuk ile ilgili gÃ¶rsel sonucu">
            <a:extLst>
              <a:ext uri="{FF2B5EF4-FFF2-40B4-BE49-F238E27FC236}">
                <a16:creationId xmlns="" xmlns:a16="http://schemas.microsoft.com/office/drawing/2014/main" id="{042E545F-CE88-402C-9857-D0A6A75DE9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97" r="13450"/>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4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659" y="4572000"/>
            <a:ext cx="5293730" cy="1964266"/>
          </a:xfrm>
          <a:prstGeom prst="rect">
            <a:avLst/>
          </a:prstGeom>
          <a:solidFill>
            <a:srgbClr val="726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 xmlns:a16="http://schemas.microsoft.com/office/drawing/2014/main" id="{6624853D-6DC5-4DC2-BFDB-067D9199652F}"/>
              </a:ext>
            </a:extLst>
          </p:cNvPr>
          <p:cNvSpPr>
            <a:spLocks noGrp="1"/>
          </p:cNvSpPr>
          <p:nvPr>
            <p:ph type="title"/>
          </p:nvPr>
        </p:nvSpPr>
        <p:spPr>
          <a:xfrm>
            <a:off x="393192" y="4767072"/>
            <a:ext cx="4945641" cy="1625210"/>
          </a:xfrm>
        </p:spPr>
        <p:txBody>
          <a:bodyPr>
            <a:normAutofit/>
          </a:bodyPr>
          <a:lstStyle/>
          <a:p>
            <a:pPr algn="r"/>
            <a:r>
              <a:rPr lang="tr-TR" b="1" dirty="0">
                <a:solidFill>
                  <a:srgbClr val="FFFFFF"/>
                </a:solidFill>
              </a:rPr>
              <a:t>Tıp Fakültesi</a:t>
            </a:r>
            <a:endParaRPr lang="tr-TR" dirty="0">
              <a:solidFill>
                <a:srgbClr val="FFFFFF"/>
              </a:solidFill>
            </a:endParaRPr>
          </a:p>
        </p:txBody>
      </p:sp>
      <p:sp>
        <p:nvSpPr>
          <p:cNvPr id="3" name="İçerik Yer Tutucusu 2">
            <a:extLst>
              <a:ext uri="{FF2B5EF4-FFF2-40B4-BE49-F238E27FC236}">
                <a16:creationId xmlns="" xmlns:a16="http://schemas.microsoft.com/office/drawing/2014/main" id="{96095D3E-0FC3-4CF9-BA46-6244BEAEDA65}"/>
              </a:ext>
            </a:extLst>
          </p:cNvPr>
          <p:cNvSpPr>
            <a:spLocks noGrp="1"/>
          </p:cNvSpPr>
          <p:nvPr>
            <p:ph idx="1"/>
          </p:nvPr>
        </p:nvSpPr>
        <p:spPr>
          <a:xfrm>
            <a:off x="5646630" y="321732"/>
            <a:ext cx="3251710" cy="6214534"/>
          </a:xfrm>
        </p:spPr>
        <p:txBody>
          <a:bodyPr anchor="ctr">
            <a:normAutofit/>
          </a:bodyPr>
          <a:lstStyle/>
          <a:p>
            <a:pPr>
              <a:lnSpc>
                <a:spcPct val="90000"/>
              </a:lnSpc>
            </a:pPr>
            <a:r>
              <a:rPr lang="tr-TR" sz="1800" dirty="0"/>
              <a:t>Güçlü bir belleğe sahip, - Kimya ve biyoloji konularına ilgili ve bu alanlarda başarılı, - İnsanların duygularını anlayabilen, - Olayları derinliğine araştırma merakı duyabilen, - Okumayı seven, meslek yaşamı boyunca tıptaki yenilikleri izleme sorumluluğu üstlenebilecek, - Hijyen kurallarına özen gösteren, dikkatli, sabırlı, gerektiğinde fedakarlıktan kaçınmayan, - Yaralardan, pis kokulardan rahatsız olmayan, soğukkanlı </a:t>
            </a:r>
          </a:p>
          <a:p>
            <a:pPr>
              <a:lnSpc>
                <a:spcPct val="90000"/>
              </a:lnSpc>
            </a:pPr>
            <a:r>
              <a:rPr lang="tr-TR" sz="1800" dirty="0"/>
              <a:t>Hekimlerin çalışma saatleri düzensizdir. Hafta sonu ve gece nöbetleri vardır. Acil hastalar için günün her saatinde göreve çağrılabilirler.</a:t>
            </a:r>
          </a:p>
        </p:txBody>
      </p:sp>
      <p:pic>
        <p:nvPicPr>
          <p:cNvPr id="5122" name="Picture 2" descr="doktor ile ilgili gÃ¶rsel sonucu">
            <a:extLst>
              <a:ext uri="{FF2B5EF4-FFF2-40B4-BE49-F238E27FC236}">
                <a16:creationId xmlns="" xmlns:a16="http://schemas.microsoft.com/office/drawing/2014/main" id="{B60FA683-77B2-4A53-A11C-D831CAEA7D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130" b="-2"/>
          <a:stretch/>
        </p:blipFill>
        <p:spPr bwMode="auto">
          <a:xfrm>
            <a:off x="245660" y="321733"/>
            <a:ext cx="5293729" cy="456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624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 descr="https://www.memurlar.net/common/news/documents/747346/deri1.jpg">
            <a:extLst>
              <a:ext uri="{FF2B5EF4-FFF2-40B4-BE49-F238E27FC236}">
                <a16:creationId xmlns="" xmlns:a16="http://schemas.microsoft.com/office/drawing/2014/main" id="{9635E4E5-E5C4-405F-9F70-220B4CBEC2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4664" y="0"/>
            <a:ext cx="10548664"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71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AB99475-160F-4A2C-84BF-B6C69647A3B4}"/>
              </a:ext>
            </a:extLst>
          </p:cNvPr>
          <p:cNvSpPr>
            <a:spLocks noGrp="1"/>
          </p:cNvSpPr>
          <p:nvPr>
            <p:ph type="title"/>
          </p:nvPr>
        </p:nvSpPr>
        <p:spPr>
          <a:xfrm>
            <a:off x="251520" y="5877272"/>
            <a:ext cx="8408194" cy="744836"/>
          </a:xfrm>
        </p:spPr>
        <p:txBody>
          <a:bodyPr vert="horz" lIns="91440" tIns="45720" rIns="91440" bIns="45720" rtlCol="0" anchor="ctr">
            <a:normAutofit/>
          </a:bodyPr>
          <a:lstStyle/>
          <a:p>
            <a:pPr>
              <a:lnSpc>
                <a:spcPct val="90000"/>
              </a:lnSpc>
            </a:pPr>
            <a:r>
              <a:rPr lang="en-US" sz="3100" b="1" u="sng" dirty="0" err="1">
                <a:solidFill>
                  <a:schemeClr val="tx1"/>
                </a:solidFill>
                <a:hlinkClick r:id="rId2"/>
              </a:rPr>
              <a:t>Spor</a:t>
            </a:r>
            <a:r>
              <a:rPr lang="en-US" sz="3100" b="1" u="sng" dirty="0">
                <a:solidFill>
                  <a:schemeClr val="tx1"/>
                </a:solidFill>
                <a:hlinkClick r:id="rId2"/>
              </a:rPr>
              <a:t> </a:t>
            </a:r>
            <a:r>
              <a:rPr lang="en-US" sz="3100" b="1" u="sng" dirty="0" err="1">
                <a:solidFill>
                  <a:schemeClr val="tx1"/>
                </a:solidFill>
                <a:hlinkClick r:id="rId2"/>
              </a:rPr>
              <a:t>Bilimleri</a:t>
            </a:r>
            <a:r>
              <a:rPr lang="en-US" sz="3100" b="1" u="sng" dirty="0">
                <a:solidFill>
                  <a:schemeClr val="tx1"/>
                </a:solidFill>
                <a:hlinkClick r:id="rId2"/>
              </a:rPr>
              <a:t> </a:t>
            </a:r>
            <a:r>
              <a:rPr lang="en-US" sz="3100" b="1" u="sng" dirty="0" err="1">
                <a:solidFill>
                  <a:schemeClr val="tx1"/>
                </a:solidFill>
                <a:hlinkClick r:id="rId2"/>
              </a:rPr>
              <a:t>Fakültesi</a:t>
            </a:r>
            <a:endParaRPr lang="en-US" sz="3100" dirty="0">
              <a:solidFill>
                <a:schemeClr val="tx1"/>
              </a:solidFill>
            </a:endParaRPr>
          </a:p>
        </p:txBody>
      </p:sp>
      <p:pic>
        <p:nvPicPr>
          <p:cNvPr id="9222" name="Picture 6" descr="besyo ile ilgili gÃ¶rsel sonucu">
            <a:extLst>
              <a:ext uri="{FF2B5EF4-FFF2-40B4-BE49-F238E27FC236}">
                <a16:creationId xmlns="" xmlns:a16="http://schemas.microsoft.com/office/drawing/2014/main" id="{71E25F46-9EB0-4C8B-8584-2C37D4B4476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000"/>
          <a:stretch/>
        </p:blipFill>
        <p:spPr bwMode="auto">
          <a:xfrm>
            <a:off x="251520" y="620688"/>
            <a:ext cx="6840760" cy="5130574"/>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992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3AB3C75-6399-41B2-B30A-B6FAB633557B}"/>
              </a:ext>
            </a:extLst>
          </p:cNvPr>
          <p:cNvSpPr>
            <a:spLocks noGrp="1"/>
          </p:cNvSpPr>
          <p:nvPr>
            <p:ph type="title"/>
          </p:nvPr>
        </p:nvSpPr>
        <p:spPr/>
        <p:txBody>
          <a:bodyPr/>
          <a:lstStyle/>
          <a:p>
            <a:r>
              <a:rPr lang="tr-TR" dirty="0"/>
              <a:t>SAĞLIK BİLİMLERİ FAKÜLTESİ</a:t>
            </a:r>
          </a:p>
        </p:txBody>
      </p:sp>
      <p:sp>
        <p:nvSpPr>
          <p:cNvPr id="3" name="İçerik Yer Tutucusu 2">
            <a:extLst>
              <a:ext uri="{FF2B5EF4-FFF2-40B4-BE49-F238E27FC236}">
                <a16:creationId xmlns="" xmlns:a16="http://schemas.microsoft.com/office/drawing/2014/main" id="{D66FE381-F5F7-4AA5-BB0B-D2B666BD88FB}"/>
              </a:ext>
            </a:extLst>
          </p:cNvPr>
          <p:cNvSpPr>
            <a:spLocks noGrp="1"/>
          </p:cNvSpPr>
          <p:nvPr>
            <p:ph idx="1"/>
          </p:nvPr>
        </p:nvSpPr>
        <p:spPr/>
        <p:txBody>
          <a:bodyPr>
            <a:normAutofit/>
          </a:bodyPr>
          <a:lstStyle/>
          <a:p>
            <a:r>
              <a:rPr lang="tr-TR" dirty="0"/>
              <a:t>BESLENME VE DİYETETİK (Beslenme Uzmanı)</a:t>
            </a:r>
          </a:p>
          <a:p>
            <a:r>
              <a:rPr lang="tr-TR" dirty="0"/>
              <a:t>İnsanların yeterli, dengeli ve sağlıklı bir biçimde beslenebilmeleri için yemek listelerinin hazırlanması, yiyeceklerin sağlığa uygun bir şekilde pişirilip sunulması konusunda çalışan, var olan besin kaynaklarının ekonomik ve sağlık kurallarına uygun olarak kullanılmasını sağlayan ve bu konularda bireyi ve toplumu bilgilendiren meslek elemanıdır. </a:t>
            </a:r>
          </a:p>
          <a:p>
            <a:endParaRPr lang="tr-TR" dirty="0"/>
          </a:p>
        </p:txBody>
      </p:sp>
    </p:spTree>
    <p:extLst>
      <p:ext uri="{BB962C8B-B14F-4D97-AF65-F5344CB8AC3E}">
        <p14:creationId xmlns:p14="http://schemas.microsoft.com/office/powerpoint/2010/main" val="253726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7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659" y="4572000"/>
            <a:ext cx="5293730" cy="1964266"/>
          </a:xfrm>
          <a:prstGeom prst="rect">
            <a:avLst/>
          </a:prstGeom>
          <a:solidFill>
            <a:srgbClr val="566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 xmlns:a16="http://schemas.microsoft.com/office/drawing/2014/main" id="{F04689E4-C803-4543-AE7C-7BDE5C4EE785}"/>
              </a:ext>
            </a:extLst>
          </p:cNvPr>
          <p:cNvSpPr>
            <a:spLocks noGrp="1"/>
          </p:cNvSpPr>
          <p:nvPr>
            <p:ph type="title"/>
          </p:nvPr>
        </p:nvSpPr>
        <p:spPr>
          <a:xfrm>
            <a:off x="393192" y="4767072"/>
            <a:ext cx="4945641" cy="1625210"/>
          </a:xfrm>
        </p:spPr>
        <p:txBody>
          <a:bodyPr>
            <a:normAutofit/>
          </a:bodyPr>
          <a:lstStyle/>
          <a:p>
            <a:pPr algn="r"/>
            <a:r>
              <a:rPr lang="tr-TR" dirty="0">
                <a:solidFill>
                  <a:srgbClr val="FF0000"/>
                </a:solidFill>
              </a:rPr>
              <a:t>BESLENME VE DİYETETİK</a:t>
            </a:r>
          </a:p>
        </p:txBody>
      </p:sp>
      <p:sp>
        <p:nvSpPr>
          <p:cNvPr id="3" name="İçerik Yer Tutucusu 2">
            <a:extLst>
              <a:ext uri="{FF2B5EF4-FFF2-40B4-BE49-F238E27FC236}">
                <a16:creationId xmlns="" xmlns:a16="http://schemas.microsoft.com/office/drawing/2014/main" id="{05C0323F-0E32-4EBA-A877-047C6B316711}"/>
              </a:ext>
            </a:extLst>
          </p:cNvPr>
          <p:cNvSpPr>
            <a:spLocks noGrp="1"/>
          </p:cNvSpPr>
          <p:nvPr>
            <p:ph idx="1"/>
          </p:nvPr>
        </p:nvSpPr>
        <p:spPr>
          <a:xfrm>
            <a:off x="5580112" y="353141"/>
            <a:ext cx="3251710" cy="6214533"/>
          </a:xfrm>
        </p:spPr>
        <p:txBody>
          <a:bodyPr anchor="ctr">
            <a:normAutofit/>
          </a:bodyPr>
          <a:lstStyle/>
          <a:p>
            <a:pPr>
              <a:lnSpc>
                <a:spcPct val="90000"/>
              </a:lnSpc>
            </a:pPr>
            <a:r>
              <a:rPr lang="tr-TR" sz="2000" dirty="0"/>
              <a:t>- Fen bilimlerine, özellikle kimya ve biyolojiye ilgili ve bu konularda başarılı, </a:t>
            </a:r>
          </a:p>
          <a:p>
            <a:pPr>
              <a:lnSpc>
                <a:spcPct val="90000"/>
              </a:lnSpc>
            </a:pPr>
            <a:r>
              <a:rPr lang="tr-TR" sz="2000" dirty="0"/>
              <a:t>- Başkalarına yardım etmekten hoşlanan, - Dikkatli, araştırmacı ve yeniliklere açık,</a:t>
            </a:r>
          </a:p>
          <a:p>
            <a:pPr>
              <a:lnSpc>
                <a:spcPct val="90000"/>
              </a:lnSpc>
            </a:pPr>
            <a:r>
              <a:rPr lang="tr-TR" sz="2000" dirty="0"/>
              <a:t>Diyetisyenler hastanelerde, okullarda, yurtlarda, fabrikalarda görev yaparlar. Görev yeri temizdir. Ancak, mutfak denetimi yaparken, diyetisyen nemli ve kokulu ortamda çalışmak durumundadır. İş genellikle oturarak yürütülür. </a:t>
            </a:r>
          </a:p>
        </p:txBody>
      </p:sp>
      <p:pic>
        <p:nvPicPr>
          <p:cNvPr id="10242" name="Picture 2" descr="diyetisyen ile ilgili gÃ¶rsel sonucu">
            <a:extLst>
              <a:ext uri="{FF2B5EF4-FFF2-40B4-BE49-F238E27FC236}">
                <a16:creationId xmlns="" xmlns:a16="http://schemas.microsoft.com/office/drawing/2014/main" id="{B0901C41-7D53-44E4-B09F-6D4B9BA748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364" r="6471" b="-1"/>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551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DDD5CDA-26E5-46E6-A021-6376FFA14D3E}"/>
              </a:ext>
            </a:extLst>
          </p:cNvPr>
          <p:cNvSpPr>
            <a:spLocks noGrp="1"/>
          </p:cNvSpPr>
          <p:nvPr>
            <p:ph type="title"/>
          </p:nvPr>
        </p:nvSpPr>
        <p:spPr/>
        <p:txBody>
          <a:bodyPr>
            <a:normAutofit fontScale="90000"/>
          </a:bodyPr>
          <a:lstStyle/>
          <a:p>
            <a:r>
              <a:rPr lang="tr-TR" u="sng" dirty="0">
                <a:hlinkClick r:id="rId2">
                  <a:extLst>
                    <a:ext uri="{A12FA001-AC4F-418D-AE19-62706E023703}">
                      <ahyp:hlinkClr xmlns="" xmlns:ahyp="http://schemas.microsoft.com/office/drawing/2018/hyperlinkcolor" val="tx"/>
                    </a:ext>
                  </a:extLst>
                </a:hlinkClick>
              </a:rPr>
              <a:t>Fizyoterapi ve Rehabilitasyon Bölümü</a:t>
            </a:r>
            <a:endParaRPr lang="tr-TR" u="sng" dirty="0"/>
          </a:p>
        </p:txBody>
      </p:sp>
      <p:sp>
        <p:nvSpPr>
          <p:cNvPr id="3" name="İçerik Yer Tutucusu 2">
            <a:extLst>
              <a:ext uri="{FF2B5EF4-FFF2-40B4-BE49-F238E27FC236}">
                <a16:creationId xmlns="" xmlns:a16="http://schemas.microsoft.com/office/drawing/2014/main" id="{EF2B446D-6E11-4595-968D-A17D5EEA97F4}"/>
              </a:ext>
            </a:extLst>
          </p:cNvPr>
          <p:cNvSpPr>
            <a:spLocks noGrp="1"/>
          </p:cNvSpPr>
          <p:nvPr>
            <p:ph idx="1"/>
          </p:nvPr>
        </p:nvSpPr>
        <p:spPr/>
        <p:txBody>
          <a:bodyPr/>
          <a:lstStyle/>
          <a:p>
            <a:r>
              <a:rPr lang="tr-TR" dirty="0"/>
              <a:t>Yaralanma, hastalık, engel, hareket sistemi bozuklukları ve sağlıkla ilgili diğer durumlardan kaynaklanan ağrı ve fonksiyon bozukluklarında; hekimin tanısına göre, fizyoterapi ve rehabilitasyona yönelik ölçme ve değerlendirme yaparak bunların ışığında tedavi programını planlayan ve uygulayan kişidir.</a:t>
            </a:r>
          </a:p>
        </p:txBody>
      </p:sp>
    </p:spTree>
    <p:extLst>
      <p:ext uri="{BB962C8B-B14F-4D97-AF65-F5344CB8AC3E}">
        <p14:creationId xmlns:p14="http://schemas.microsoft.com/office/powerpoint/2010/main" val="1342839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Arrow Connector 7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3B8E0A66-95A7-4982-8937-C18D4F56D0AB}"/>
              </a:ext>
            </a:extLst>
          </p:cNvPr>
          <p:cNvSpPr>
            <a:spLocks noGrp="1"/>
          </p:cNvSpPr>
          <p:nvPr>
            <p:ph idx="1"/>
          </p:nvPr>
        </p:nvSpPr>
        <p:spPr>
          <a:xfrm>
            <a:off x="491490" y="0"/>
            <a:ext cx="3840085" cy="6037262"/>
          </a:xfrm>
        </p:spPr>
        <p:txBody>
          <a:bodyPr>
            <a:noAutofit/>
          </a:bodyPr>
          <a:lstStyle/>
          <a:p>
            <a:pPr>
              <a:lnSpc>
                <a:spcPct val="90000"/>
              </a:lnSpc>
            </a:pPr>
            <a:r>
              <a:rPr lang="tr-TR" sz="2000" dirty="0"/>
              <a:t>Fen bilimlerine, özellikle biyoloji ve fiziğe ilgili ve bu alanlarda başarılı, - Göz ve ellerini eşgüdümle kullanabilen, - El becerisi gelişmiş, - Başkalarını anlayabilen ve onlara yardım etmekten hoşlanan, - Sabırlı, dikkatli ve sorumluluk sahibi</a:t>
            </a:r>
          </a:p>
          <a:p>
            <a:pPr>
              <a:lnSpc>
                <a:spcPct val="90000"/>
              </a:lnSpc>
            </a:pPr>
            <a:endParaRPr lang="tr-TR" sz="2000" dirty="0"/>
          </a:p>
          <a:p>
            <a:pPr>
              <a:lnSpc>
                <a:spcPct val="90000"/>
              </a:lnSpc>
            </a:pPr>
            <a:endParaRPr lang="tr-TR" sz="2000" dirty="0"/>
          </a:p>
          <a:p>
            <a:pPr>
              <a:lnSpc>
                <a:spcPct val="90000"/>
              </a:lnSpc>
            </a:pPr>
            <a:r>
              <a:rPr lang="tr-TR" sz="2000" dirty="0"/>
              <a:t>Fizyoterapistler hastane ve rehabilitasyon merkezleri, özel sağlık kurumları, özel eğitim merkezleri, spor/sağlık merkezleri, profesyonel ve amatör spor </a:t>
            </a:r>
            <a:r>
              <a:rPr lang="tr-TR" sz="2000" dirty="0" err="1"/>
              <a:t>kUlüpleri</a:t>
            </a:r>
            <a:r>
              <a:rPr lang="tr-TR" sz="2000" dirty="0"/>
              <a:t>, huzur evleri, kaplıca/termal tesislerinde vs. görev yaparlar. Çalışma ortamı temiz ve sessizdir. Fizyoterapistler genellikle ayakta ve çeşitli aletleri kullanarak görevlerini yürütürler. </a:t>
            </a:r>
          </a:p>
        </p:txBody>
      </p:sp>
      <p:pic>
        <p:nvPicPr>
          <p:cNvPr id="11266" name="Picture 2" descr="fizyoterapist ile ilgili gÃ¶rsel sonucu">
            <a:extLst>
              <a:ext uri="{FF2B5EF4-FFF2-40B4-BE49-F238E27FC236}">
                <a16:creationId xmlns="" xmlns:a16="http://schemas.microsoft.com/office/drawing/2014/main" id="{FB6700A0-43C7-477A-9876-9EA4AD53B7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07" r="25707"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906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8D28011-F5C9-4D77-925F-369420BE43EE}"/>
              </a:ext>
            </a:extLst>
          </p:cNvPr>
          <p:cNvSpPr>
            <a:spLocks noGrp="1"/>
          </p:cNvSpPr>
          <p:nvPr>
            <p:ph type="title"/>
          </p:nvPr>
        </p:nvSpPr>
        <p:spPr>
          <a:xfrm>
            <a:off x="395536" y="260648"/>
            <a:ext cx="8229600" cy="1143000"/>
          </a:xfrm>
        </p:spPr>
        <p:txBody>
          <a:bodyPr/>
          <a:lstStyle/>
          <a:p>
            <a:r>
              <a:rPr lang="tr-TR" u="sng" dirty="0">
                <a:hlinkClick r:id="rId2"/>
              </a:rPr>
              <a:t>Çocuk Gelişimi Bölümü</a:t>
            </a:r>
            <a:endParaRPr lang="tr-TR" dirty="0"/>
          </a:p>
        </p:txBody>
      </p:sp>
      <p:sp>
        <p:nvSpPr>
          <p:cNvPr id="3" name="İçerik Yer Tutucusu 2">
            <a:extLst>
              <a:ext uri="{FF2B5EF4-FFF2-40B4-BE49-F238E27FC236}">
                <a16:creationId xmlns="" xmlns:a16="http://schemas.microsoft.com/office/drawing/2014/main" id="{B8ED9BD9-51CC-4234-A960-3E860DFE7F95}"/>
              </a:ext>
            </a:extLst>
          </p:cNvPr>
          <p:cNvSpPr>
            <a:spLocks noGrp="1"/>
          </p:cNvSpPr>
          <p:nvPr>
            <p:ph idx="1"/>
          </p:nvPr>
        </p:nvSpPr>
        <p:spPr>
          <a:xfrm>
            <a:off x="457200" y="1340768"/>
            <a:ext cx="8229600" cy="4896544"/>
          </a:xfrm>
        </p:spPr>
        <p:txBody>
          <a:bodyPr>
            <a:normAutofit/>
          </a:bodyPr>
          <a:lstStyle/>
          <a:p>
            <a:r>
              <a:rPr lang="tr-TR" dirty="0"/>
              <a:t>Çocukları seven ve onlarla birlikte olmaktan hoşlanan, </a:t>
            </a:r>
          </a:p>
          <a:p>
            <a:r>
              <a:rPr lang="tr-TR" dirty="0"/>
              <a:t>- Çocukların duygu ve düşüncelerini anlayabilen, </a:t>
            </a:r>
          </a:p>
          <a:p>
            <a:r>
              <a:rPr lang="tr-TR" dirty="0"/>
              <a:t>- Sabırlı, </a:t>
            </a:r>
          </a:p>
          <a:p>
            <a:r>
              <a:rPr lang="tr-TR" dirty="0"/>
              <a:t>Çocuk gelişimi meslek elemanları anaokullarında, çocuk kreşlerinde, özel eğitim kurumlarında, yuvalarda ve hastanelerin çocuk kliniklerinde, otel ve turistik tesislerin çocuk kulüplerinde görev yaparlar. Çalışma ortamları temiz ve oldukça hareketlidir. Her zaman dikkatli olmak zorundadırlar. Çalışma saatleri genellikle düzenlidir. </a:t>
            </a:r>
          </a:p>
        </p:txBody>
      </p:sp>
    </p:spTree>
    <p:extLst>
      <p:ext uri="{BB962C8B-B14F-4D97-AF65-F5344CB8AC3E}">
        <p14:creationId xmlns:p14="http://schemas.microsoft.com/office/powerpoint/2010/main" val="2935580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C97AB63-EB10-4252-B130-DDB8475B4BB2}"/>
              </a:ext>
            </a:extLst>
          </p:cNvPr>
          <p:cNvSpPr>
            <a:spLocks noGrp="1"/>
          </p:cNvSpPr>
          <p:nvPr>
            <p:ph type="title"/>
          </p:nvPr>
        </p:nvSpPr>
        <p:spPr>
          <a:xfrm>
            <a:off x="467544" y="404664"/>
            <a:ext cx="8229600" cy="1143000"/>
          </a:xfrm>
        </p:spPr>
        <p:txBody>
          <a:bodyPr/>
          <a:lstStyle/>
          <a:p>
            <a:r>
              <a:rPr lang="tr-TR" dirty="0"/>
              <a:t>DİL VE KONUŞMA TERAPİSTİ</a:t>
            </a:r>
          </a:p>
        </p:txBody>
      </p:sp>
      <p:sp>
        <p:nvSpPr>
          <p:cNvPr id="3" name="İçerik Yer Tutucusu 2">
            <a:extLst>
              <a:ext uri="{FF2B5EF4-FFF2-40B4-BE49-F238E27FC236}">
                <a16:creationId xmlns="" xmlns:a16="http://schemas.microsoft.com/office/drawing/2014/main" id="{24E9AF83-27BE-4A07-875F-3726EB90F726}"/>
              </a:ext>
            </a:extLst>
          </p:cNvPr>
          <p:cNvSpPr>
            <a:spLocks noGrp="1"/>
          </p:cNvSpPr>
          <p:nvPr>
            <p:ph idx="1"/>
          </p:nvPr>
        </p:nvSpPr>
        <p:spPr>
          <a:xfrm>
            <a:off x="457200" y="1600200"/>
            <a:ext cx="3826768" cy="4637111"/>
          </a:xfrm>
        </p:spPr>
        <p:txBody>
          <a:bodyPr>
            <a:normAutofit fontScale="85000" lnSpcReduction="10000"/>
          </a:bodyPr>
          <a:lstStyle/>
          <a:p>
            <a:r>
              <a:rPr lang="tr-TR" dirty="0"/>
              <a:t>Dil ve konuşma terapisti, bireylerde gözlenen iletişim, ses, konuşma, dil ve yutma bozukluklarının önlenmesi, tanısı, değerlendirilmesi ve müdahalesi için çalışmalar yapan ve ilgili uzman tabip tarafından belirli hastalık teşhisi konmuş bireylerde yutkunma, ses, dil ve konuşma bozukluklarının rehabilitasyonunu sağlayan kişidir.</a:t>
            </a:r>
          </a:p>
        </p:txBody>
      </p:sp>
      <p:pic>
        <p:nvPicPr>
          <p:cNvPr id="1030" name="Picture 6" descr="DÄ°L VE KONUÅMA ile ilgili gÃ¶rsel sonucu">
            <a:extLst>
              <a:ext uri="{FF2B5EF4-FFF2-40B4-BE49-F238E27FC236}">
                <a16:creationId xmlns="" xmlns:a16="http://schemas.microsoft.com/office/drawing/2014/main" id="{730DB464-D718-436C-A15D-EA38BB600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885" y="1700808"/>
            <a:ext cx="4535115" cy="39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15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a:extLst>
              <a:ext uri="{FF2B5EF4-FFF2-40B4-BE49-F238E27FC236}">
                <a16:creationId xmlns:a16="http://schemas.microsoft.com/office/drawing/2014/main" xmlns="" id="{46E22AA9-54C0-4633-9DFD-E9E2A51C1A42}"/>
              </a:ext>
            </a:extLst>
          </p:cNvPr>
          <p:cNvSpPr>
            <a:spLocks noGrp="1"/>
          </p:cNvSpPr>
          <p:nvPr>
            <p:ph type="title"/>
          </p:nvPr>
        </p:nvSpPr>
        <p:spPr/>
        <p:txBody>
          <a:bodyPr/>
          <a:lstStyle/>
          <a:p>
            <a:pPr eaLnBrk="1" fontAlgn="auto" hangingPunct="1">
              <a:spcAft>
                <a:spcPts val="0"/>
              </a:spcAft>
              <a:defRPr/>
            </a:pPr>
            <a:r>
              <a:rPr lang="tr-TR">
                <a:solidFill>
                  <a:schemeClr val="accent1">
                    <a:tint val="88000"/>
                    <a:satMod val="150000"/>
                  </a:schemeClr>
                </a:solidFill>
              </a:rPr>
              <a:t>  </a:t>
            </a:r>
          </a:p>
        </p:txBody>
      </p:sp>
      <p:pic>
        <p:nvPicPr>
          <p:cNvPr id="40963" name="3 İçerik Yer Tutucusu" descr="pano-yanltercih.jpg">
            <a:extLst>
              <a:ext uri="{FF2B5EF4-FFF2-40B4-BE49-F238E27FC236}">
                <a16:creationId xmlns:a16="http://schemas.microsoft.com/office/drawing/2014/main" xmlns="" id="{88C04308-E846-47E9-94C0-CECE19AEE8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6796" y="1935163"/>
            <a:ext cx="5850408" cy="4389437"/>
          </a:xfrm>
          <a:effectLst>
            <a:softEdge rad="112500"/>
          </a:effectLst>
        </p:spPr>
      </p:pic>
      <p:sp>
        <p:nvSpPr>
          <p:cNvPr id="39940" name="Dikdörtgen 1">
            <a:extLst>
              <a:ext uri="{FF2B5EF4-FFF2-40B4-BE49-F238E27FC236}">
                <a16:creationId xmlns:a16="http://schemas.microsoft.com/office/drawing/2014/main" xmlns="" id="{70765729-3079-488C-A619-1EC4892BD8C3}"/>
              </a:ext>
            </a:extLst>
          </p:cNvPr>
          <p:cNvSpPr>
            <a:spLocks noChangeArrowheads="1"/>
          </p:cNvSpPr>
          <p:nvPr/>
        </p:nvSpPr>
        <p:spPr bwMode="auto">
          <a:xfrm>
            <a:off x="900112" y="274638"/>
            <a:ext cx="7127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2400" b="1" i="1" dirty="0">
                <a:solidFill>
                  <a:srgbClr val="EE8012"/>
                </a:solidFill>
                <a:latin typeface="Times New Roman" panose="02020603050405020304" pitchFamily="18" charset="0"/>
                <a:cs typeface="Times New Roman" panose="02020603050405020304" pitchFamily="18" charset="0"/>
              </a:rPr>
              <a:t>Meslek seçimi, </a:t>
            </a:r>
            <a:br>
              <a:rPr lang="tr-TR" altLang="tr-TR" sz="2400" b="1" i="1" dirty="0">
                <a:solidFill>
                  <a:srgbClr val="EE8012"/>
                </a:solidFill>
                <a:latin typeface="Times New Roman" panose="02020603050405020304" pitchFamily="18" charset="0"/>
                <a:cs typeface="Times New Roman" panose="02020603050405020304" pitchFamily="18" charset="0"/>
              </a:rPr>
            </a:br>
            <a:r>
              <a:rPr lang="tr-TR" altLang="tr-TR" sz="2400" b="1" i="1" dirty="0">
                <a:solidFill>
                  <a:srgbClr val="EE8012"/>
                </a:solidFill>
                <a:latin typeface="Times New Roman" panose="02020603050405020304" pitchFamily="18" charset="0"/>
                <a:cs typeface="Times New Roman" panose="02020603050405020304" pitchFamily="18" charset="0"/>
              </a:rPr>
              <a:t>yaşamımızda aldığımız en önemli kararlardan biridir.</a:t>
            </a:r>
            <a:endParaRPr lang="tr-TR" altLang="tr-TR" sz="2400" i="1" dirty="0">
              <a:solidFill>
                <a:srgbClr val="EE8012"/>
              </a:solidFill>
            </a:endParaRPr>
          </a:p>
        </p:txBody>
      </p:sp>
    </p:spTree>
    <p:extLst>
      <p:ext uri="{BB962C8B-B14F-4D97-AF65-F5344CB8AC3E}">
        <p14:creationId xmlns:p14="http://schemas.microsoft.com/office/powerpoint/2010/main" val="7888014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DCA6C09-F5C2-47DF-BAD0-BAB4DBE2F41F}"/>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2F787DB7-F164-4FBD-8EF4-AF48D20E04EE}"/>
              </a:ext>
            </a:extLst>
          </p:cNvPr>
          <p:cNvSpPr>
            <a:spLocks noGrp="1"/>
          </p:cNvSpPr>
          <p:nvPr>
            <p:ph idx="1"/>
          </p:nvPr>
        </p:nvSpPr>
        <p:spPr/>
        <p:txBody>
          <a:bodyPr>
            <a:normAutofit fontScale="85000" lnSpcReduction="10000"/>
          </a:bodyPr>
          <a:lstStyle/>
          <a:p>
            <a:r>
              <a:rPr lang="tr-TR" dirty="0"/>
              <a:t>Yardımsever, güler yüzlü, hoşgörülü, sorumluluk sahibi, - Empati kurabilen ve ikna kabiliyeti yüksek, </a:t>
            </a:r>
          </a:p>
          <a:p>
            <a:r>
              <a:rPr lang="tr-TR" dirty="0"/>
              <a:t>- Görsel ve işitsel yeteneği güçlü, </a:t>
            </a:r>
          </a:p>
          <a:p>
            <a:r>
              <a:rPr lang="tr-TR" dirty="0"/>
              <a:t>- İşitme kaybı olmayan, </a:t>
            </a:r>
          </a:p>
          <a:p>
            <a:r>
              <a:rPr lang="tr-TR" dirty="0"/>
              <a:t>- Dikkat düzeyi yüksek, ayrıntıları algılayabilen, </a:t>
            </a:r>
          </a:p>
          <a:p>
            <a:r>
              <a:rPr lang="tr-TR" dirty="0"/>
              <a:t>- Analitik düşünebilen, </a:t>
            </a:r>
          </a:p>
          <a:p>
            <a:r>
              <a:rPr lang="tr-TR" dirty="0"/>
              <a:t>- Dil ve konuşma bozukluğu olmayan, </a:t>
            </a:r>
          </a:p>
          <a:p>
            <a:r>
              <a:rPr lang="tr-TR" dirty="0"/>
              <a:t>- Sözlü ifade gücü yüksek, - Yönergeleri izleyip uygulayabilen</a:t>
            </a:r>
          </a:p>
          <a:p>
            <a:r>
              <a:rPr lang="tr-TR" dirty="0"/>
              <a:t>Çalışma ortamı kamu, üniversite ve özel hastaneler, özel eğitim kurumları, özel klinikler olup, akademik personel, rehberlik ve araştırma merkezleri olup, </a:t>
            </a:r>
            <a:r>
              <a:rPr lang="tr-TR" i="1" dirty="0"/>
              <a:t>genellikle iyi aydınlatılmış ve kapalı alanda çalışılır.</a:t>
            </a:r>
          </a:p>
          <a:p>
            <a:endParaRPr lang="tr-TR" dirty="0"/>
          </a:p>
        </p:txBody>
      </p:sp>
    </p:spTree>
    <p:extLst>
      <p:ext uri="{BB962C8B-B14F-4D97-AF65-F5344CB8AC3E}">
        <p14:creationId xmlns:p14="http://schemas.microsoft.com/office/powerpoint/2010/main" val="2527928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77A9DBE-42F2-4889-8482-165DD3C80792}"/>
              </a:ext>
            </a:extLst>
          </p:cNvPr>
          <p:cNvSpPr>
            <a:spLocks noGrp="1"/>
          </p:cNvSpPr>
          <p:nvPr>
            <p:ph type="title"/>
          </p:nvPr>
        </p:nvSpPr>
        <p:spPr>
          <a:xfrm>
            <a:off x="539552" y="404664"/>
            <a:ext cx="8229600" cy="1143000"/>
          </a:xfrm>
        </p:spPr>
        <p:txBody>
          <a:bodyPr/>
          <a:lstStyle/>
          <a:p>
            <a:r>
              <a:rPr lang="tr-TR" dirty="0" err="1"/>
              <a:t>Ergoterapist</a:t>
            </a:r>
            <a:endParaRPr lang="tr-TR" dirty="0"/>
          </a:p>
        </p:txBody>
      </p:sp>
      <p:sp>
        <p:nvSpPr>
          <p:cNvPr id="3" name="İçerik Yer Tutucusu 2">
            <a:extLst>
              <a:ext uri="{FF2B5EF4-FFF2-40B4-BE49-F238E27FC236}">
                <a16:creationId xmlns="" xmlns:a16="http://schemas.microsoft.com/office/drawing/2014/main" id="{8238372C-C52E-41EE-B729-E994B8426906}"/>
              </a:ext>
            </a:extLst>
          </p:cNvPr>
          <p:cNvSpPr>
            <a:spLocks noGrp="1"/>
          </p:cNvSpPr>
          <p:nvPr>
            <p:ph idx="1"/>
          </p:nvPr>
        </p:nvSpPr>
        <p:spPr>
          <a:xfrm>
            <a:off x="457200" y="1600200"/>
            <a:ext cx="8229600" cy="4637112"/>
          </a:xfrm>
        </p:spPr>
        <p:txBody>
          <a:bodyPr>
            <a:normAutofit fontScale="92500" lnSpcReduction="20000"/>
          </a:bodyPr>
          <a:lstStyle/>
          <a:p>
            <a:r>
              <a:rPr lang="tr-TR" b="1" dirty="0" err="1"/>
              <a:t>Ergoterapistler</a:t>
            </a:r>
            <a:r>
              <a:rPr lang="tr-TR" b="1" dirty="0"/>
              <a:t>, bir sağlık problemi nedeniyle vücut yapı ve işlevlerinde bozukluğu olan veya yer aldığı sosyal ya da kültürel azınlık bir grup nedeniyle toplumdan dışlanmış veya katılımı kısıtlanmış tüm kişilerle çalışır.</a:t>
            </a:r>
            <a:endParaRPr lang="tr-TR" dirty="0"/>
          </a:p>
          <a:p>
            <a:r>
              <a:rPr lang="tr-TR" dirty="0"/>
              <a:t>Problem çözme becerisi olan, - Yeniliklere açık, - Ayrıntılara dikkat edebilen, </a:t>
            </a:r>
          </a:p>
          <a:p>
            <a:r>
              <a:rPr lang="tr-TR" dirty="0"/>
              <a:t>- Psikoloji, biyoloji ve sağlık alanına ilgili, </a:t>
            </a:r>
          </a:p>
          <a:p>
            <a:r>
              <a:rPr lang="tr-TR" dirty="0"/>
              <a:t>- Sanatsal aktivitelere meraklı,</a:t>
            </a:r>
          </a:p>
          <a:p>
            <a:r>
              <a:rPr lang="tr-TR" dirty="0"/>
              <a:t> - Sabırlı, sakin, hoşgörülü, </a:t>
            </a:r>
          </a:p>
          <a:p>
            <a:r>
              <a:rPr lang="tr-TR" dirty="0"/>
              <a:t>- Başkalarını anlayabilen (Empati kurabilen)</a:t>
            </a:r>
          </a:p>
          <a:p>
            <a:r>
              <a:rPr lang="tr-TR" dirty="0"/>
              <a:t>- Yardımsever, </a:t>
            </a:r>
          </a:p>
          <a:p>
            <a:r>
              <a:rPr lang="tr-TR" dirty="0"/>
              <a:t>- Etkili iletişim kurma becerisine sahip</a:t>
            </a:r>
          </a:p>
        </p:txBody>
      </p:sp>
    </p:spTree>
    <p:extLst>
      <p:ext uri="{BB962C8B-B14F-4D97-AF65-F5344CB8AC3E}">
        <p14:creationId xmlns:p14="http://schemas.microsoft.com/office/powerpoint/2010/main" val="106217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76AC348-04E8-4BEC-90FF-335809479C45}"/>
              </a:ext>
            </a:extLst>
          </p:cNvPr>
          <p:cNvSpPr>
            <a:spLocks noGrp="1"/>
          </p:cNvSpPr>
          <p:nvPr>
            <p:ph type="title"/>
          </p:nvPr>
        </p:nvSpPr>
        <p:spPr/>
        <p:txBody>
          <a:bodyPr/>
          <a:lstStyle/>
          <a:p>
            <a:r>
              <a:rPr lang="tr-TR" dirty="0"/>
              <a:t>ODYOLOG</a:t>
            </a:r>
          </a:p>
        </p:txBody>
      </p:sp>
      <p:sp>
        <p:nvSpPr>
          <p:cNvPr id="3" name="İçerik Yer Tutucusu 2">
            <a:extLst>
              <a:ext uri="{FF2B5EF4-FFF2-40B4-BE49-F238E27FC236}">
                <a16:creationId xmlns="" xmlns:a16="http://schemas.microsoft.com/office/drawing/2014/main" id="{BFCB2874-C351-4732-8CE4-C53C04E4EF40}"/>
              </a:ext>
            </a:extLst>
          </p:cNvPr>
          <p:cNvSpPr>
            <a:spLocks noGrp="1"/>
          </p:cNvSpPr>
          <p:nvPr>
            <p:ph idx="1"/>
          </p:nvPr>
        </p:nvSpPr>
        <p:spPr/>
        <p:txBody>
          <a:bodyPr/>
          <a:lstStyle/>
          <a:p>
            <a:r>
              <a:rPr lang="tr-TR" dirty="0"/>
              <a:t>İnsanların işitme ve denge kontrolleri ile işitme bozukluğunun önlenmesi için çalışmalar yapan ve ilgili uzman tabibin teşhis ve tedavi için yönlendirilmesine bağlı olarak işitme ve denge bozukluğunun derecesini çeşitli testler yardımı ile saptayan ve hastanın durumuna göre işitme cihazı ihtiyacını belirleyen ve uygulayan kişidir</a:t>
            </a:r>
          </a:p>
        </p:txBody>
      </p:sp>
    </p:spTree>
    <p:extLst>
      <p:ext uri="{BB962C8B-B14F-4D97-AF65-F5344CB8AC3E}">
        <p14:creationId xmlns:p14="http://schemas.microsoft.com/office/powerpoint/2010/main" val="2243007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14E855A-B1BB-407A-AA01-A2362AE283FC}"/>
              </a:ext>
            </a:extLst>
          </p:cNvPr>
          <p:cNvSpPr>
            <a:spLocks noGrp="1"/>
          </p:cNvSpPr>
          <p:nvPr>
            <p:ph type="title"/>
          </p:nvPr>
        </p:nvSpPr>
        <p:spPr>
          <a:xfrm>
            <a:off x="467544" y="188640"/>
            <a:ext cx="8229600" cy="1143000"/>
          </a:xfrm>
        </p:spPr>
        <p:txBody>
          <a:bodyPr/>
          <a:lstStyle/>
          <a:p>
            <a:r>
              <a:rPr lang="tr-TR" dirty="0"/>
              <a:t>EDEBİYAT FAKÜLTESİ</a:t>
            </a:r>
          </a:p>
        </p:txBody>
      </p:sp>
      <p:sp>
        <p:nvSpPr>
          <p:cNvPr id="3" name="İçerik Yer Tutucusu 2">
            <a:extLst>
              <a:ext uri="{FF2B5EF4-FFF2-40B4-BE49-F238E27FC236}">
                <a16:creationId xmlns="" xmlns:a16="http://schemas.microsoft.com/office/drawing/2014/main" id="{5BC2ED03-D4AB-455F-B3CC-5DEF1CD27C33}"/>
              </a:ext>
            </a:extLst>
          </p:cNvPr>
          <p:cNvSpPr>
            <a:spLocks noGrp="1"/>
          </p:cNvSpPr>
          <p:nvPr>
            <p:ph idx="1"/>
          </p:nvPr>
        </p:nvSpPr>
        <p:spPr>
          <a:xfrm>
            <a:off x="179512" y="1268760"/>
            <a:ext cx="8712968" cy="5589240"/>
          </a:xfrm>
        </p:spPr>
        <p:txBody>
          <a:bodyPr>
            <a:normAutofit fontScale="40000" lnSpcReduction="20000"/>
          </a:bodyPr>
          <a:lstStyle/>
          <a:p>
            <a:r>
              <a:rPr lang="tr-TR" sz="3800" dirty="0">
                <a:hlinkClick r:id="rId2"/>
              </a:rPr>
              <a:t>Edebiyat Fakültesi Dekanlığı</a:t>
            </a:r>
            <a:endParaRPr lang="tr-TR" sz="3800" dirty="0"/>
          </a:p>
          <a:p>
            <a:r>
              <a:rPr lang="tr-TR" sz="3800" dirty="0">
                <a:hlinkClick r:id="rId3"/>
              </a:rPr>
              <a:t>Alman Dili ve Edebiyatı Bölümü</a:t>
            </a:r>
            <a:endParaRPr lang="tr-TR" sz="3800" dirty="0"/>
          </a:p>
          <a:p>
            <a:r>
              <a:rPr lang="tr-TR" sz="3800" dirty="0">
                <a:hlinkClick r:id="rId4"/>
              </a:rPr>
              <a:t>Amerikan Kültürü ve Edebiyatı Bölümü</a:t>
            </a:r>
            <a:endParaRPr lang="tr-TR" sz="3800" dirty="0"/>
          </a:p>
          <a:p>
            <a:r>
              <a:rPr lang="tr-TR" sz="3800" dirty="0">
                <a:hlinkClick r:id="rId5"/>
              </a:rPr>
              <a:t>Antropoloji Bölümü</a:t>
            </a:r>
            <a:endParaRPr lang="tr-TR" sz="3800" dirty="0"/>
          </a:p>
          <a:p>
            <a:r>
              <a:rPr lang="tr-TR" sz="3800" dirty="0">
                <a:hlinkClick r:id="rId6"/>
              </a:rPr>
              <a:t>Arkeoloji Bölümü</a:t>
            </a:r>
            <a:endParaRPr lang="tr-TR" sz="3800" dirty="0"/>
          </a:p>
          <a:p>
            <a:r>
              <a:rPr lang="tr-TR" sz="3800" dirty="0">
                <a:hlinkClick r:id="rId7"/>
              </a:rPr>
              <a:t>Bilgi ve Belge Yönetimi Bölümü</a:t>
            </a:r>
            <a:endParaRPr lang="tr-TR" sz="3800" dirty="0"/>
          </a:p>
          <a:p>
            <a:r>
              <a:rPr lang="tr-TR" sz="3800" dirty="0">
                <a:hlinkClick r:id="rId8"/>
              </a:rPr>
              <a:t>Çağdaş Türk Lehçeleri ve Edebiyatları Bölümü</a:t>
            </a:r>
            <a:endParaRPr lang="tr-TR" sz="3800" dirty="0"/>
          </a:p>
          <a:p>
            <a:r>
              <a:rPr lang="tr-TR" sz="3800" dirty="0">
                <a:hlinkClick r:id="rId9"/>
              </a:rPr>
              <a:t>Felsefe Bölümü</a:t>
            </a:r>
            <a:endParaRPr lang="tr-TR" sz="3800" dirty="0"/>
          </a:p>
          <a:p>
            <a:r>
              <a:rPr lang="tr-TR" sz="3800" dirty="0">
                <a:hlinkClick r:id="rId10"/>
              </a:rPr>
              <a:t>Fransız Dili ve Edebiyatı Bölümü</a:t>
            </a:r>
            <a:endParaRPr lang="tr-TR" sz="3800" dirty="0"/>
          </a:p>
          <a:p>
            <a:r>
              <a:rPr lang="tr-TR" sz="3800" dirty="0">
                <a:hlinkClick r:id="rId11"/>
              </a:rPr>
              <a:t>İngiliz Dilbilimi Bölümü</a:t>
            </a:r>
            <a:endParaRPr lang="tr-TR" sz="3800" dirty="0"/>
          </a:p>
          <a:p>
            <a:r>
              <a:rPr lang="tr-TR" sz="3800" dirty="0">
                <a:hlinkClick r:id="rId12"/>
              </a:rPr>
              <a:t>İngiliz Dili ve Edebiyatı Bölümü</a:t>
            </a:r>
            <a:endParaRPr lang="tr-TR" sz="3800" dirty="0"/>
          </a:p>
          <a:p>
            <a:r>
              <a:rPr lang="tr-TR" sz="3800" dirty="0">
                <a:hlinkClick r:id="rId13"/>
              </a:rPr>
              <a:t>Mütercim Tercümanlık Bölümü</a:t>
            </a:r>
            <a:endParaRPr lang="tr-TR" sz="3800" dirty="0"/>
          </a:p>
          <a:p>
            <a:pPr lvl="1"/>
            <a:r>
              <a:rPr lang="tr-TR" sz="3800" dirty="0">
                <a:hlinkClick r:id="rId13"/>
              </a:rPr>
              <a:t>Almanca Mütercim Tercümanlık</a:t>
            </a:r>
            <a:endParaRPr lang="tr-TR" sz="3800" dirty="0"/>
          </a:p>
          <a:p>
            <a:pPr lvl="1"/>
            <a:r>
              <a:rPr lang="tr-TR" sz="3800" dirty="0">
                <a:hlinkClick r:id="rId13"/>
              </a:rPr>
              <a:t>Fransızca Mütercim Tercümanlık</a:t>
            </a:r>
            <a:endParaRPr lang="tr-TR" sz="3800" dirty="0"/>
          </a:p>
          <a:p>
            <a:pPr lvl="1"/>
            <a:r>
              <a:rPr lang="tr-TR" sz="3800" dirty="0">
                <a:hlinkClick r:id="rId13"/>
              </a:rPr>
              <a:t>İngilizce Mütercim Tercümanlık</a:t>
            </a:r>
            <a:endParaRPr lang="tr-TR" sz="3800" dirty="0"/>
          </a:p>
          <a:p>
            <a:r>
              <a:rPr lang="tr-TR" sz="3800" dirty="0">
                <a:hlinkClick r:id="rId14"/>
              </a:rPr>
              <a:t>Psikoloji Bölümü</a:t>
            </a:r>
            <a:endParaRPr lang="tr-TR" sz="3800" dirty="0"/>
          </a:p>
          <a:p>
            <a:r>
              <a:rPr lang="tr-TR" sz="3800" dirty="0">
                <a:hlinkClick r:id="rId15"/>
              </a:rPr>
              <a:t>Sanat Tarihi Bölümü</a:t>
            </a:r>
            <a:endParaRPr lang="tr-TR" sz="3800" dirty="0"/>
          </a:p>
          <a:p>
            <a:r>
              <a:rPr lang="tr-TR" sz="3800" dirty="0">
                <a:hlinkClick r:id="rId16"/>
              </a:rPr>
              <a:t>Sosyoloji Bölümü</a:t>
            </a:r>
            <a:endParaRPr lang="tr-TR" sz="3800" dirty="0"/>
          </a:p>
          <a:p>
            <a:r>
              <a:rPr lang="tr-TR" sz="3800" dirty="0">
                <a:hlinkClick r:id="rId17"/>
              </a:rPr>
              <a:t>Tarih Bölümü</a:t>
            </a:r>
            <a:endParaRPr lang="tr-TR" sz="3800" dirty="0"/>
          </a:p>
          <a:p>
            <a:r>
              <a:rPr lang="tr-TR" sz="3800" dirty="0">
                <a:hlinkClick r:id="rId18"/>
              </a:rPr>
              <a:t>Türk Dili ve Edebiyatı Bölümü</a:t>
            </a:r>
            <a:endParaRPr lang="tr-TR" sz="3800" dirty="0"/>
          </a:p>
          <a:p>
            <a:r>
              <a:rPr lang="tr-TR" sz="3800" dirty="0">
                <a:hlinkClick r:id="rId19"/>
              </a:rPr>
              <a:t>Türk Halkbilimi Bölümü</a:t>
            </a:r>
            <a:endParaRPr lang="tr-TR" sz="3800" dirty="0"/>
          </a:p>
          <a:p>
            <a:endParaRPr lang="tr-TR" dirty="0"/>
          </a:p>
        </p:txBody>
      </p:sp>
    </p:spTree>
    <p:extLst>
      <p:ext uri="{BB962C8B-B14F-4D97-AF65-F5344CB8AC3E}">
        <p14:creationId xmlns:p14="http://schemas.microsoft.com/office/powerpoint/2010/main" val="1634697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38D0B28-1A3B-4944-A15C-8CD3D8C672FD}"/>
              </a:ext>
            </a:extLst>
          </p:cNvPr>
          <p:cNvSpPr>
            <a:spLocks noGrp="1"/>
          </p:cNvSpPr>
          <p:nvPr>
            <p:ph type="title"/>
          </p:nvPr>
        </p:nvSpPr>
        <p:spPr>
          <a:xfrm>
            <a:off x="467544" y="404664"/>
            <a:ext cx="8229600" cy="1143000"/>
          </a:xfrm>
        </p:spPr>
        <p:txBody>
          <a:bodyPr/>
          <a:lstStyle/>
          <a:p>
            <a:r>
              <a:rPr lang="tr-TR" dirty="0"/>
              <a:t>PSİKOLOJİ</a:t>
            </a:r>
          </a:p>
        </p:txBody>
      </p:sp>
      <p:sp>
        <p:nvSpPr>
          <p:cNvPr id="3" name="İçerik Yer Tutucusu 2">
            <a:extLst>
              <a:ext uri="{FF2B5EF4-FFF2-40B4-BE49-F238E27FC236}">
                <a16:creationId xmlns="" xmlns:a16="http://schemas.microsoft.com/office/drawing/2014/main" id="{85B868E5-79CA-4556-BDEE-B0EFA8B31EA9}"/>
              </a:ext>
            </a:extLst>
          </p:cNvPr>
          <p:cNvSpPr>
            <a:spLocks noGrp="1"/>
          </p:cNvSpPr>
          <p:nvPr>
            <p:ph idx="1"/>
          </p:nvPr>
        </p:nvSpPr>
        <p:spPr>
          <a:xfrm>
            <a:off x="323528" y="1417638"/>
            <a:ext cx="4968552" cy="4747666"/>
          </a:xfrm>
        </p:spPr>
        <p:txBody>
          <a:bodyPr>
            <a:normAutofit/>
          </a:bodyPr>
          <a:lstStyle/>
          <a:p>
            <a:r>
              <a:rPr lang="tr-TR" dirty="0"/>
              <a:t>İnsan ve hayvan davranışlarını, zihinsel süreçlerini, yapı ve süreçlerini, gözlem ve deney gibi bilimsel yöntemleri kullanarak inceleyen, davranış bozukluklarının ve gelişim sorunlarının teşhis ve tedavisi yönünde faaliyetlerde bulunan kişidir.</a:t>
            </a:r>
          </a:p>
        </p:txBody>
      </p:sp>
      <p:pic>
        <p:nvPicPr>
          <p:cNvPr id="2052" name="Picture 4" descr="PSÄ°KOLOJÄ° ile ilgili gÃ¶rsel sonucu">
            <a:extLst>
              <a:ext uri="{FF2B5EF4-FFF2-40B4-BE49-F238E27FC236}">
                <a16:creationId xmlns="" xmlns:a16="http://schemas.microsoft.com/office/drawing/2014/main" id="{4D38D06F-04A6-4484-A408-2472DB7C1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417638"/>
            <a:ext cx="3744416" cy="4747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32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E11E145-970D-49F1-8CB0-CE9BE9F6EE6E}"/>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81286D99-CECD-433B-B96E-3E2710C5C3AE}"/>
              </a:ext>
            </a:extLst>
          </p:cNvPr>
          <p:cNvSpPr>
            <a:spLocks noGrp="1"/>
          </p:cNvSpPr>
          <p:nvPr>
            <p:ph idx="1"/>
          </p:nvPr>
        </p:nvSpPr>
        <p:spPr>
          <a:xfrm>
            <a:off x="457200" y="1600200"/>
            <a:ext cx="8229600" cy="4983162"/>
          </a:xfrm>
        </p:spPr>
        <p:txBody>
          <a:bodyPr>
            <a:normAutofit/>
          </a:bodyPr>
          <a:lstStyle/>
          <a:p>
            <a:r>
              <a:rPr lang="tr-TR" dirty="0"/>
              <a:t>Sözel yeteneğe sahip, </a:t>
            </a:r>
          </a:p>
          <a:p>
            <a:r>
              <a:rPr lang="tr-TR" dirty="0"/>
              <a:t>- Sosyal bilimlere, özellikle psikolojiye ilgili ve bu konuda başarılı,</a:t>
            </a:r>
          </a:p>
          <a:p>
            <a:r>
              <a:rPr lang="tr-TR" dirty="0"/>
              <a:t> - İnsanlarla iletişimde bulunmaktan ve onlara yardım etmekten hoşlanan,</a:t>
            </a:r>
          </a:p>
          <a:p>
            <a:r>
              <a:rPr lang="tr-TR" dirty="0"/>
              <a:t> - Başkalarının duygu ve düşüncelerini anlayabilen, - Başkalarını etkileyebilen, </a:t>
            </a:r>
          </a:p>
          <a:p>
            <a:r>
              <a:rPr lang="tr-TR" dirty="0"/>
              <a:t>- Kendisi ile barışık, sabırlı, hoşgörülü ve sorumluluk sahibi</a:t>
            </a:r>
          </a:p>
          <a:p>
            <a:r>
              <a:rPr lang="tr-TR" dirty="0"/>
              <a:t>Psikologlar genellikle kapalı ortamlarda, oturarak çalışırlar. </a:t>
            </a:r>
          </a:p>
        </p:txBody>
      </p:sp>
    </p:spTree>
    <p:extLst>
      <p:ext uri="{BB962C8B-B14F-4D97-AF65-F5344CB8AC3E}">
        <p14:creationId xmlns:p14="http://schemas.microsoft.com/office/powerpoint/2010/main" val="2861152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632D779-4719-4CD1-8FF2-2B23025927A4}"/>
              </a:ext>
            </a:extLst>
          </p:cNvPr>
          <p:cNvSpPr>
            <a:spLocks noGrp="1"/>
          </p:cNvSpPr>
          <p:nvPr>
            <p:ph type="title"/>
          </p:nvPr>
        </p:nvSpPr>
        <p:spPr>
          <a:xfrm>
            <a:off x="755576" y="188640"/>
            <a:ext cx="5410944" cy="842392"/>
          </a:xfrm>
        </p:spPr>
        <p:txBody>
          <a:bodyPr/>
          <a:lstStyle/>
          <a:p>
            <a:r>
              <a:rPr lang="tr-TR" b="1" dirty="0"/>
              <a:t>Eğitim Fakültesi</a:t>
            </a:r>
            <a:endParaRPr lang="tr-TR" dirty="0"/>
          </a:p>
        </p:txBody>
      </p:sp>
      <p:sp>
        <p:nvSpPr>
          <p:cNvPr id="3" name="İçerik Yer Tutucusu 2">
            <a:extLst>
              <a:ext uri="{FF2B5EF4-FFF2-40B4-BE49-F238E27FC236}">
                <a16:creationId xmlns="" xmlns:a16="http://schemas.microsoft.com/office/drawing/2014/main" id="{7F4B98C7-1608-4912-8185-B816CB2F8576}"/>
              </a:ext>
            </a:extLst>
          </p:cNvPr>
          <p:cNvSpPr>
            <a:spLocks noGrp="1"/>
          </p:cNvSpPr>
          <p:nvPr>
            <p:ph idx="1"/>
          </p:nvPr>
        </p:nvSpPr>
        <p:spPr>
          <a:xfrm>
            <a:off x="431676" y="1052736"/>
            <a:ext cx="8229600" cy="5688632"/>
          </a:xfrm>
        </p:spPr>
        <p:txBody>
          <a:bodyPr>
            <a:normAutofit fontScale="40000" lnSpcReduction="20000"/>
          </a:bodyPr>
          <a:lstStyle/>
          <a:p>
            <a:r>
              <a:rPr lang="tr-TR" sz="3800" dirty="0">
                <a:hlinkClick r:id="rId2"/>
              </a:rPr>
              <a:t>Bilgisayar ve Öğretim Teknolojileri Eğitimi Bölümü</a:t>
            </a:r>
            <a:endParaRPr lang="tr-TR" sz="3800" dirty="0"/>
          </a:p>
          <a:p>
            <a:r>
              <a:rPr lang="tr-TR" sz="3800" dirty="0">
                <a:hlinkClick r:id="rId3"/>
              </a:rPr>
              <a:t>Eğitim Bilimleri Bölümü</a:t>
            </a:r>
            <a:endParaRPr lang="tr-TR" sz="3800" dirty="0"/>
          </a:p>
          <a:p>
            <a:pPr lvl="1"/>
            <a:r>
              <a:rPr lang="tr-TR" sz="3800" dirty="0">
                <a:hlinkClick r:id="rId4"/>
              </a:rPr>
              <a:t>Rehberlik ve Psikolojik Danışmanlık Ana Bilim Dalı</a:t>
            </a:r>
            <a:endParaRPr lang="tr-TR" sz="3800" dirty="0"/>
          </a:p>
          <a:p>
            <a:r>
              <a:rPr lang="tr-TR" sz="3800" dirty="0">
                <a:hlinkClick r:id="rId5"/>
              </a:rPr>
              <a:t>Matematik ve Fen Bilimleri Eğitimi Bölümü</a:t>
            </a:r>
            <a:endParaRPr lang="tr-TR" sz="3800" dirty="0"/>
          </a:p>
          <a:p>
            <a:pPr lvl="1"/>
            <a:r>
              <a:rPr lang="tr-TR" sz="3800" dirty="0">
                <a:hlinkClick r:id="rId6"/>
              </a:rPr>
              <a:t>Biyoloji Eğitimi Ana Bilim Dalı</a:t>
            </a:r>
            <a:endParaRPr lang="tr-TR" sz="3800" dirty="0"/>
          </a:p>
          <a:p>
            <a:pPr lvl="1"/>
            <a:r>
              <a:rPr lang="tr-TR" sz="3800" dirty="0">
                <a:hlinkClick r:id="rId7"/>
              </a:rPr>
              <a:t>Fen Bilgisi Eğitimi Ana Bilim Dalı</a:t>
            </a:r>
            <a:endParaRPr lang="tr-TR" sz="3800" dirty="0"/>
          </a:p>
          <a:p>
            <a:pPr lvl="1"/>
            <a:r>
              <a:rPr lang="tr-TR" sz="3800" dirty="0">
                <a:hlinkClick r:id="rId8"/>
              </a:rPr>
              <a:t>Fizik Eğitimi Ana Bilim Dalı</a:t>
            </a:r>
            <a:endParaRPr lang="tr-TR" sz="3800" dirty="0"/>
          </a:p>
          <a:p>
            <a:pPr lvl="1"/>
            <a:r>
              <a:rPr lang="tr-TR" sz="3800" dirty="0">
                <a:hlinkClick r:id="rId9"/>
              </a:rPr>
              <a:t>Kimya Eğitimi Ana Bilim Dalı</a:t>
            </a:r>
            <a:endParaRPr lang="tr-TR" sz="3800" dirty="0"/>
          </a:p>
          <a:p>
            <a:pPr lvl="1"/>
            <a:r>
              <a:rPr lang="tr-TR" sz="3800" dirty="0">
                <a:hlinkClick r:id="rId10"/>
              </a:rPr>
              <a:t>Matematik Eğitimi Ana Bilim Dalı</a:t>
            </a:r>
            <a:endParaRPr lang="tr-TR" sz="3800" dirty="0"/>
          </a:p>
          <a:p>
            <a:pPr lvl="2"/>
            <a:r>
              <a:rPr lang="tr-TR" sz="3800" dirty="0">
                <a:hlinkClick r:id="rId11"/>
              </a:rPr>
              <a:t>Matematik Öğretmenliği Programı</a:t>
            </a:r>
            <a:endParaRPr lang="tr-TR" sz="3800" dirty="0"/>
          </a:p>
          <a:p>
            <a:pPr lvl="2"/>
            <a:r>
              <a:rPr lang="tr-TR" sz="3800" dirty="0">
                <a:hlinkClick r:id="rId12"/>
              </a:rPr>
              <a:t>İlköğretim Matematik Öğretmenliği Programı</a:t>
            </a:r>
            <a:endParaRPr lang="tr-TR" sz="3800" dirty="0"/>
          </a:p>
          <a:p>
            <a:r>
              <a:rPr lang="tr-TR" sz="3800" dirty="0">
                <a:hlinkClick r:id="rId13"/>
              </a:rPr>
              <a:t>Özel Eğitim Bölümü</a:t>
            </a:r>
            <a:endParaRPr lang="tr-TR" sz="3800" dirty="0"/>
          </a:p>
          <a:p>
            <a:pPr lvl="2"/>
            <a:r>
              <a:rPr lang="tr-TR" sz="3800" dirty="0"/>
              <a:t>Özel Eğitim Öğretmenliği Programı</a:t>
            </a:r>
          </a:p>
          <a:p>
            <a:r>
              <a:rPr lang="tr-TR" sz="3800" dirty="0">
                <a:hlinkClick r:id="rId14"/>
              </a:rPr>
              <a:t>Türkçe ve Sosyal Bilimler Eğitimi Bölümü</a:t>
            </a:r>
            <a:endParaRPr lang="tr-TR" sz="3800" dirty="0"/>
          </a:p>
          <a:p>
            <a:pPr lvl="1"/>
            <a:r>
              <a:rPr lang="tr-TR" sz="3800" dirty="0">
                <a:hlinkClick r:id="rId14"/>
              </a:rPr>
              <a:t>Türkçe Eğitimi Ana Bilim Dalı</a:t>
            </a:r>
            <a:endParaRPr lang="tr-TR" sz="3800" dirty="0"/>
          </a:p>
          <a:p>
            <a:r>
              <a:rPr lang="tr-TR" sz="3800" dirty="0">
                <a:hlinkClick r:id="rId15"/>
              </a:rPr>
              <a:t>Temel Eğitim Bölümü</a:t>
            </a:r>
            <a:endParaRPr lang="tr-TR" sz="3800" dirty="0"/>
          </a:p>
          <a:p>
            <a:pPr lvl="1"/>
            <a:r>
              <a:rPr lang="tr-TR" sz="3800" dirty="0">
                <a:hlinkClick r:id="rId16"/>
              </a:rPr>
              <a:t>Okul Öncesi Eğitimi Ana Bilim Dalı</a:t>
            </a:r>
            <a:endParaRPr lang="tr-TR" sz="3800" dirty="0"/>
          </a:p>
          <a:p>
            <a:pPr lvl="1"/>
            <a:r>
              <a:rPr lang="tr-TR" sz="3800" dirty="0">
                <a:hlinkClick r:id="rId17"/>
              </a:rPr>
              <a:t>Sınıf Eğitimi Ana Bilim Dalı</a:t>
            </a:r>
            <a:endParaRPr lang="tr-TR" sz="3800" dirty="0"/>
          </a:p>
          <a:p>
            <a:r>
              <a:rPr lang="tr-TR" sz="3800" dirty="0">
                <a:hlinkClick r:id="rId18"/>
              </a:rPr>
              <a:t>Yabancı Diller Eğitimi Bölümü</a:t>
            </a:r>
            <a:endParaRPr lang="tr-TR" sz="3800" dirty="0"/>
          </a:p>
          <a:p>
            <a:pPr lvl="1"/>
            <a:r>
              <a:rPr lang="tr-TR" sz="3800" dirty="0">
                <a:hlinkClick r:id="rId19"/>
              </a:rPr>
              <a:t>Alman Dili Eğitimi Ana Bilim Dalı</a:t>
            </a:r>
            <a:endParaRPr lang="tr-TR" sz="3800" dirty="0"/>
          </a:p>
          <a:p>
            <a:pPr lvl="1"/>
            <a:r>
              <a:rPr lang="tr-TR" sz="3800" dirty="0">
                <a:hlinkClick r:id="rId20"/>
              </a:rPr>
              <a:t>Fransız Dili Eğitimi Ana Bilim Dalı</a:t>
            </a:r>
            <a:endParaRPr lang="tr-TR" sz="3800" dirty="0"/>
          </a:p>
          <a:p>
            <a:pPr lvl="1"/>
            <a:r>
              <a:rPr lang="tr-TR" sz="3800" dirty="0">
                <a:hlinkClick r:id="rId21"/>
              </a:rPr>
              <a:t>İngiliz Dili Eğitimi Ana Bilim Dalı</a:t>
            </a:r>
            <a:endParaRPr lang="tr-TR" sz="3800" dirty="0"/>
          </a:p>
          <a:p>
            <a:endParaRPr lang="tr-TR" dirty="0"/>
          </a:p>
        </p:txBody>
      </p:sp>
    </p:spTree>
    <p:extLst>
      <p:ext uri="{BB962C8B-B14F-4D97-AF65-F5344CB8AC3E}">
        <p14:creationId xmlns:p14="http://schemas.microsoft.com/office/powerpoint/2010/main" val="3305362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7ECB6CA-80B8-43DE-8FBD-FAD6D48DC300}"/>
              </a:ext>
            </a:extLst>
          </p:cNvPr>
          <p:cNvSpPr>
            <a:spLocks noGrp="1"/>
          </p:cNvSpPr>
          <p:nvPr>
            <p:ph type="title"/>
          </p:nvPr>
        </p:nvSpPr>
        <p:spPr/>
        <p:txBody>
          <a:bodyPr>
            <a:normAutofit fontScale="90000"/>
          </a:bodyPr>
          <a:lstStyle/>
          <a:p>
            <a:r>
              <a:rPr lang="tr-TR" b="1" dirty="0"/>
              <a:t>Fen Fakültesi</a:t>
            </a:r>
            <a:r>
              <a:rPr lang="tr-TR" dirty="0"/>
              <a:t/>
            </a:r>
            <a:br>
              <a:rPr lang="tr-TR" dirty="0"/>
            </a:br>
            <a:endParaRPr lang="tr-TR" dirty="0"/>
          </a:p>
        </p:txBody>
      </p:sp>
      <p:sp>
        <p:nvSpPr>
          <p:cNvPr id="3" name="İçerik Yer Tutucusu 2">
            <a:extLst>
              <a:ext uri="{FF2B5EF4-FFF2-40B4-BE49-F238E27FC236}">
                <a16:creationId xmlns="" xmlns:a16="http://schemas.microsoft.com/office/drawing/2014/main" id="{55209D83-F005-4D70-8BDB-58CF350CCCD5}"/>
              </a:ext>
            </a:extLst>
          </p:cNvPr>
          <p:cNvSpPr>
            <a:spLocks noGrp="1"/>
          </p:cNvSpPr>
          <p:nvPr>
            <p:ph idx="1"/>
          </p:nvPr>
        </p:nvSpPr>
        <p:spPr/>
        <p:txBody>
          <a:bodyPr/>
          <a:lstStyle/>
          <a:p>
            <a:pPr marL="0" indent="0">
              <a:buNone/>
            </a:pPr>
            <a:r>
              <a:rPr lang="tr-TR" u="sng" dirty="0" smtClean="0">
                <a:hlinkClick r:id="rId2"/>
              </a:rPr>
              <a:t>Aktüerya </a:t>
            </a:r>
            <a:r>
              <a:rPr lang="tr-TR" u="sng" dirty="0">
                <a:hlinkClick r:id="rId2"/>
              </a:rPr>
              <a:t>Bilimleri Bölümü</a:t>
            </a:r>
            <a:endParaRPr lang="tr-TR" u="sng" dirty="0"/>
          </a:p>
          <a:p>
            <a:pPr marL="0" indent="0">
              <a:buNone/>
            </a:pPr>
            <a:r>
              <a:rPr lang="tr-TR" u="sng" dirty="0">
                <a:hlinkClick r:id="rId3"/>
              </a:rPr>
              <a:t>Biyoloji Bölümü</a:t>
            </a:r>
            <a:endParaRPr lang="tr-TR" u="sng" dirty="0"/>
          </a:p>
          <a:p>
            <a:pPr marL="0" indent="0">
              <a:buNone/>
            </a:pPr>
            <a:r>
              <a:rPr lang="tr-TR" u="sng" dirty="0">
                <a:hlinkClick r:id="rId4"/>
              </a:rPr>
              <a:t>İstatistik Bölümü</a:t>
            </a:r>
            <a:endParaRPr lang="tr-TR" u="sng" dirty="0"/>
          </a:p>
          <a:p>
            <a:pPr marL="0" indent="0">
              <a:buNone/>
            </a:pPr>
            <a:r>
              <a:rPr lang="tr-TR" u="sng" dirty="0">
                <a:hlinkClick r:id="rId5"/>
              </a:rPr>
              <a:t>Kimya Bölümü</a:t>
            </a:r>
            <a:endParaRPr lang="tr-TR" u="sng" dirty="0"/>
          </a:p>
          <a:p>
            <a:pPr marL="0" indent="0">
              <a:buNone/>
            </a:pPr>
            <a:r>
              <a:rPr lang="tr-TR" u="sng" dirty="0">
                <a:hlinkClick r:id="rId6"/>
              </a:rPr>
              <a:t>Matematik </a:t>
            </a:r>
            <a:r>
              <a:rPr lang="tr-TR" u="sng" dirty="0" smtClean="0">
                <a:hlinkClick r:id="rId6"/>
              </a:rPr>
              <a:t>Bölümü</a:t>
            </a:r>
            <a:endParaRPr lang="tr-TR" u="sng" dirty="0" smtClean="0"/>
          </a:p>
          <a:p>
            <a:pPr marL="0" indent="0">
              <a:buNone/>
            </a:pPr>
            <a:r>
              <a:rPr lang="tr-TR" u="sng" dirty="0" smtClean="0">
                <a:solidFill>
                  <a:schemeClr val="tx2">
                    <a:lumMod val="75000"/>
                  </a:schemeClr>
                </a:solidFill>
              </a:rPr>
              <a:t>Fizik Bölümü</a:t>
            </a:r>
            <a:endParaRPr lang="tr-TR" u="sng" dirty="0">
              <a:solidFill>
                <a:schemeClr val="tx2">
                  <a:lumMod val="75000"/>
                </a:schemeClr>
              </a:solidFill>
            </a:endParaRPr>
          </a:p>
          <a:p>
            <a:endParaRPr lang="tr-TR" dirty="0"/>
          </a:p>
        </p:txBody>
      </p:sp>
    </p:spTree>
    <p:extLst>
      <p:ext uri="{BB962C8B-B14F-4D97-AF65-F5344CB8AC3E}">
        <p14:creationId xmlns:p14="http://schemas.microsoft.com/office/powerpoint/2010/main" val="271085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E0FF47E-63B0-4489-9F12-2B4D956125A1}"/>
              </a:ext>
            </a:extLst>
          </p:cNvPr>
          <p:cNvSpPr>
            <a:spLocks noGrp="1"/>
          </p:cNvSpPr>
          <p:nvPr>
            <p:ph type="title"/>
          </p:nvPr>
        </p:nvSpPr>
        <p:spPr>
          <a:xfrm>
            <a:off x="2627784" y="692696"/>
            <a:ext cx="3096344" cy="926976"/>
          </a:xfrm>
        </p:spPr>
        <p:txBody>
          <a:bodyPr/>
          <a:lstStyle/>
          <a:p>
            <a:r>
              <a:rPr lang="tr-TR" dirty="0"/>
              <a:t>AKTÜERYA</a:t>
            </a:r>
          </a:p>
        </p:txBody>
      </p:sp>
      <p:sp>
        <p:nvSpPr>
          <p:cNvPr id="3" name="İçerik Yer Tutucusu 2">
            <a:extLst>
              <a:ext uri="{FF2B5EF4-FFF2-40B4-BE49-F238E27FC236}">
                <a16:creationId xmlns="" xmlns:a16="http://schemas.microsoft.com/office/drawing/2014/main" id="{2F620846-6654-42A3-B1A5-70ED81EE798A}"/>
              </a:ext>
            </a:extLst>
          </p:cNvPr>
          <p:cNvSpPr>
            <a:spLocks noGrp="1"/>
          </p:cNvSpPr>
          <p:nvPr>
            <p:ph idx="1"/>
          </p:nvPr>
        </p:nvSpPr>
        <p:spPr>
          <a:xfrm>
            <a:off x="457200" y="1600200"/>
            <a:ext cx="8229600" cy="4709120"/>
          </a:xfrm>
        </p:spPr>
        <p:txBody>
          <a:bodyPr>
            <a:normAutofit lnSpcReduction="10000"/>
          </a:bodyPr>
          <a:lstStyle/>
          <a:p>
            <a:r>
              <a:rPr lang="tr-TR" dirty="0"/>
              <a:t>Sigortacılık tekniği ile buna ilişkin yatırım, finansman ve nüfus hareketleri konularında olasılık ve istatistik teorilerini uygulayan, tablolar hazırlayan ve raporlar oluşturarak kesin hesapları onaylayan kişidir.</a:t>
            </a:r>
          </a:p>
          <a:p>
            <a:r>
              <a:rPr lang="tr-TR" dirty="0"/>
              <a:t>Analitik düşünme gücüne sahip,</a:t>
            </a:r>
          </a:p>
          <a:p>
            <a:r>
              <a:rPr lang="tr-TR" dirty="0"/>
              <a:t> - Matematik ve ekonomiyle ilgili ve bu alanlarda başarılı, </a:t>
            </a:r>
          </a:p>
          <a:p>
            <a:r>
              <a:rPr lang="tr-TR" dirty="0"/>
              <a:t>- Ayrıntıyla ilgilenmekten sıkılmayan, </a:t>
            </a:r>
          </a:p>
          <a:p>
            <a:r>
              <a:rPr lang="tr-TR" dirty="0"/>
              <a:t>- Dikkatli ve yeniliklere açık, </a:t>
            </a:r>
          </a:p>
          <a:p>
            <a:r>
              <a:rPr lang="tr-TR" dirty="0"/>
              <a:t>- Sabırlı,</a:t>
            </a:r>
          </a:p>
          <a:p>
            <a:r>
              <a:rPr lang="tr-TR" dirty="0"/>
              <a:t> - İnsanlarla iletişiminde sorun olmayan </a:t>
            </a:r>
          </a:p>
        </p:txBody>
      </p:sp>
    </p:spTree>
    <p:extLst>
      <p:ext uri="{BB962C8B-B14F-4D97-AF65-F5344CB8AC3E}">
        <p14:creationId xmlns:p14="http://schemas.microsoft.com/office/powerpoint/2010/main" val="2903708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588313F-CEA8-43FF-89E6-EA39D4CD0304}"/>
              </a:ext>
            </a:extLst>
          </p:cNvPr>
          <p:cNvSpPr>
            <a:spLocks noGrp="1"/>
          </p:cNvSpPr>
          <p:nvPr>
            <p:ph type="title"/>
          </p:nvPr>
        </p:nvSpPr>
        <p:spPr>
          <a:xfrm>
            <a:off x="7256051" y="-338361"/>
            <a:ext cx="1988768" cy="6041836"/>
          </a:xfrm>
        </p:spPr>
        <p:txBody>
          <a:bodyPr/>
          <a:lstStyle/>
          <a:p>
            <a:endParaRPr lang="tr-TR" dirty="0"/>
          </a:p>
        </p:txBody>
      </p:sp>
      <p:sp>
        <p:nvSpPr>
          <p:cNvPr id="3" name="İçerik Yer Tutucusu 2">
            <a:extLst>
              <a:ext uri="{FF2B5EF4-FFF2-40B4-BE49-F238E27FC236}">
                <a16:creationId xmlns="" xmlns:a16="http://schemas.microsoft.com/office/drawing/2014/main" id="{123217DD-1DBE-4503-8D8E-5D9278EE5BDB}"/>
              </a:ext>
            </a:extLst>
          </p:cNvPr>
          <p:cNvSpPr>
            <a:spLocks noGrp="1"/>
          </p:cNvSpPr>
          <p:nvPr>
            <p:ph idx="1"/>
          </p:nvPr>
        </p:nvSpPr>
        <p:spPr>
          <a:xfrm>
            <a:off x="179512" y="676262"/>
            <a:ext cx="5194920" cy="5505475"/>
          </a:xfrm>
        </p:spPr>
        <p:txBody>
          <a:bodyPr>
            <a:normAutofit/>
          </a:bodyPr>
          <a:lstStyle/>
          <a:p>
            <a:r>
              <a:rPr lang="tr-TR" dirty="0"/>
              <a:t>Aktüer; büro ortamında ve çeşitli kuruluşların sigortacılık işlemlerini gerçekleştirebilmek için aktif olarak diğer kuruluşlarda çalışan bireylerle ve çalışma arkadaşları ile iletişim halindedir. Birinci derecede sayısal verilerle uğraşır.</a:t>
            </a:r>
          </a:p>
        </p:txBody>
      </p:sp>
      <p:pic>
        <p:nvPicPr>
          <p:cNvPr id="3074" name="Picture 2" descr="AKTÃERYA ile ilgili gÃ¶rsel sonucu">
            <a:extLst>
              <a:ext uri="{FF2B5EF4-FFF2-40B4-BE49-F238E27FC236}">
                <a16:creationId xmlns="" xmlns:a16="http://schemas.microsoft.com/office/drawing/2014/main" id="{4AA93138-7905-4F07-B94D-2187DAD49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836712"/>
            <a:ext cx="3528392" cy="3377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6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ctr">
              <a:buNone/>
            </a:pPr>
            <a:r>
              <a:rPr lang="tr-TR" sz="4800" i="1" dirty="0">
                <a:effectLst>
                  <a:outerShdw blurRad="38100" dist="38100" dir="2700000" algn="tl">
                    <a:srgbClr val="000000">
                      <a:alpha val="43137"/>
                    </a:srgbClr>
                  </a:outerShdw>
                </a:effectLst>
              </a:rPr>
              <a:t>‘Hayatımızın kırk yılı aşkın bir bölümünün işte geçtiğini biliyorsunuz değil mi ?’</a:t>
            </a:r>
          </a:p>
        </p:txBody>
      </p:sp>
    </p:spTree>
    <p:extLst>
      <p:ext uri="{BB962C8B-B14F-4D97-AF65-F5344CB8AC3E}">
        <p14:creationId xmlns:p14="http://schemas.microsoft.com/office/powerpoint/2010/main" val="47629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10807DF-FF6F-4768-97C3-179D26918456}"/>
              </a:ext>
            </a:extLst>
          </p:cNvPr>
          <p:cNvSpPr>
            <a:spLocks noGrp="1"/>
          </p:cNvSpPr>
          <p:nvPr>
            <p:ph type="title"/>
          </p:nvPr>
        </p:nvSpPr>
        <p:spPr/>
        <p:txBody>
          <a:bodyPr/>
          <a:lstStyle/>
          <a:p>
            <a:r>
              <a:rPr lang="tr-TR" dirty="0"/>
              <a:t>İSTATİSTİK</a:t>
            </a:r>
          </a:p>
        </p:txBody>
      </p:sp>
      <p:sp>
        <p:nvSpPr>
          <p:cNvPr id="3" name="İçerik Yer Tutucusu 2">
            <a:extLst>
              <a:ext uri="{FF2B5EF4-FFF2-40B4-BE49-F238E27FC236}">
                <a16:creationId xmlns="" xmlns:a16="http://schemas.microsoft.com/office/drawing/2014/main" id="{3A2B9E99-39D9-4F1B-A8E7-717337777D4B}"/>
              </a:ext>
            </a:extLst>
          </p:cNvPr>
          <p:cNvSpPr>
            <a:spLocks noGrp="1"/>
          </p:cNvSpPr>
          <p:nvPr>
            <p:ph idx="1"/>
          </p:nvPr>
        </p:nvSpPr>
        <p:spPr/>
        <p:txBody>
          <a:bodyPr>
            <a:normAutofit/>
          </a:bodyPr>
          <a:lstStyle/>
          <a:p>
            <a:r>
              <a:rPr lang="tr-TR" dirty="0"/>
              <a:t>Toplumsal, ekonomik, kültürel, bilimsel olgu ve olaylarla ilgili bilgileri derleyen ve derlemiş olduğu bilgileri istatistik tekniklerini kullanarak yorumlayan ve sayısal olarak ifade eden, karar vericiye öneriler sunan kişidir.</a:t>
            </a:r>
          </a:p>
          <a:p>
            <a:r>
              <a:rPr lang="tr-TR" dirty="0"/>
              <a:t>Matematiksel kavramlarla düşünebilme ve problem çözebilme, soyut düşünme yeteneğine sahip,</a:t>
            </a:r>
          </a:p>
          <a:p>
            <a:r>
              <a:rPr lang="tr-TR" dirty="0"/>
              <a:t> - Derinliğine araştırmaya meraklı,</a:t>
            </a:r>
          </a:p>
          <a:p>
            <a:r>
              <a:rPr lang="tr-TR" dirty="0"/>
              <a:t> - Dikkatli, sabırlı, </a:t>
            </a:r>
          </a:p>
          <a:p>
            <a:r>
              <a:rPr lang="tr-TR" dirty="0"/>
              <a:t>- Ayrıntılarla uğraşmaktan sıkılmayan,</a:t>
            </a:r>
          </a:p>
        </p:txBody>
      </p:sp>
    </p:spTree>
    <p:extLst>
      <p:ext uri="{BB962C8B-B14F-4D97-AF65-F5344CB8AC3E}">
        <p14:creationId xmlns:p14="http://schemas.microsoft.com/office/powerpoint/2010/main" val="3476675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02E46A0-FDB9-474F-A7F0-CE52D8379B47}"/>
              </a:ext>
            </a:extLst>
          </p:cNvPr>
          <p:cNvSpPr>
            <a:spLocks noGrp="1"/>
          </p:cNvSpPr>
          <p:nvPr>
            <p:ph type="title"/>
          </p:nvPr>
        </p:nvSpPr>
        <p:spPr/>
        <p:txBody>
          <a:bodyPr/>
          <a:lstStyle/>
          <a:p>
            <a:r>
              <a:rPr lang="tr-TR" dirty="0"/>
              <a:t>İSTATİSTİK</a:t>
            </a:r>
          </a:p>
        </p:txBody>
      </p:sp>
      <p:sp>
        <p:nvSpPr>
          <p:cNvPr id="3" name="İçerik Yer Tutucusu 2">
            <a:extLst>
              <a:ext uri="{FF2B5EF4-FFF2-40B4-BE49-F238E27FC236}">
                <a16:creationId xmlns="" xmlns:a16="http://schemas.microsoft.com/office/drawing/2014/main" id="{0E2D5969-49DB-4783-9B04-D22939665B9E}"/>
              </a:ext>
            </a:extLst>
          </p:cNvPr>
          <p:cNvSpPr>
            <a:spLocks noGrp="1"/>
          </p:cNvSpPr>
          <p:nvPr>
            <p:ph idx="1"/>
          </p:nvPr>
        </p:nvSpPr>
        <p:spPr/>
        <p:txBody>
          <a:bodyPr/>
          <a:lstStyle/>
          <a:p>
            <a:r>
              <a:rPr lang="tr-TR" dirty="0"/>
              <a:t>İstatistikçiler genellikle büroda bilgisayar başında çalışırlar. Bilgi toplama aşamasında zaman zaman alan çalışması yaparlar. Çalışma saatleri düzenlidir, ancak işin niteliği ve koşullarına göre değişkenlik gösterebilir. Çalışırken birinci derecede verilerle, özel anlamı olan sayı ve sembollerle uğraşırlar.</a:t>
            </a:r>
          </a:p>
        </p:txBody>
      </p:sp>
    </p:spTree>
    <p:extLst>
      <p:ext uri="{BB962C8B-B14F-4D97-AF65-F5344CB8AC3E}">
        <p14:creationId xmlns:p14="http://schemas.microsoft.com/office/powerpoint/2010/main" val="3783847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40FD591-A4D4-41D0-A83B-420BE654158D}"/>
              </a:ext>
            </a:extLst>
          </p:cNvPr>
          <p:cNvSpPr>
            <a:spLocks noGrp="1"/>
          </p:cNvSpPr>
          <p:nvPr>
            <p:ph type="title"/>
          </p:nvPr>
        </p:nvSpPr>
        <p:spPr/>
        <p:txBody>
          <a:bodyPr>
            <a:normAutofit fontScale="90000"/>
          </a:bodyPr>
          <a:lstStyle/>
          <a:p>
            <a:r>
              <a:rPr lang="tr-TR" b="1" dirty="0"/>
              <a:t>İktisadi ve İdari Bilimler Fakültesi</a:t>
            </a:r>
            <a:endParaRPr lang="tr-TR" dirty="0"/>
          </a:p>
        </p:txBody>
      </p:sp>
      <p:sp>
        <p:nvSpPr>
          <p:cNvPr id="3" name="İçerik Yer Tutucusu 2">
            <a:extLst>
              <a:ext uri="{FF2B5EF4-FFF2-40B4-BE49-F238E27FC236}">
                <a16:creationId xmlns="" xmlns:a16="http://schemas.microsoft.com/office/drawing/2014/main" id="{F56AB66B-A8E6-495A-85BA-96139DD39E91}"/>
              </a:ext>
            </a:extLst>
          </p:cNvPr>
          <p:cNvSpPr>
            <a:spLocks noGrp="1"/>
          </p:cNvSpPr>
          <p:nvPr>
            <p:ph idx="1"/>
          </p:nvPr>
        </p:nvSpPr>
        <p:spPr/>
        <p:txBody>
          <a:bodyPr>
            <a:normAutofit/>
          </a:bodyPr>
          <a:lstStyle/>
          <a:p>
            <a:r>
              <a:rPr lang="tr-TR" dirty="0">
                <a:hlinkClick r:id="rId2"/>
              </a:rPr>
              <a:t>Aile ve Tüketici Bilimleri</a:t>
            </a:r>
            <a:endParaRPr lang="tr-TR" dirty="0"/>
          </a:p>
          <a:p>
            <a:r>
              <a:rPr lang="tr-TR" u="sng" dirty="0">
                <a:hlinkClick r:id="rId3"/>
              </a:rPr>
              <a:t>İktisat Bölümü</a:t>
            </a:r>
            <a:endParaRPr lang="tr-TR" dirty="0"/>
          </a:p>
          <a:p>
            <a:r>
              <a:rPr lang="tr-TR" dirty="0">
                <a:hlinkClick r:id="rId4"/>
              </a:rPr>
              <a:t>İşletme Bölümü</a:t>
            </a:r>
            <a:endParaRPr lang="tr-TR" dirty="0"/>
          </a:p>
          <a:p>
            <a:r>
              <a:rPr lang="tr-TR" dirty="0">
                <a:hlinkClick r:id="rId5"/>
              </a:rPr>
              <a:t>Maliye Bölümü</a:t>
            </a:r>
            <a:endParaRPr lang="tr-TR" dirty="0"/>
          </a:p>
          <a:p>
            <a:r>
              <a:rPr lang="tr-TR" dirty="0">
                <a:hlinkClick r:id="rId6"/>
              </a:rPr>
              <a:t>Sağlık Yönetimi Bölümü</a:t>
            </a:r>
            <a:endParaRPr lang="tr-TR" dirty="0"/>
          </a:p>
          <a:p>
            <a:r>
              <a:rPr lang="tr-TR" dirty="0">
                <a:hlinkClick r:id="rId7"/>
              </a:rPr>
              <a:t>Siyaset Bilimi ve Kamu Yönetimi Bölümü</a:t>
            </a:r>
            <a:endParaRPr lang="tr-TR" dirty="0"/>
          </a:p>
          <a:p>
            <a:r>
              <a:rPr lang="tr-TR" dirty="0">
                <a:hlinkClick r:id="rId8"/>
              </a:rPr>
              <a:t>Sosyal Hizmet Bölümü</a:t>
            </a:r>
            <a:endParaRPr lang="tr-TR" dirty="0"/>
          </a:p>
          <a:p>
            <a:r>
              <a:rPr lang="tr-TR" dirty="0">
                <a:hlinkClick r:id="rId9"/>
              </a:rPr>
              <a:t>Uluslararası İlişkiler Bölümü</a:t>
            </a:r>
            <a:endParaRPr lang="tr-TR" dirty="0"/>
          </a:p>
          <a:p>
            <a:endParaRPr lang="tr-TR" dirty="0"/>
          </a:p>
        </p:txBody>
      </p:sp>
    </p:spTree>
    <p:extLst>
      <p:ext uri="{BB962C8B-B14F-4D97-AF65-F5344CB8AC3E}">
        <p14:creationId xmlns:p14="http://schemas.microsoft.com/office/powerpoint/2010/main" val="238692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BA85750-E2F6-4685-A126-40751885589D}"/>
              </a:ext>
            </a:extLst>
          </p:cNvPr>
          <p:cNvSpPr>
            <a:spLocks noGrp="1"/>
          </p:cNvSpPr>
          <p:nvPr>
            <p:ph type="title"/>
          </p:nvPr>
        </p:nvSpPr>
        <p:spPr/>
        <p:txBody>
          <a:bodyPr/>
          <a:lstStyle/>
          <a:p>
            <a:r>
              <a:rPr lang="tr-TR" dirty="0"/>
              <a:t>İŞLETME</a:t>
            </a:r>
          </a:p>
        </p:txBody>
      </p:sp>
      <p:sp>
        <p:nvSpPr>
          <p:cNvPr id="3" name="İçerik Yer Tutucusu 2">
            <a:extLst>
              <a:ext uri="{FF2B5EF4-FFF2-40B4-BE49-F238E27FC236}">
                <a16:creationId xmlns="" xmlns:a16="http://schemas.microsoft.com/office/drawing/2014/main" id="{E390173A-DA34-4182-8F79-C22DA5166C39}"/>
              </a:ext>
            </a:extLst>
          </p:cNvPr>
          <p:cNvSpPr>
            <a:spLocks noGrp="1"/>
          </p:cNvSpPr>
          <p:nvPr>
            <p:ph idx="1"/>
          </p:nvPr>
        </p:nvSpPr>
        <p:spPr/>
        <p:txBody>
          <a:bodyPr>
            <a:normAutofit fontScale="92500"/>
          </a:bodyPr>
          <a:lstStyle/>
          <a:p>
            <a:r>
              <a:rPr lang="tr-TR" dirty="0"/>
              <a:t>İşletmeci; otel, banka, sigorta, maden, reklamcılık gibi mal ve hizmet üreten işletmelerde üretim, yönetim, para kaynakları, muhasebe, satış, pazarlama konularında çalışan küçük işletmeleri kuran ve yöneten (işleten) kişidir.</a:t>
            </a:r>
          </a:p>
          <a:p>
            <a:r>
              <a:rPr lang="tr-TR" dirty="0"/>
              <a:t>İşletmenin çevresi ile işletme sahibi ve çalışanlar arasında iletişimi sağlar,</a:t>
            </a:r>
          </a:p>
          <a:p>
            <a:r>
              <a:rPr lang="tr-TR" dirty="0"/>
              <a:t> - İşletmenin hangi ürün veya hizmeti, ne şekilde üretmesi halinde en üst düzeyde kar elde edileceği konusunda planlar yapar ve kararlar alır, </a:t>
            </a:r>
          </a:p>
          <a:p>
            <a:r>
              <a:rPr lang="tr-TR" dirty="0"/>
              <a:t>- İşletmede çalışanların birbirleri ile ilişkilerini, işletmenin gelişmesini sağlayacak şekilde düzenler, </a:t>
            </a:r>
          </a:p>
        </p:txBody>
      </p:sp>
    </p:spTree>
    <p:extLst>
      <p:ext uri="{BB962C8B-B14F-4D97-AF65-F5344CB8AC3E}">
        <p14:creationId xmlns:p14="http://schemas.microsoft.com/office/powerpoint/2010/main" val="3385810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6412E81-BED0-4F1D-9015-1156866B53E9}"/>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C0550713-FC27-4FEC-9F18-832E85C04DBC}"/>
              </a:ext>
            </a:extLst>
          </p:cNvPr>
          <p:cNvSpPr>
            <a:spLocks noGrp="1"/>
          </p:cNvSpPr>
          <p:nvPr>
            <p:ph idx="1"/>
          </p:nvPr>
        </p:nvSpPr>
        <p:spPr>
          <a:xfrm>
            <a:off x="457200" y="1340768"/>
            <a:ext cx="8229600" cy="5112568"/>
          </a:xfrm>
        </p:spPr>
        <p:txBody>
          <a:bodyPr>
            <a:normAutofit/>
          </a:bodyPr>
          <a:lstStyle/>
          <a:p>
            <a:r>
              <a:rPr lang="tr-TR" dirty="0"/>
              <a:t>Sayısal düşünme yeteneğine, </a:t>
            </a:r>
          </a:p>
          <a:p>
            <a:r>
              <a:rPr lang="tr-TR" dirty="0"/>
              <a:t>- Organizasyon yeteneğine, </a:t>
            </a:r>
          </a:p>
          <a:p>
            <a:r>
              <a:rPr lang="tr-TR" dirty="0"/>
              <a:t>- Fikirlerini başkalarına aktarabilme ve insanları ikna edebilme gücüne, </a:t>
            </a:r>
          </a:p>
          <a:p>
            <a:r>
              <a:rPr lang="tr-TR" dirty="0"/>
              <a:t>- İleriyi görebilme ve fırsatları sezebilme yeteneğine, </a:t>
            </a:r>
          </a:p>
          <a:p>
            <a:r>
              <a:rPr lang="tr-TR" dirty="0"/>
              <a:t>- Yerinde kararlar alabilme ve plan yapabilme yeteneğine sahip, </a:t>
            </a:r>
          </a:p>
          <a:p>
            <a:r>
              <a:rPr lang="tr-TR" dirty="0"/>
              <a:t>- Matematik ve sosyal konulara ilgili, </a:t>
            </a:r>
          </a:p>
          <a:p>
            <a:r>
              <a:rPr lang="tr-TR" dirty="0"/>
              <a:t>- Zamanı iyi kullanabilen, </a:t>
            </a:r>
          </a:p>
        </p:txBody>
      </p:sp>
    </p:spTree>
    <p:extLst>
      <p:ext uri="{BB962C8B-B14F-4D97-AF65-F5344CB8AC3E}">
        <p14:creationId xmlns:p14="http://schemas.microsoft.com/office/powerpoint/2010/main" val="35934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7C967CD-AAC2-4478-92D9-98BFAE88052C}"/>
              </a:ext>
            </a:extLst>
          </p:cNvPr>
          <p:cNvSpPr>
            <a:spLocks noGrp="1"/>
          </p:cNvSpPr>
          <p:nvPr>
            <p:ph type="title"/>
          </p:nvPr>
        </p:nvSpPr>
        <p:spPr>
          <a:xfrm>
            <a:off x="467544" y="764704"/>
            <a:ext cx="8229600" cy="866360"/>
          </a:xfrm>
        </p:spPr>
        <p:txBody>
          <a:bodyPr>
            <a:normAutofit fontScale="90000"/>
          </a:bodyPr>
          <a:lstStyle/>
          <a:p>
            <a:r>
              <a:rPr lang="tr-TR" dirty="0"/>
              <a:t>SİYASET BİLİMİ VE KAMU YÖNETİMİ</a:t>
            </a:r>
          </a:p>
        </p:txBody>
      </p:sp>
      <p:sp>
        <p:nvSpPr>
          <p:cNvPr id="3" name="İçerik Yer Tutucusu 2">
            <a:extLst>
              <a:ext uri="{FF2B5EF4-FFF2-40B4-BE49-F238E27FC236}">
                <a16:creationId xmlns="" xmlns:a16="http://schemas.microsoft.com/office/drawing/2014/main" id="{869D39AC-1FD3-4C57-9CDC-4C10A2FDCB6F}"/>
              </a:ext>
            </a:extLst>
          </p:cNvPr>
          <p:cNvSpPr>
            <a:spLocks noGrp="1"/>
          </p:cNvSpPr>
          <p:nvPr>
            <p:ph idx="1"/>
          </p:nvPr>
        </p:nvSpPr>
        <p:spPr>
          <a:xfrm>
            <a:off x="30516" y="1484778"/>
            <a:ext cx="4834880" cy="5035698"/>
          </a:xfrm>
        </p:spPr>
        <p:txBody>
          <a:bodyPr>
            <a:normAutofit lnSpcReduction="10000"/>
          </a:bodyPr>
          <a:lstStyle/>
          <a:p>
            <a:r>
              <a:rPr lang="tr-TR" dirty="0"/>
              <a:t>Siyaset Bilimi alanında farklı sosyal bilimleri de kullanarak bilimsel çalışma ve araştırma yapan, siyasal yaşamın işleyişiyle ilgili sorunlara çözüm üreten, siyaset bilimle ilgili teoriler ortaya koyan, siyasal kurumların yapılarını, toplum ve uluslararası ortamla ilişkilerini inceleyen, yaptığı araştırma sonuçlarını siyaset uygulayıcılarıyla ve toplumla paylaşan kişidir. </a:t>
            </a:r>
          </a:p>
        </p:txBody>
      </p:sp>
      <p:pic>
        <p:nvPicPr>
          <p:cNvPr id="4098" name="Picture 2" descr="SÄ°YASET BÄ°LÄ°MÄ° ile ilgili gÃ¶rsel sonucu">
            <a:extLst>
              <a:ext uri="{FF2B5EF4-FFF2-40B4-BE49-F238E27FC236}">
                <a16:creationId xmlns="" xmlns:a16="http://schemas.microsoft.com/office/drawing/2014/main" id="{18A89B2E-BBDD-4571-A592-BE4AA6B0A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396" y="1914525"/>
            <a:ext cx="4031698" cy="40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035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CCDD46C-12F1-494E-B69B-4F9B93428ACB}"/>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6E52FE46-1775-4386-A7C0-4EEAFD959D3D}"/>
              </a:ext>
            </a:extLst>
          </p:cNvPr>
          <p:cNvSpPr>
            <a:spLocks noGrp="1"/>
          </p:cNvSpPr>
          <p:nvPr>
            <p:ph idx="1"/>
          </p:nvPr>
        </p:nvSpPr>
        <p:spPr/>
        <p:txBody>
          <a:bodyPr>
            <a:normAutofit/>
          </a:bodyPr>
          <a:lstStyle/>
          <a:p>
            <a:r>
              <a:rPr lang="tr-TR" dirty="0"/>
              <a:t>- Yazılı, sözlü, edebi ifade gücü olan,</a:t>
            </a:r>
          </a:p>
          <a:p>
            <a:r>
              <a:rPr lang="tr-TR" dirty="0"/>
              <a:t> - Sosyal bilimler yeteneği yüksek, </a:t>
            </a:r>
          </a:p>
          <a:p>
            <a:r>
              <a:rPr lang="tr-TR" dirty="0"/>
              <a:t>- Felsefe, psikoloji, sosyoloji, ekonomi ve tarih alanlarına ilgili </a:t>
            </a:r>
          </a:p>
          <a:p>
            <a:r>
              <a:rPr lang="tr-TR" dirty="0"/>
              <a:t>- Derinlemesine araştırma yapmaya yatkın, -</a:t>
            </a:r>
          </a:p>
          <a:p>
            <a:r>
              <a:rPr lang="tr-TR" dirty="0"/>
              <a:t>- Değişik görüşlere, yeniliklere ve eleştiriye açık kimseler</a:t>
            </a:r>
          </a:p>
          <a:p>
            <a:endParaRPr lang="tr-TR" dirty="0"/>
          </a:p>
        </p:txBody>
      </p:sp>
    </p:spTree>
    <p:extLst>
      <p:ext uri="{BB962C8B-B14F-4D97-AF65-F5344CB8AC3E}">
        <p14:creationId xmlns:p14="http://schemas.microsoft.com/office/powerpoint/2010/main" val="3461798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F0FAF88-6453-48B8-A07B-42EE8CA93A21}"/>
              </a:ext>
            </a:extLst>
          </p:cNvPr>
          <p:cNvSpPr>
            <a:spLocks noGrp="1"/>
          </p:cNvSpPr>
          <p:nvPr>
            <p:ph type="title"/>
          </p:nvPr>
        </p:nvSpPr>
        <p:spPr/>
        <p:txBody>
          <a:bodyPr/>
          <a:lstStyle/>
          <a:p>
            <a:r>
              <a:rPr lang="tr-TR" dirty="0"/>
              <a:t>ULUSLARARASI İLİŞKİLER</a:t>
            </a:r>
          </a:p>
        </p:txBody>
      </p:sp>
      <p:sp>
        <p:nvSpPr>
          <p:cNvPr id="3" name="İçerik Yer Tutucusu 2">
            <a:extLst>
              <a:ext uri="{FF2B5EF4-FFF2-40B4-BE49-F238E27FC236}">
                <a16:creationId xmlns="" xmlns:a16="http://schemas.microsoft.com/office/drawing/2014/main" id="{4D4A3763-90C7-4990-9543-9FF61253548B}"/>
              </a:ext>
            </a:extLst>
          </p:cNvPr>
          <p:cNvSpPr>
            <a:spLocks noGrp="1"/>
          </p:cNvSpPr>
          <p:nvPr>
            <p:ph idx="1"/>
          </p:nvPr>
        </p:nvSpPr>
        <p:spPr/>
        <p:txBody>
          <a:bodyPr/>
          <a:lstStyle/>
          <a:p>
            <a:r>
              <a:rPr lang="tr-TR" dirty="0"/>
              <a:t>Küresel ve bölgesel düzeyde politik, ekonomik ve sosyal gelişmeleri, uluslararası sistemin yapısı ve işleyişini, sistem içinde yer alan devletlerin, uluslararası örgütlerin ve devlet-dışı aktörlerin davranışlarını ve birbirleriyle etkileşimlerini (uluslararası anlaşmazlıklar ve işbirlikleri dahil) araştıran, inceleyen, yorumlayan kişidir.</a:t>
            </a:r>
          </a:p>
        </p:txBody>
      </p:sp>
    </p:spTree>
    <p:extLst>
      <p:ext uri="{BB962C8B-B14F-4D97-AF65-F5344CB8AC3E}">
        <p14:creationId xmlns:p14="http://schemas.microsoft.com/office/powerpoint/2010/main" val="1453190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C7115E8-B3F2-4528-B37D-54C42D083262}"/>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E7030006-CAB3-44AD-AB37-B2F862E66D38}"/>
              </a:ext>
            </a:extLst>
          </p:cNvPr>
          <p:cNvSpPr>
            <a:spLocks noGrp="1"/>
          </p:cNvSpPr>
          <p:nvPr>
            <p:ph idx="1"/>
          </p:nvPr>
        </p:nvSpPr>
        <p:spPr/>
        <p:txBody>
          <a:bodyPr>
            <a:normAutofit lnSpcReduction="10000"/>
          </a:bodyPr>
          <a:lstStyle/>
          <a:p>
            <a:r>
              <a:rPr lang="tr-TR" dirty="0"/>
              <a:t>Yorum yapma ve olayları analiz edebilme yeteneğine sahip, </a:t>
            </a:r>
          </a:p>
          <a:p>
            <a:r>
              <a:rPr lang="tr-TR" dirty="0"/>
              <a:t>- Yabancı dil öğrenmeye istekli, </a:t>
            </a:r>
          </a:p>
          <a:p>
            <a:r>
              <a:rPr lang="tr-TR" dirty="0"/>
              <a:t>- Tarih, sosyoloji, psikoloji, hukuk, ekonomi alanlarına ilgi duyan, </a:t>
            </a:r>
          </a:p>
          <a:p>
            <a:r>
              <a:rPr lang="tr-TR" dirty="0"/>
              <a:t>- İnsan ilişkilerinde başarılı ve ikna edici, ekip çalışmasına yatkın </a:t>
            </a:r>
          </a:p>
          <a:p>
            <a:r>
              <a:rPr lang="tr-TR" dirty="0"/>
              <a:t>- Planlama ve organizasyon yeteneğine sahip, </a:t>
            </a:r>
          </a:p>
          <a:p>
            <a:r>
              <a:rPr lang="tr-TR" dirty="0"/>
              <a:t>- Seyahat engeli olmayan,</a:t>
            </a:r>
          </a:p>
          <a:p>
            <a:r>
              <a:rPr lang="tr-TR" dirty="0"/>
              <a:t> - Temsil yeteneğine sahip kişiler</a:t>
            </a:r>
          </a:p>
        </p:txBody>
      </p:sp>
    </p:spTree>
    <p:extLst>
      <p:ext uri="{BB962C8B-B14F-4D97-AF65-F5344CB8AC3E}">
        <p14:creationId xmlns:p14="http://schemas.microsoft.com/office/powerpoint/2010/main" val="109903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979ACBF-AC49-4776-817B-480DA8078CD3}"/>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07FB2226-54A8-49DB-8B89-4E2B014B1F39}"/>
              </a:ext>
            </a:extLst>
          </p:cNvPr>
          <p:cNvSpPr>
            <a:spLocks noGrp="1"/>
          </p:cNvSpPr>
          <p:nvPr>
            <p:ph idx="1"/>
          </p:nvPr>
        </p:nvSpPr>
        <p:spPr/>
        <p:txBody>
          <a:bodyPr/>
          <a:lstStyle/>
          <a:p>
            <a:r>
              <a:rPr lang="tr-TR" dirty="0"/>
              <a:t>Genelde büro ortamında çalışılır, zaman zaman yurtiçi ve yurtdışı seyahatler gerekebilir. Özellikle medyada, düşünce kuruluşlarında ve uluslararası örgütlerde istihdam edilen uluslararası ilişkiler uzmanlarının kamuoyu araştırmaları yerinde incelemeler ve özelliklede mültecilerle ilgili faaliyetler için yurtiçinde ve yurtdışında zaman zaman sahada görev yapmaktadırlar.</a:t>
            </a:r>
          </a:p>
        </p:txBody>
      </p:sp>
    </p:spTree>
    <p:extLst>
      <p:ext uri="{BB962C8B-B14F-4D97-AF65-F5344CB8AC3E}">
        <p14:creationId xmlns:p14="http://schemas.microsoft.com/office/powerpoint/2010/main" val="15884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07F5A1E8-9CAE-4B28-9A03-3F6EB8D3C7F7}"/>
              </a:ext>
            </a:extLst>
          </p:cNvPr>
          <p:cNvSpPr>
            <a:spLocks noGrp="1" noChangeArrowheads="1"/>
          </p:cNvSpPr>
          <p:nvPr>
            <p:ph type="title"/>
          </p:nvPr>
        </p:nvSpPr>
        <p:spPr>
          <a:xfrm>
            <a:off x="467544" y="404664"/>
            <a:ext cx="8229600" cy="1066800"/>
          </a:xfrm>
        </p:spPr>
        <p:txBody>
          <a:bodyPr>
            <a:noAutofit/>
          </a:bodyPr>
          <a:lstStyle/>
          <a:p>
            <a:pPr algn="ctr" eaLnBrk="1" fontAlgn="auto" hangingPunct="1">
              <a:spcAft>
                <a:spcPts val="0"/>
              </a:spcAft>
              <a:defRPr/>
            </a:pPr>
            <a:r>
              <a:rPr lang="tr-TR" sz="4700" b="1" i="1" dirty="0">
                <a:solidFill>
                  <a:schemeClr val="accent1">
                    <a:tint val="88000"/>
                    <a:satMod val="150000"/>
                  </a:schemeClr>
                </a:solidFill>
                <a:latin typeface="Times New Roman" pitchFamily="18" charset="0"/>
                <a:cs typeface="Times New Roman" pitchFamily="18" charset="0"/>
              </a:rPr>
              <a:t>Meslek Seçimimiz </a:t>
            </a:r>
            <a:br>
              <a:rPr lang="tr-TR" sz="4700" b="1" i="1" dirty="0">
                <a:solidFill>
                  <a:schemeClr val="accent1">
                    <a:tint val="88000"/>
                    <a:satMod val="150000"/>
                  </a:schemeClr>
                </a:solidFill>
                <a:latin typeface="Times New Roman" pitchFamily="18" charset="0"/>
                <a:cs typeface="Times New Roman" pitchFamily="18" charset="0"/>
              </a:rPr>
            </a:br>
            <a:r>
              <a:rPr lang="tr-TR" sz="4700" b="1" i="1" dirty="0">
                <a:solidFill>
                  <a:schemeClr val="accent1">
                    <a:tint val="88000"/>
                    <a:satMod val="150000"/>
                  </a:schemeClr>
                </a:solidFill>
                <a:latin typeface="Times New Roman" pitchFamily="18" charset="0"/>
                <a:cs typeface="Times New Roman" pitchFamily="18" charset="0"/>
              </a:rPr>
              <a:t>Hayatımızı Nasıl Etkiler?</a:t>
            </a:r>
          </a:p>
        </p:txBody>
      </p:sp>
      <p:sp>
        <p:nvSpPr>
          <p:cNvPr id="40963" name="Rectangle 3">
            <a:extLst>
              <a:ext uri="{FF2B5EF4-FFF2-40B4-BE49-F238E27FC236}">
                <a16:creationId xmlns:a16="http://schemas.microsoft.com/office/drawing/2014/main" xmlns="" id="{5D137254-7CC2-416E-9A34-DB2647183184}"/>
              </a:ext>
            </a:extLst>
          </p:cNvPr>
          <p:cNvSpPr>
            <a:spLocks noGrp="1" noChangeArrowheads="1"/>
          </p:cNvSpPr>
          <p:nvPr>
            <p:ph idx="1"/>
          </p:nvPr>
        </p:nvSpPr>
        <p:spPr>
          <a:xfrm>
            <a:off x="214313" y="2005013"/>
            <a:ext cx="8534400" cy="4852987"/>
          </a:xfrm>
        </p:spPr>
        <p:txBody>
          <a:bodyPr/>
          <a:lstStyle/>
          <a:p>
            <a:pPr eaLnBrk="1" hangingPunct="1">
              <a:buFont typeface="Wingdings" panose="05000000000000000000" pitchFamily="2" charset="2"/>
              <a:buChar char="Ø"/>
            </a:pPr>
            <a:r>
              <a:rPr lang="tr-TR" altLang="tr-TR" sz="2900">
                <a:latin typeface="Times New Roman" panose="02020603050405020304" pitchFamily="18" charset="0"/>
                <a:cs typeface="Times New Roman" panose="02020603050405020304" pitchFamily="18" charset="0"/>
              </a:rPr>
              <a:t> Meslek seçimi kişinin başarı ve başarısızlığını etkiler.</a:t>
            </a:r>
          </a:p>
          <a:p>
            <a:pPr eaLnBrk="1" hangingPunct="1">
              <a:buFont typeface="Wingdings" panose="05000000000000000000" pitchFamily="2" charset="2"/>
              <a:buChar char="Ø"/>
            </a:pPr>
            <a:r>
              <a:rPr lang="tr-TR" altLang="tr-TR" sz="2900">
                <a:latin typeface="Times New Roman" panose="02020603050405020304" pitchFamily="18" charset="0"/>
                <a:cs typeface="Times New Roman" panose="02020603050405020304" pitchFamily="18" charset="0"/>
              </a:rPr>
              <a:t> Meslek seçimi kişinin yapacağı işi sevip sevmemesini etkiler.</a:t>
            </a:r>
          </a:p>
          <a:p>
            <a:pPr eaLnBrk="1" hangingPunct="1">
              <a:buFont typeface="Wingdings" panose="05000000000000000000" pitchFamily="2" charset="2"/>
              <a:buChar char="Ø"/>
            </a:pPr>
            <a:r>
              <a:rPr lang="tr-TR" altLang="tr-TR" sz="2900">
                <a:latin typeface="Times New Roman" panose="02020603050405020304" pitchFamily="18" charset="0"/>
                <a:cs typeface="Times New Roman" panose="02020603050405020304" pitchFamily="18" charset="0"/>
              </a:rPr>
              <a:t> Meslek seçimi, kişinin iş bulmasını etkiler.</a:t>
            </a:r>
          </a:p>
          <a:p>
            <a:pPr eaLnBrk="1" hangingPunct="1">
              <a:buFont typeface="Wingdings" panose="05000000000000000000" pitchFamily="2" charset="2"/>
              <a:buChar char="Ø"/>
            </a:pPr>
            <a:r>
              <a:rPr lang="tr-TR" altLang="tr-TR" sz="2900">
                <a:latin typeface="Times New Roman" panose="02020603050405020304" pitchFamily="18" charset="0"/>
                <a:cs typeface="Times New Roman" panose="02020603050405020304" pitchFamily="18" charset="0"/>
              </a:rPr>
              <a:t> Meslek seçimi yaşanılacak yeri, evlenme ve sosyal ilişkiler gibi hayatın önemli olgularını da etkiler.</a:t>
            </a:r>
          </a:p>
          <a:p>
            <a:pPr eaLnBrk="1" hangingPunct="1">
              <a:buFont typeface="Wingdings" panose="05000000000000000000" pitchFamily="2" charset="2"/>
              <a:buChar char="Ø"/>
            </a:pPr>
            <a:r>
              <a:rPr lang="tr-TR" altLang="tr-TR" sz="2900">
                <a:latin typeface="Times New Roman" panose="02020603050405020304" pitchFamily="18" charset="0"/>
                <a:cs typeface="Times New Roman" panose="02020603050405020304" pitchFamily="18" charset="0"/>
              </a:rPr>
              <a:t> Meslek seçimi toplumun insan gücünü etkiler.</a:t>
            </a:r>
          </a:p>
          <a:p>
            <a:pPr eaLnBrk="1" hangingPunct="1">
              <a:buFont typeface="Wingdings" panose="05000000000000000000" pitchFamily="2" charset="2"/>
              <a:buChar char="Ø"/>
            </a:pPr>
            <a:endParaRPr lang="tr-TR" altLang="tr-TR" sz="29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3884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D494AE8-6B15-4BCE-B140-2681ED9A107A}"/>
              </a:ext>
            </a:extLst>
          </p:cNvPr>
          <p:cNvSpPr>
            <a:spLocks noGrp="1"/>
          </p:cNvSpPr>
          <p:nvPr>
            <p:ph type="title"/>
          </p:nvPr>
        </p:nvSpPr>
        <p:spPr>
          <a:xfrm>
            <a:off x="539552" y="404664"/>
            <a:ext cx="8229600" cy="866360"/>
          </a:xfrm>
        </p:spPr>
        <p:txBody>
          <a:bodyPr/>
          <a:lstStyle/>
          <a:p>
            <a:r>
              <a:rPr lang="tr-TR" dirty="0"/>
              <a:t>SOSYAL HİZMET</a:t>
            </a:r>
          </a:p>
        </p:txBody>
      </p:sp>
      <p:sp>
        <p:nvSpPr>
          <p:cNvPr id="3" name="İçerik Yer Tutucusu 2">
            <a:extLst>
              <a:ext uri="{FF2B5EF4-FFF2-40B4-BE49-F238E27FC236}">
                <a16:creationId xmlns="" xmlns:a16="http://schemas.microsoft.com/office/drawing/2014/main" id="{7F1D41BF-CE39-41D3-A57C-E21B6343CF3B}"/>
              </a:ext>
            </a:extLst>
          </p:cNvPr>
          <p:cNvSpPr>
            <a:spLocks noGrp="1"/>
          </p:cNvSpPr>
          <p:nvPr>
            <p:ph idx="1"/>
          </p:nvPr>
        </p:nvSpPr>
        <p:spPr>
          <a:xfrm>
            <a:off x="457200" y="1340768"/>
            <a:ext cx="8229600" cy="2908920"/>
          </a:xfrm>
        </p:spPr>
        <p:txBody>
          <a:bodyPr>
            <a:normAutofit/>
          </a:bodyPr>
          <a:lstStyle/>
          <a:p>
            <a:r>
              <a:rPr lang="tr-TR" dirty="0"/>
              <a:t>Ekonomik, sosyal ve kültürel yönden sıkıntı içinde bulunan kişi, grup ve topluluklara sorunlarını tanıyıp çözümlemelerinde sahip oldukları olanakları kullanma ve çevredeki olanakları araştırma ve yararlanma konusunda yardımcı olan kişidir</a:t>
            </a:r>
          </a:p>
        </p:txBody>
      </p:sp>
      <p:pic>
        <p:nvPicPr>
          <p:cNvPr id="5122" name="Picture 2" descr="SOSYAL HÄ°ZMET ile ilgili gÃ¶rsel sonucu">
            <a:extLst>
              <a:ext uri="{FF2B5EF4-FFF2-40B4-BE49-F238E27FC236}">
                <a16:creationId xmlns="" xmlns:a16="http://schemas.microsoft.com/office/drawing/2014/main" id="{08DA3945-22CF-4077-9639-AC93859DE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3789040"/>
            <a:ext cx="7715250" cy="279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65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F229813-8805-43EC-8AAA-AF3EE5144FEB}"/>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F00C0EC0-DA62-497F-A85A-9842416FCFEE}"/>
              </a:ext>
            </a:extLst>
          </p:cNvPr>
          <p:cNvSpPr>
            <a:spLocks noGrp="1"/>
          </p:cNvSpPr>
          <p:nvPr>
            <p:ph idx="1"/>
          </p:nvPr>
        </p:nvSpPr>
        <p:spPr/>
        <p:txBody>
          <a:bodyPr>
            <a:normAutofit/>
          </a:bodyPr>
          <a:lstStyle/>
          <a:p>
            <a:r>
              <a:rPr lang="tr-TR" dirty="0"/>
              <a:t>Kişisel ve toplumsal sorunlara derin ilgi duyan, - Konuşma ve ikna kabiliyeti olan,</a:t>
            </a:r>
          </a:p>
          <a:p>
            <a:r>
              <a:rPr lang="tr-TR" dirty="0"/>
              <a:t> - Başkalarının duygularını anlayabilen, - İnsanların refahına ilgi duyan, </a:t>
            </a:r>
          </a:p>
          <a:p>
            <a:r>
              <a:rPr lang="tr-TR" dirty="0"/>
              <a:t>- Sosyal çalışmacılar genellikle büro ortamında çalışırlar. Zaman zaman sıkıntı içindeki insanların ikametgahında görüşme yapabilirler. Sosyal çalışmacılar birinci derecede sıkıntı içindeki insanlarla iletişim halindedirler.</a:t>
            </a:r>
          </a:p>
        </p:txBody>
      </p:sp>
    </p:spTree>
    <p:extLst>
      <p:ext uri="{BB962C8B-B14F-4D97-AF65-F5344CB8AC3E}">
        <p14:creationId xmlns:p14="http://schemas.microsoft.com/office/powerpoint/2010/main" val="3025663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6D7B6E9-B524-4821-89F5-CD3BE824ED1D}"/>
              </a:ext>
            </a:extLst>
          </p:cNvPr>
          <p:cNvSpPr>
            <a:spLocks noGrp="1"/>
          </p:cNvSpPr>
          <p:nvPr>
            <p:ph type="title"/>
          </p:nvPr>
        </p:nvSpPr>
        <p:spPr>
          <a:xfrm>
            <a:off x="683568" y="332656"/>
            <a:ext cx="8229600" cy="926976"/>
          </a:xfrm>
        </p:spPr>
        <p:txBody>
          <a:bodyPr/>
          <a:lstStyle/>
          <a:p>
            <a:r>
              <a:rPr lang="tr-TR" dirty="0"/>
              <a:t>MÜHENDİSLİK FAKÜLTESİ</a:t>
            </a:r>
          </a:p>
        </p:txBody>
      </p:sp>
      <p:sp>
        <p:nvSpPr>
          <p:cNvPr id="3" name="İçerik Yer Tutucusu 2">
            <a:extLst>
              <a:ext uri="{FF2B5EF4-FFF2-40B4-BE49-F238E27FC236}">
                <a16:creationId xmlns="" xmlns:a16="http://schemas.microsoft.com/office/drawing/2014/main" id="{ABDA1C8D-3713-4DB5-B333-4852ED6DA26F}"/>
              </a:ext>
            </a:extLst>
          </p:cNvPr>
          <p:cNvSpPr>
            <a:spLocks noGrp="1"/>
          </p:cNvSpPr>
          <p:nvPr>
            <p:ph idx="1"/>
          </p:nvPr>
        </p:nvSpPr>
        <p:spPr>
          <a:xfrm>
            <a:off x="457200" y="1196752"/>
            <a:ext cx="8229600" cy="5386610"/>
          </a:xfrm>
        </p:spPr>
        <p:txBody>
          <a:bodyPr>
            <a:normAutofit fontScale="92500" lnSpcReduction="10000"/>
          </a:bodyPr>
          <a:lstStyle/>
          <a:p>
            <a:r>
              <a:rPr lang="tr-TR" dirty="0">
                <a:hlinkClick r:id="rId2"/>
              </a:rPr>
              <a:t>Bilgisayar Mühendisliği</a:t>
            </a:r>
            <a:endParaRPr lang="tr-TR" dirty="0"/>
          </a:p>
          <a:p>
            <a:r>
              <a:rPr lang="tr-TR" dirty="0">
                <a:hlinkClick r:id="rId3"/>
              </a:rPr>
              <a:t>Çevre Mühendisliği</a:t>
            </a:r>
            <a:endParaRPr lang="tr-TR" dirty="0"/>
          </a:p>
          <a:p>
            <a:r>
              <a:rPr lang="tr-TR" u="sng" dirty="0">
                <a:hlinkClick r:id="rId4"/>
              </a:rPr>
              <a:t>Elektrik - Elektronik Mühendisliği</a:t>
            </a:r>
            <a:endParaRPr lang="tr-TR" dirty="0"/>
          </a:p>
          <a:p>
            <a:r>
              <a:rPr lang="tr-TR" dirty="0">
                <a:hlinkClick r:id="rId5"/>
              </a:rPr>
              <a:t>Endüstri Mühendisliği</a:t>
            </a:r>
            <a:endParaRPr lang="tr-TR" dirty="0"/>
          </a:p>
          <a:p>
            <a:r>
              <a:rPr lang="tr-TR" dirty="0">
                <a:hlinkClick r:id="rId6"/>
              </a:rPr>
              <a:t>Fizik Mühendisliği</a:t>
            </a:r>
            <a:endParaRPr lang="tr-TR" dirty="0"/>
          </a:p>
          <a:p>
            <a:r>
              <a:rPr lang="tr-TR" dirty="0" err="1">
                <a:hlinkClick r:id="rId7"/>
              </a:rPr>
              <a:t>Geomatik</a:t>
            </a:r>
            <a:r>
              <a:rPr lang="tr-TR" dirty="0">
                <a:hlinkClick r:id="rId7"/>
              </a:rPr>
              <a:t> Mühendisliği</a:t>
            </a:r>
            <a:endParaRPr lang="tr-TR" dirty="0"/>
          </a:p>
          <a:p>
            <a:r>
              <a:rPr lang="tr-TR" dirty="0">
                <a:hlinkClick r:id="rId8"/>
              </a:rPr>
              <a:t>Gıda Mühendisliği</a:t>
            </a:r>
            <a:endParaRPr lang="tr-TR" dirty="0"/>
          </a:p>
          <a:p>
            <a:r>
              <a:rPr lang="tr-TR" dirty="0">
                <a:hlinkClick r:id="rId9"/>
              </a:rPr>
              <a:t>İnşaat Mühendisliği</a:t>
            </a:r>
            <a:endParaRPr lang="tr-TR" dirty="0"/>
          </a:p>
          <a:p>
            <a:r>
              <a:rPr lang="tr-TR" dirty="0">
                <a:hlinkClick r:id="rId10"/>
              </a:rPr>
              <a:t>Jeoloji Mühendisliği</a:t>
            </a:r>
            <a:endParaRPr lang="tr-TR" dirty="0"/>
          </a:p>
          <a:p>
            <a:r>
              <a:rPr lang="tr-TR" dirty="0">
                <a:hlinkClick r:id="rId11"/>
              </a:rPr>
              <a:t>Kimya Mühendisliği</a:t>
            </a:r>
            <a:endParaRPr lang="tr-TR" dirty="0"/>
          </a:p>
          <a:p>
            <a:r>
              <a:rPr lang="tr-TR" dirty="0">
                <a:hlinkClick r:id="rId12"/>
              </a:rPr>
              <a:t>Maden Mühendisliği</a:t>
            </a:r>
            <a:endParaRPr lang="tr-TR" dirty="0"/>
          </a:p>
          <a:p>
            <a:r>
              <a:rPr lang="tr-TR" dirty="0">
                <a:hlinkClick r:id="rId13"/>
              </a:rPr>
              <a:t>Makina Mühendisliği Bölümü</a:t>
            </a:r>
            <a:endParaRPr lang="tr-TR" dirty="0"/>
          </a:p>
          <a:p>
            <a:r>
              <a:rPr lang="tr-TR" dirty="0">
                <a:hlinkClick r:id="rId14"/>
              </a:rPr>
              <a:t>Nükleer Enerji Mühendisliği</a:t>
            </a:r>
            <a:endParaRPr lang="tr-TR" dirty="0"/>
          </a:p>
          <a:p>
            <a:endParaRPr lang="tr-TR" dirty="0"/>
          </a:p>
        </p:txBody>
      </p:sp>
    </p:spTree>
    <p:extLst>
      <p:ext uri="{BB962C8B-B14F-4D97-AF65-F5344CB8AC3E}">
        <p14:creationId xmlns:p14="http://schemas.microsoft.com/office/powerpoint/2010/main" val="480006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769B1B1-F489-4B56-B514-298F8F296BFB}"/>
              </a:ext>
            </a:extLst>
          </p:cNvPr>
          <p:cNvSpPr>
            <a:spLocks noGrp="1"/>
          </p:cNvSpPr>
          <p:nvPr>
            <p:ph type="title"/>
          </p:nvPr>
        </p:nvSpPr>
        <p:spPr>
          <a:xfrm>
            <a:off x="539552" y="404664"/>
            <a:ext cx="8229600" cy="938368"/>
          </a:xfrm>
        </p:spPr>
        <p:txBody>
          <a:bodyPr/>
          <a:lstStyle/>
          <a:p>
            <a:r>
              <a:rPr lang="tr-TR" dirty="0"/>
              <a:t>ENDÜSTRİ MÜHENDİSİ</a:t>
            </a:r>
          </a:p>
        </p:txBody>
      </p:sp>
      <p:sp>
        <p:nvSpPr>
          <p:cNvPr id="3" name="İçerik Yer Tutucusu 2">
            <a:extLst>
              <a:ext uri="{FF2B5EF4-FFF2-40B4-BE49-F238E27FC236}">
                <a16:creationId xmlns="" xmlns:a16="http://schemas.microsoft.com/office/drawing/2014/main" id="{C88B9DDE-03E2-4C31-82BB-FCC17D66135D}"/>
              </a:ext>
            </a:extLst>
          </p:cNvPr>
          <p:cNvSpPr>
            <a:spLocks noGrp="1"/>
          </p:cNvSpPr>
          <p:nvPr>
            <p:ph idx="1"/>
          </p:nvPr>
        </p:nvSpPr>
        <p:spPr>
          <a:xfrm>
            <a:off x="457200" y="1268760"/>
            <a:ext cx="8229600" cy="5589240"/>
          </a:xfrm>
        </p:spPr>
        <p:txBody>
          <a:bodyPr>
            <a:normAutofit lnSpcReduction="10000"/>
          </a:bodyPr>
          <a:lstStyle/>
          <a:p>
            <a:r>
              <a:rPr lang="tr-TR" dirty="0"/>
              <a:t>Üretimin girdileri olan hammadde, yardımcı malzeme, enerji, makine ve işgücü gibi kaynakların en verimli şekilde kullanılması ve kalitesi yüksek, maliyeti düşük ürün elde edilebilmesi için planlama ve denetleme çalışmalarını yapan kişidir.</a:t>
            </a:r>
          </a:p>
          <a:p>
            <a:r>
              <a:rPr lang="tr-TR" dirty="0"/>
              <a:t>Fikirlerini başkalarına aktarabilen, </a:t>
            </a:r>
          </a:p>
          <a:p>
            <a:r>
              <a:rPr lang="tr-TR" dirty="0"/>
              <a:t>- Fizik ve matematiğe ilgili ve bu alanlarda başarılı, </a:t>
            </a:r>
          </a:p>
          <a:p>
            <a:r>
              <a:rPr lang="tr-TR" dirty="0"/>
              <a:t>- İnsan ihtiyaçlarına karşı duyarlı,</a:t>
            </a:r>
          </a:p>
          <a:p>
            <a:r>
              <a:rPr lang="tr-TR" dirty="0"/>
              <a:t> - İnsanlarla iyi ilişkiler kurabilme ve ikna edebilme, - Planlama, tasarım, eşgüdüm, çok yönlü karar alabilme, çalışanları motive edebilme yeteneklerine sahip, - Sorumluluk duygusu gelişmiş, </a:t>
            </a:r>
          </a:p>
          <a:p>
            <a:r>
              <a:rPr lang="tr-TR" dirty="0"/>
              <a:t>- İleriyi görebilme ve fırsatları sezebilme</a:t>
            </a:r>
          </a:p>
        </p:txBody>
      </p:sp>
    </p:spTree>
    <p:extLst>
      <p:ext uri="{BB962C8B-B14F-4D97-AF65-F5344CB8AC3E}">
        <p14:creationId xmlns:p14="http://schemas.microsoft.com/office/powerpoint/2010/main" val="1957084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8CF6B1C-BBD7-4B5D-9133-7178E3D03761}"/>
              </a:ext>
            </a:extLst>
          </p:cNvPr>
          <p:cNvSpPr>
            <a:spLocks noGrp="1"/>
          </p:cNvSpPr>
          <p:nvPr>
            <p:ph type="title"/>
          </p:nvPr>
        </p:nvSpPr>
        <p:spPr/>
        <p:txBody>
          <a:bodyPr>
            <a:normAutofit fontScale="90000"/>
          </a:bodyPr>
          <a:lstStyle/>
          <a:p>
            <a:r>
              <a:rPr lang="tr-TR" dirty="0"/>
              <a:t>ELEKTRİK ELEKTRONİK MÜHENDİSLİĞİ</a:t>
            </a:r>
          </a:p>
        </p:txBody>
      </p:sp>
      <p:sp>
        <p:nvSpPr>
          <p:cNvPr id="3" name="İçerik Yer Tutucusu 2">
            <a:extLst>
              <a:ext uri="{FF2B5EF4-FFF2-40B4-BE49-F238E27FC236}">
                <a16:creationId xmlns="" xmlns:a16="http://schemas.microsoft.com/office/drawing/2014/main" id="{D6487448-511E-4AC9-8FFA-94E4C292C307}"/>
              </a:ext>
            </a:extLst>
          </p:cNvPr>
          <p:cNvSpPr>
            <a:spLocks noGrp="1"/>
          </p:cNvSpPr>
          <p:nvPr>
            <p:ph idx="1"/>
          </p:nvPr>
        </p:nvSpPr>
        <p:spPr/>
        <p:txBody>
          <a:bodyPr/>
          <a:lstStyle/>
          <a:p>
            <a:r>
              <a:rPr lang="tr-TR" dirty="0"/>
              <a:t>Her türlü elektronik alet ve iletişim sistemlerinin planlanması, yapımı, işletilmesi ve geliştirilmesi konularında çalışan teknik elemandır.</a:t>
            </a:r>
          </a:p>
          <a:p>
            <a:r>
              <a:rPr lang="tr-TR" dirty="0"/>
              <a:t>Fen alanına özellikle fizik konularına ilgi duyan, - Tasarım gücü kuvvetli, yaratıcı, </a:t>
            </a:r>
          </a:p>
          <a:p>
            <a:r>
              <a:rPr lang="tr-TR" dirty="0"/>
              <a:t>- Dikkatli, sorumluluk sahibi,</a:t>
            </a:r>
          </a:p>
          <a:p>
            <a:r>
              <a:rPr lang="tr-TR" dirty="0"/>
              <a:t> - İşbirliği halinde çalışabilir, yeniliklere açık</a:t>
            </a:r>
          </a:p>
        </p:txBody>
      </p:sp>
    </p:spTree>
    <p:extLst>
      <p:ext uri="{BB962C8B-B14F-4D97-AF65-F5344CB8AC3E}">
        <p14:creationId xmlns:p14="http://schemas.microsoft.com/office/powerpoint/2010/main" val="3159538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BCCD607-7B88-4AD9-BC81-C192497AD050}"/>
              </a:ext>
            </a:extLst>
          </p:cNvPr>
          <p:cNvSpPr>
            <a:spLocks noGrp="1"/>
          </p:cNvSpPr>
          <p:nvPr>
            <p:ph type="title"/>
          </p:nvPr>
        </p:nvSpPr>
        <p:spPr/>
        <p:txBody>
          <a:bodyPr>
            <a:normAutofit fontScale="90000"/>
          </a:bodyPr>
          <a:lstStyle/>
          <a:p>
            <a:r>
              <a:rPr lang="tr-TR" dirty="0"/>
              <a:t>METALURJİ VE MALZEME MÜHENDİSİ </a:t>
            </a:r>
          </a:p>
        </p:txBody>
      </p:sp>
      <p:sp>
        <p:nvSpPr>
          <p:cNvPr id="3" name="İçerik Yer Tutucusu 2">
            <a:extLst>
              <a:ext uri="{FF2B5EF4-FFF2-40B4-BE49-F238E27FC236}">
                <a16:creationId xmlns="" xmlns:a16="http://schemas.microsoft.com/office/drawing/2014/main" id="{89B42AAE-1096-483B-B796-0BE91F344332}"/>
              </a:ext>
            </a:extLst>
          </p:cNvPr>
          <p:cNvSpPr>
            <a:spLocks noGrp="1"/>
          </p:cNvSpPr>
          <p:nvPr>
            <p:ph idx="1"/>
          </p:nvPr>
        </p:nvSpPr>
        <p:spPr/>
        <p:txBody>
          <a:bodyPr/>
          <a:lstStyle/>
          <a:p>
            <a:r>
              <a:rPr lang="tr-TR" dirty="0"/>
              <a:t>Metalürji ve malzeme mühendisi, bileşiminde metal bulunan maden filizlerinden metal ve alaşımlarının elde edilmesi ve bunların belli işlemlerden geçirilerek endüstrinin istediği hammadde haline getirilmesi, plastik, seramik gibi metal olmayan maddelerin elde edilmesi ve işlenmesi çalışmalarını yürüten kişidir</a:t>
            </a:r>
          </a:p>
        </p:txBody>
      </p:sp>
    </p:spTree>
    <p:extLst>
      <p:ext uri="{BB962C8B-B14F-4D97-AF65-F5344CB8AC3E}">
        <p14:creationId xmlns:p14="http://schemas.microsoft.com/office/powerpoint/2010/main" val="2884728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FED1736-C219-4DF4-8714-8E595B493778}"/>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E62DAA76-87A7-414C-882F-CF5F63182785}"/>
              </a:ext>
            </a:extLst>
          </p:cNvPr>
          <p:cNvSpPr>
            <a:spLocks noGrp="1"/>
          </p:cNvSpPr>
          <p:nvPr>
            <p:ph idx="1"/>
          </p:nvPr>
        </p:nvSpPr>
        <p:spPr/>
        <p:txBody>
          <a:bodyPr/>
          <a:lstStyle/>
          <a:p>
            <a:r>
              <a:rPr lang="tr-TR" dirty="0"/>
              <a:t>Metalürji ve malzeme mühendisleri, metal ve malzeme üreten fabrikalarda görev yaparlar. Çalışma ortamı tozlu, gürültülü ve rahatsız edici kokuludur. Mühendis tasarım işlerini yürütürken büroda, metallerin yumuşaklık, hafiflik, sağlamlık özelliklerini incelerken </a:t>
            </a:r>
            <a:r>
              <a:rPr lang="tr-TR" dirty="0" err="1"/>
              <a:t>laboratuarda</a:t>
            </a:r>
            <a:r>
              <a:rPr lang="tr-TR" dirty="0"/>
              <a:t> çalışır. Metalürji ve malzeme mühendisi, birinci derecede nesnelerle ilgilidir.</a:t>
            </a:r>
          </a:p>
        </p:txBody>
      </p:sp>
    </p:spTree>
    <p:extLst>
      <p:ext uri="{BB962C8B-B14F-4D97-AF65-F5344CB8AC3E}">
        <p14:creationId xmlns:p14="http://schemas.microsoft.com/office/powerpoint/2010/main" val="2710510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C989DD3-E6DD-4251-AC5C-668D81D49C27}"/>
              </a:ext>
            </a:extLst>
          </p:cNvPr>
          <p:cNvSpPr>
            <a:spLocks noGrp="1"/>
          </p:cNvSpPr>
          <p:nvPr>
            <p:ph type="title"/>
          </p:nvPr>
        </p:nvSpPr>
        <p:spPr/>
        <p:txBody>
          <a:bodyPr/>
          <a:lstStyle/>
          <a:p>
            <a:r>
              <a:rPr lang="tr-TR" dirty="0"/>
              <a:t>MEKATRONİK MÜHENDİSİ</a:t>
            </a:r>
          </a:p>
        </p:txBody>
      </p:sp>
      <p:sp>
        <p:nvSpPr>
          <p:cNvPr id="3" name="İçerik Yer Tutucusu 2">
            <a:extLst>
              <a:ext uri="{FF2B5EF4-FFF2-40B4-BE49-F238E27FC236}">
                <a16:creationId xmlns="" xmlns:a16="http://schemas.microsoft.com/office/drawing/2014/main" id="{E7E7C1A7-9F01-4BE2-B51F-CBF6B99D1D4F}"/>
              </a:ext>
            </a:extLst>
          </p:cNvPr>
          <p:cNvSpPr>
            <a:spLocks noGrp="1"/>
          </p:cNvSpPr>
          <p:nvPr>
            <p:ph idx="1"/>
          </p:nvPr>
        </p:nvSpPr>
        <p:spPr/>
        <p:txBody>
          <a:bodyPr>
            <a:normAutofit lnSpcReduction="10000"/>
          </a:bodyPr>
          <a:lstStyle/>
          <a:p>
            <a:r>
              <a:rPr lang="tr-TR" dirty="0"/>
              <a:t>Her türlü karmaşık tasarım gerektiren mekanik, elektrik, elektronik ve optik bileşenlerden oluşan, elektronik alet ve iletişim sistemlerinin, tasarımını yapan, üretim teknolojilerini geliştiren, sistemler arası ilişki ve fonksiyonlarını kuran ve geçerli fiziksel kurallar içinde test eden kişidir.</a:t>
            </a:r>
          </a:p>
          <a:p>
            <a:r>
              <a:rPr lang="tr-TR" dirty="0" err="1"/>
              <a:t>Mekatronik</a:t>
            </a:r>
            <a:r>
              <a:rPr lang="tr-TR" dirty="0"/>
              <a:t> Mühendisliği makine, elektrik-elektronik ve akıllı bilgisayar denetimi gibi mühendislik alanlarının artı değer sağlayan bir biçimde bir araya gelmesiyle ortaya çıkmış ve son derece hızlı gelişen bir mühendislik dalıdır</a:t>
            </a:r>
          </a:p>
          <a:p>
            <a:endParaRPr lang="tr-TR" dirty="0"/>
          </a:p>
          <a:p>
            <a:endParaRPr lang="tr-TR" dirty="0"/>
          </a:p>
        </p:txBody>
      </p:sp>
    </p:spTree>
    <p:extLst>
      <p:ext uri="{BB962C8B-B14F-4D97-AF65-F5344CB8AC3E}">
        <p14:creationId xmlns:p14="http://schemas.microsoft.com/office/powerpoint/2010/main" val="2362970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7593B2D-96AF-45ED-B388-E848E30DCD1C}"/>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C17F9EC0-B1DE-42E3-A07B-3F1E69DBDFBD}"/>
              </a:ext>
            </a:extLst>
          </p:cNvPr>
          <p:cNvSpPr>
            <a:spLocks noGrp="1"/>
          </p:cNvSpPr>
          <p:nvPr>
            <p:ph idx="1"/>
          </p:nvPr>
        </p:nvSpPr>
        <p:spPr>
          <a:xfrm>
            <a:off x="457200" y="980728"/>
            <a:ext cx="8229600" cy="5472608"/>
          </a:xfrm>
        </p:spPr>
        <p:txBody>
          <a:bodyPr>
            <a:normAutofit/>
          </a:bodyPr>
          <a:lstStyle/>
          <a:p>
            <a:r>
              <a:rPr lang="tr-TR" dirty="0"/>
              <a:t>Matematik ve Fen alanında özellikle fizik konularına ilgi duyan, </a:t>
            </a:r>
          </a:p>
          <a:p>
            <a:r>
              <a:rPr lang="tr-TR" dirty="0"/>
              <a:t>- Şekil ve uzay ilişkilerini algılama ve çizim yeteneğine sahip, </a:t>
            </a:r>
          </a:p>
          <a:p>
            <a:r>
              <a:rPr lang="tr-TR" dirty="0"/>
              <a:t>- Tasarım gücü kuvvetli, hayal gücü geniş, yaratıcı,</a:t>
            </a:r>
          </a:p>
          <a:p>
            <a:r>
              <a:rPr lang="tr-TR" dirty="0"/>
              <a:t> - Mekanik yeteneği olan, elektronik makinelerle çalışmaktan hoşlanan, </a:t>
            </a:r>
          </a:p>
          <a:p>
            <a:r>
              <a:rPr lang="tr-TR" dirty="0"/>
              <a:t>- Algılama, sayı ve sembollerle akıl yürütme ve analiz etme yeteneğine sahip </a:t>
            </a:r>
          </a:p>
        </p:txBody>
      </p:sp>
    </p:spTree>
    <p:extLst>
      <p:ext uri="{BB962C8B-B14F-4D97-AF65-F5344CB8AC3E}">
        <p14:creationId xmlns:p14="http://schemas.microsoft.com/office/powerpoint/2010/main" val="2280858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9FCC38D-99E9-4655-ACAA-E6CC9ACC11B2}"/>
              </a:ext>
            </a:extLst>
          </p:cNvPr>
          <p:cNvSpPr>
            <a:spLocks noGrp="1"/>
          </p:cNvSpPr>
          <p:nvPr>
            <p:ph type="title"/>
          </p:nvPr>
        </p:nvSpPr>
        <p:spPr/>
        <p:txBody>
          <a:bodyPr/>
          <a:lstStyle/>
          <a:p>
            <a:r>
              <a:rPr lang="tr-TR" dirty="0"/>
              <a:t>MAKİNE MÜHENDİSİ</a:t>
            </a:r>
          </a:p>
        </p:txBody>
      </p:sp>
      <p:sp>
        <p:nvSpPr>
          <p:cNvPr id="3" name="İçerik Yer Tutucusu 2">
            <a:extLst>
              <a:ext uri="{FF2B5EF4-FFF2-40B4-BE49-F238E27FC236}">
                <a16:creationId xmlns="" xmlns:a16="http://schemas.microsoft.com/office/drawing/2014/main" id="{B941236B-C41C-409F-8E1B-7A4E7475D365}"/>
              </a:ext>
            </a:extLst>
          </p:cNvPr>
          <p:cNvSpPr>
            <a:spLocks noGrp="1"/>
          </p:cNvSpPr>
          <p:nvPr>
            <p:ph idx="1"/>
          </p:nvPr>
        </p:nvSpPr>
        <p:spPr/>
        <p:txBody>
          <a:bodyPr>
            <a:normAutofit fontScale="92500" lnSpcReduction="20000"/>
          </a:bodyPr>
          <a:lstStyle/>
          <a:p>
            <a:r>
              <a:rPr lang="tr-TR" dirty="0"/>
              <a:t>Her türlü mekanik sistemin, makinenin, makine elemanlarının belirli kriterler çerçevesinde tasarımını yapan, geliştiren, üretimini planlayan, üretim teknolojilerini geliştiren, sistemler arası ilişki ve fonksiyonlarını kuran ve geçerli fiziksel kurallar içinde test eden kişidir.</a:t>
            </a:r>
          </a:p>
          <a:p>
            <a:r>
              <a:rPr lang="tr-TR" dirty="0"/>
              <a:t>Şekil ve uzay ilişkilerini algılama yeteneğine sahip, </a:t>
            </a:r>
          </a:p>
          <a:p>
            <a:r>
              <a:rPr lang="tr-TR" dirty="0"/>
              <a:t>- Matematik ve fizik konularına ilgili ve bu alanda başarılı, </a:t>
            </a:r>
          </a:p>
          <a:p>
            <a:r>
              <a:rPr lang="tr-TR" dirty="0"/>
              <a:t>- Makineler üzerinde çalışmaktan hoşlanan, </a:t>
            </a:r>
          </a:p>
          <a:p>
            <a:r>
              <a:rPr lang="tr-TR" dirty="0"/>
              <a:t>- Yaratıcı, tasarım gücü yüksek</a:t>
            </a:r>
          </a:p>
          <a:p>
            <a:r>
              <a:rPr lang="tr-TR" dirty="0"/>
              <a:t>Makine mühendisleri fabrikalarda, kirli, yağlı ve gürültülü ortamlarda çalışırlar. </a:t>
            </a:r>
          </a:p>
          <a:p>
            <a:endParaRPr lang="tr-TR" dirty="0"/>
          </a:p>
          <a:p>
            <a:endParaRPr lang="tr-TR" dirty="0"/>
          </a:p>
        </p:txBody>
      </p:sp>
    </p:spTree>
    <p:extLst>
      <p:ext uri="{BB962C8B-B14F-4D97-AF65-F5344CB8AC3E}">
        <p14:creationId xmlns:p14="http://schemas.microsoft.com/office/powerpoint/2010/main" val="26825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498178"/>
          </a:xfrm>
        </p:spPr>
        <p:txBody>
          <a:bodyPr>
            <a:normAutofit fontScale="90000"/>
          </a:bodyPr>
          <a:lstStyle/>
          <a:p>
            <a:r>
              <a:rPr lang="tr-TR" dirty="0"/>
              <a:t>Seçtiğimiz Meslek Yaşamımızda Neleri Etkiler?</a:t>
            </a:r>
          </a:p>
        </p:txBody>
      </p:sp>
      <p:sp>
        <p:nvSpPr>
          <p:cNvPr id="3" name="İçerik Yer Tutucusu 2"/>
          <p:cNvSpPr>
            <a:spLocks noGrp="1"/>
          </p:cNvSpPr>
          <p:nvPr>
            <p:ph idx="1"/>
          </p:nvPr>
        </p:nvSpPr>
        <p:spPr>
          <a:xfrm>
            <a:off x="457200" y="1916832"/>
            <a:ext cx="8229600" cy="4209331"/>
          </a:xfrm>
        </p:spPr>
        <p:txBody>
          <a:bodyPr>
            <a:normAutofit/>
          </a:bodyPr>
          <a:lstStyle/>
          <a:p>
            <a:r>
              <a:rPr lang="tr-TR" sz="3200" dirty="0"/>
              <a:t>►Gelir düzeyi </a:t>
            </a:r>
          </a:p>
          <a:p>
            <a:r>
              <a:rPr lang="tr-TR" sz="3200" dirty="0"/>
              <a:t>►Sosyal statü</a:t>
            </a:r>
          </a:p>
          <a:p>
            <a:r>
              <a:rPr lang="tr-TR" sz="3200" dirty="0"/>
              <a:t>►Özel yaşam ve sosyal ilişkiler </a:t>
            </a:r>
          </a:p>
          <a:p>
            <a:r>
              <a:rPr lang="tr-TR" sz="3200" dirty="0"/>
              <a:t>►Zamanı kullanma biçimi </a:t>
            </a:r>
          </a:p>
          <a:p>
            <a:r>
              <a:rPr lang="tr-TR" sz="3200" dirty="0"/>
              <a:t>►Kendimizi ifade etme, gerçekleştirme fırsatı </a:t>
            </a:r>
          </a:p>
        </p:txBody>
      </p:sp>
    </p:spTree>
    <p:extLst>
      <p:ext uri="{BB962C8B-B14F-4D97-AF65-F5344CB8AC3E}">
        <p14:creationId xmlns:p14="http://schemas.microsoft.com/office/powerpoint/2010/main" val="8866449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C5DD957-D661-4155-AC45-0DFF233A7619}"/>
              </a:ext>
            </a:extLst>
          </p:cNvPr>
          <p:cNvSpPr>
            <a:spLocks noGrp="1"/>
          </p:cNvSpPr>
          <p:nvPr>
            <p:ph type="title"/>
          </p:nvPr>
        </p:nvSpPr>
        <p:spPr/>
        <p:txBody>
          <a:bodyPr/>
          <a:lstStyle/>
          <a:p>
            <a:r>
              <a:rPr lang="tr-TR" dirty="0"/>
              <a:t>MADEN MÜHENDİSİ</a:t>
            </a:r>
          </a:p>
        </p:txBody>
      </p:sp>
      <p:sp>
        <p:nvSpPr>
          <p:cNvPr id="3" name="İçerik Yer Tutucusu 2">
            <a:extLst>
              <a:ext uri="{FF2B5EF4-FFF2-40B4-BE49-F238E27FC236}">
                <a16:creationId xmlns="" xmlns:a16="http://schemas.microsoft.com/office/drawing/2014/main" id="{492EFE18-32FC-4824-89E8-ACFCD911F2D4}"/>
              </a:ext>
            </a:extLst>
          </p:cNvPr>
          <p:cNvSpPr>
            <a:spLocks noGrp="1"/>
          </p:cNvSpPr>
          <p:nvPr>
            <p:ph idx="1"/>
          </p:nvPr>
        </p:nvSpPr>
        <p:spPr/>
        <p:txBody>
          <a:bodyPr>
            <a:normAutofit/>
          </a:bodyPr>
          <a:lstStyle/>
          <a:p>
            <a:r>
              <a:rPr lang="tr-TR" dirty="0"/>
              <a:t>Yeraltında ve yer üstünde bulunan her tür enerji, maden ve doğalgaz yatağının ekonomik bir biçimde işletilmeye elverişli olup olmadığına karar veren, madenlerin işletilmesi için gerekli tesisleri tasarlayan, yapımını gerçekleştiren ve işleten kişidir.</a:t>
            </a:r>
          </a:p>
          <a:p>
            <a:r>
              <a:rPr lang="tr-TR" dirty="0"/>
              <a:t>Maden mühendisi, büro, şantiye, açık arazi ve yeraltı gibi, o anda üzerinde çalıştığı projeye bağlı olarak çok çeşitli yerlerde çalışabilir. </a:t>
            </a:r>
          </a:p>
          <a:p>
            <a:r>
              <a:rPr lang="tr-TR" dirty="0"/>
              <a:t> ______________________</a:t>
            </a:r>
          </a:p>
        </p:txBody>
      </p:sp>
    </p:spTree>
    <p:extLst>
      <p:ext uri="{BB962C8B-B14F-4D97-AF65-F5344CB8AC3E}">
        <p14:creationId xmlns:p14="http://schemas.microsoft.com/office/powerpoint/2010/main" val="18223343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F67C74B-85DB-4421-BCAB-E40D7D485291}"/>
              </a:ext>
            </a:extLst>
          </p:cNvPr>
          <p:cNvSpPr>
            <a:spLocks noGrp="1"/>
          </p:cNvSpPr>
          <p:nvPr>
            <p:ph type="title"/>
          </p:nvPr>
        </p:nvSpPr>
        <p:spPr/>
        <p:txBody>
          <a:bodyPr>
            <a:normAutofit fontScale="90000"/>
          </a:bodyPr>
          <a:lstStyle/>
          <a:p>
            <a:r>
              <a:rPr lang="tr-TR" dirty="0"/>
              <a:t>KİMYA MÜHENDİSİ</a:t>
            </a:r>
            <a:br>
              <a:rPr lang="tr-TR" dirty="0"/>
            </a:br>
            <a:endParaRPr lang="tr-TR" dirty="0"/>
          </a:p>
        </p:txBody>
      </p:sp>
      <p:sp>
        <p:nvSpPr>
          <p:cNvPr id="3" name="İçerik Yer Tutucusu 2">
            <a:extLst>
              <a:ext uri="{FF2B5EF4-FFF2-40B4-BE49-F238E27FC236}">
                <a16:creationId xmlns="" xmlns:a16="http://schemas.microsoft.com/office/drawing/2014/main" id="{5285E275-3862-4BB7-8825-A6867718F5DF}"/>
              </a:ext>
            </a:extLst>
          </p:cNvPr>
          <p:cNvSpPr>
            <a:spLocks noGrp="1"/>
          </p:cNvSpPr>
          <p:nvPr>
            <p:ph idx="1"/>
          </p:nvPr>
        </p:nvSpPr>
        <p:spPr>
          <a:xfrm>
            <a:off x="422633" y="1221370"/>
            <a:ext cx="8229600" cy="2188840"/>
          </a:xfrm>
        </p:spPr>
        <p:txBody>
          <a:bodyPr>
            <a:normAutofit fontScale="92500" lnSpcReduction="10000"/>
          </a:bodyPr>
          <a:lstStyle/>
          <a:p>
            <a:r>
              <a:rPr lang="tr-TR" dirty="0"/>
              <a:t>Maddelerin kimyasal değişimlerini belirleyen koşulları inceleyen kimyasal madde üretecek tesislerin tasarlanması, kurulması ve işletilmesi alanlarında çalışan kişidir.</a:t>
            </a:r>
          </a:p>
          <a:p>
            <a:r>
              <a:rPr lang="tr-TR" dirty="0"/>
              <a:t>Laboratuvarlarda çalışma ortamı kokulu, sakin, sıcak ve temizdir. Tesislerdeki kontrol aşamasında ortam gürültülü, tozlu ve kokuludur. </a:t>
            </a:r>
          </a:p>
        </p:txBody>
      </p:sp>
      <p:pic>
        <p:nvPicPr>
          <p:cNvPr id="6146" name="Picture 2" descr="KÄ°MYA MÃHENDÄ°SÄ° ile ilgili gÃ¶rsel sonucu">
            <a:extLst>
              <a:ext uri="{FF2B5EF4-FFF2-40B4-BE49-F238E27FC236}">
                <a16:creationId xmlns="" xmlns:a16="http://schemas.microsoft.com/office/drawing/2014/main" id="{21CC06D6-6992-4F90-8DBB-E590BFA21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410210"/>
            <a:ext cx="5501411" cy="308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030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EFBE05D-3FFD-4C8E-9F61-4044C5EDB5BE}"/>
              </a:ext>
            </a:extLst>
          </p:cNvPr>
          <p:cNvSpPr>
            <a:spLocks noGrp="1"/>
          </p:cNvSpPr>
          <p:nvPr>
            <p:ph type="title"/>
          </p:nvPr>
        </p:nvSpPr>
        <p:spPr>
          <a:xfrm>
            <a:off x="467544" y="1124744"/>
            <a:ext cx="8229600" cy="1426170"/>
          </a:xfrm>
        </p:spPr>
        <p:txBody>
          <a:bodyPr>
            <a:normAutofit fontScale="90000"/>
          </a:bodyPr>
          <a:lstStyle/>
          <a:p>
            <a:r>
              <a:rPr lang="tr-TR" dirty="0"/>
              <a:t>İNŞAAT MÜHENDİSİ _________________________________________</a:t>
            </a:r>
          </a:p>
        </p:txBody>
      </p:sp>
      <p:sp>
        <p:nvSpPr>
          <p:cNvPr id="3" name="İçerik Yer Tutucusu 2">
            <a:extLst>
              <a:ext uri="{FF2B5EF4-FFF2-40B4-BE49-F238E27FC236}">
                <a16:creationId xmlns="" xmlns:a16="http://schemas.microsoft.com/office/drawing/2014/main" id="{6A51AF95-191E-4B04-B265-DBC9CC352C45}"/>
              </a:ext>
            </a:extLst>
          </p:cNvPr>
          <p:cNvSpPr>
            <a:spLocks noGrp="1"/>
          </p:cNvSpPr>
          <p:nvPr>
            <p:ph idx="1"/>
          </p:nvPr>
        </p:nvSpPr>
        <p:spPr/>
        <p:txBody>
          <a:bodyPr>
            <a:normAutofit/>
          </a:bodyPr>
          <a:lstStyle/>
          <a:p>
            <a:r>
              <a:rPr lang="tr-TR" dirty="0"/>
              <a:t>Bina, karayolu, demiryolu, metro, köprü, tünel, rıhtım, baraj, sulama, pis su arıtması gibi yapıları tekniğe uygun ve ekonomik olarak tasarlayan, yaptıran ve yapım çalışmalarının yürütülmesini denetleyen kişidir</a:t>
            </a:r>
          </a:p>
          <a:p>
            <a:r>
              <a:rPr lang="tr-TR" dirty="0"/>
              <a:t>Sayısal akıl yürütme gücüne sahip, </a:t>
            </a:r>
          </a:p>
          <a:p>
            <a:r>
              <a:rPr lang="tr-TR" dirty="0"/>
              <a:t>- Şekiller arasındaki ilişkileri algılayabilen, </a:t>
            </a:r>
          </a:p>
          <a:p>
            <a:r>
              <a:rPr lang="tr-TR" dirty="0"/>
              <a:t>- Fen bilimlerinde başarılı (özellikle matematik, fizik ve bu alanlara ilgili)</a:t>
            </a:r>
          </a:p>
        </p:txBody>
      </p:sp>
    </p:spTree>
    <p:extLst>
      <p:ext uri="{BB962C8B-B14F-4D97-AF65-F5344CB8AC3E}">
        <p14:creationId xmlns:p14="http://schemas.microsoft.com/office/powerpoint/2010/main" val="35225676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B4D0B61-8F28-46A8-8C3A-DFBCABC8F1B2}"/>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970A92D4-6EDF-4457-8A43-D9E982808F7A}"/>
              </a:ext>
            </a:extLst>
          </p:cNvPr>
          <p:cNvSpPr>
            <a:spLocks noGrp="1"/>
          </p:cNvSpPr>
          <p:nvPr>
            <p:ph idx="1"/>
          </p:nvPr>
        </p:nvSpPr>
        <p:spPr/>
        <p:txBody>
          <a:bodyPr>
            <a:normAutofit lnSpcReduction="10000"/>
          </a:bodyPr>
          <a:lstStyle/>
          <a:p>
            <a:r>
              <a:rPr lang="tr-TR" dirty="0"/>
              <a:t>İnşaat mühendisi; çizim yaparken büroda, yapım aşamasında inşaatlarda çalışır. Proje mühendislerinin çalışma ortamı rahat olmasına rağmen, şantiye mühendislerinin çalışma ortamı tozlu, gürültülü, yazın sıcak, kışın soğuk olabilir. İnşaatta çalışırken az da olsa kazaya uğrama tehlikesi vardır.</a:t>
            </a:r>
          </a:p>
          <a:p>
            <a:r>
              <a:rPr lang="tr-TR" dirty="0"/>
              <a:t> Çalışma saatleri düzenli olabileceği gibi hafta sonu çalışması da olabilir. Özellikle büyük firmalarda çalışan meslek elemanları sık sık seyahat edebilirler. Mevsime ve hava şartlarına bağlı olarak iş yoğunluğu artıp azalabilir.</a:t>
            </a:r>
          </a:p>
        </p:txBody>
      </p:sp>
    </p:spTree>
    <p:extLst>
      <p:ext uri="{BB962C8B-B14F-4D97-AF65-F5344CB8AC3E}">
        <p14:creationId xmlns:p14="http://schemas.microsoft.com/office/powerpoint/2010/main" val="20065844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BFAF54C-6795-447D-981F-0545F05DCB06}"/>
              </a:ext>
            </a:extLst>
          </p:cNvPr>
          <p:cNvSpPr>
            <a:spLocks noGrp="1"/>
          </p:cNvSpPr>
          <p:nvPr>
            <p:ph type="title"/>
          </p:nvPr>
        </p:nvSpPr>
        <p:spPr>
          <a:xfrm>
            <a:off x="611560" y="332925"/>
            <a:ext cx="8229600" cy="1143000"/>
          </a:xfrm>
        </p:spPr>
        <p:txBody>
          <a:bodyPr/>
          <a:lstStyle/>
          <a:p>
            <a:r>
              <a:rPr lang="tr-TR" dirty="0"/>
              <a:t>MİMAR</a:t>
            </a:r>
          </a:p>
        </p:txBody>
      </p:sp>
      <p:sp>
        <p:nvSpPr>
          <p:cNvPr id="3" name="İçerik Yer Tutucusu 2">
            <a:extLst>
              <a:ext uri="{FF2B5EF4-FFF2-40B4-BE49-F238E27FC236}">
                <a16:creationId xmlns="" xmlns:a16="http://schemas.microsoft.com/office/drawing/2014/main" id="{D1433F95-BB2E-4F98-B086-0F769AD6ABFF}"/>
              </a:ext>
            </a:extLst>
          </p:cNvPr>
          <p:cNvSpPr>
            <a:spLocks noGrp="1"/>
          </p:cNvSpPr>
          <p:nvPr>
            <p:ph idx="1"/>
          </p:nvPr>
        </p:nvSpPr>
        <p:spPr>
          <a:xfrm>
            <a:off x="474854" y="1412915"/>
            <a:ext cx="3137650" cy="4793095"/>
          </a:xfrm>
        </p:spPr>
        <p:txBody>
          <a:bodyPr>
            <a:normAutofit fontScale="92500" lnSpcReduction="20000"/>
          </a:bodyPr>
          <a:lstStyle/>
          <a:p>
            <a:r>
              <a:rPr lang="tr-TR" dirty="0"/>
              <a:t>Her çeşit yapının, kullanıcıların ihtiyaçlarına ve olanaklarına göre tasarımını yapan ve yapımını denetleyen kişidir.</a:t>
            </a:r>
          </a:p>
          <a:p>
            <a:r>
              <a:rPr lang="tr-TR" dirty="0"/>
              <a:t>Mimarlık, insanın içinde yaşamını sürdüreceği yapıların estetik ve kullanışlılık ilkelerini göz önüne alarak tasarlama sanatıdır</a:t>
            </a:r>
          </a:p>
        </p:txBody>
      </p:sp>
      <p:pic>
        <p:nvPicPr>
          <p:cNvPr id="7170" name="Picture 2" descr="MÄ°MAR ile ilgili gÃ¶rsel sonucu">
            <a:extLst>
              <a:ext uri="{FF2B5EF4-FFF2-40B4-BE49-F238E27FC236}">
                <a16:creationId xmlns="" xmlns:a16="http://schemas.microsoft.com/office/drawing/2014/main" id="{0F8E1AB5-0C30-4FDA-A63D-8803F146A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475925"/>
            <a:ext cx="5307353" cy="432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0701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8BC37D0-A908-407A-922E-49FFCC99A7FD}"/>
              </a:ext>
            </a:extLst>
          </p:cNvPr>
          <p:cNvSpPr>
            <a:spLocks noGrp="1"/>
          </p:cNvSpPr>
          <p:nvPr>
            <p:ph type="title"/>
          </p:nvPr>
        </p:nvSpPr>
        <p:spPr>
          <a:xfrm>
            <a:off x="395536" y="332656"/>
            <a:ext cx="8229600" cy="1143000"/>
          </a:xfrm>
        </p:spPr>
        <p:txBody>
          <a:bodyPr/>
          <a:lstStyle/>
          <a:p>
            <a:r>
              <a:rPr lang="tr-TR" dirty="0"/>
              <a:t>MİMAR</a:t>
            </a:r>
          </a:p>
        </p:txBody>
      </p:sp>
      <p:sp>
        <p:nvSpPr>
          <p:cNvPr id="3" name="İçerik Yer Tutucusu 2">
            <a:extLst>
              <a:ext uri="{FF2B5EF4-FFF2-40B4-BE49-F238E27FC236}">
                <a16:creationId xmlns="" xmlns:a16="http://schemas.microsoft.com/office/drawing/2014/main" id="{4225C6EA-62E5-4A79-9932-EAB815A87395}"/>
              </a:ext>
            </a:extLst>
          </p:cNvPr>
          <p:cNvSpPr>
            <a:spLocks noGrp="1"/>
          </p:cNvSpPr>
          <p:nvPr>
            <p:ph idx="1"/>
          </p:nvPr>
        </p:nvSpPr>
        <p:spPr>
          <a:xfrm>
            <a:off x="457200" y="1268760"/>
            <a:ext cx="8229600" cy="5184576"/>
          </a:xfrm>
        </p:spPr>
        <p:txBody>
          <a:bodyPr>
            <a:normAutofit/>
          </a:bodyPr>
          <a:lstStyle/>
          <a:p>
            <a:r>
              <a:rPr lang="tr-TR" dirty="0"/>
              <a:t>Şekil ve uzay ilişkilerini görebilen, </a:t>
            </a:r>
          </a:p>
          <a:p>
            <a:r>
              <a:rPr lang="tr-TR" dirty="0"/>
              <a:t>- El ve gözlerini eşgüdümle kullanabilen,</a:t>
            </a:r>
          </a:p>
          <a:p>
            <a:r>
              <a:rPr lang="tr-TR" dirty="0"/>
              <a:t> - Görsel sanatlara ilgili, -</a:t>
            </a:r>
          </a:p>
          <a:p>
            <a:r>
              <a:rPr lang="tr-TR" dirty="0"/>
              <a:t> Yaratıcı, estetik görüş sahibi, -</a:t>
            </a:r>
          </a:p>
          <a:p>
            <a:r>
              <a:rPr lang="tr-TR" dirty="0"/>
              <a:t>Yeniliklere ve eleştiriye açık, </a:t>
            </a:r>
          </a:p>
          <a:p>
            <a:r>
              <a:rPr lang="tr-TR" dirty="0"/>
              <a:t>Mimarlar, bürolarda görev yaparlar, çalışma genellikle temiz ve iyi aydınlatılmış bir ortamda ayakta yürütülür. </a:t>
            </a:r>
            <a:r>
              <a:rPr lang="tr-TR" dirty="0" err="1"/>
              <a:t>Etüd</a:t>
            </a:r>
            <a:r>
              <a:rPr lang="tr-TR" dirty="0"/>
              <a:t> çalışmaları ve bina yapımının denetlenmesi aşamalarında ise ortam tozlu, gürültülü, sıcak veya soğuk olabilir</a:t>
            </a:r>
          </a:p>
          <a:p>
            <a:endParaRPr lang="tr-TR" dirty="0"/>
          </a:p>
          <a:p>
            <a:endParaRPr lang="tr-TR" dirty="0"/>
          </a:p>
        </p:txBody>
      </p:sp>
    </p:spTree>
    <p:extLst>
      <p:ext uri="{BB962C8B-B14F-4D97-AF65-F5344CB8AC3E}">
        <p14:creationId xmlns:p14="http://schemas.microsoft.com/office/powerpoint/2010/main" val="2862310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BB8143A-3060-4D67-AC1F-16B7B308EFE2}"/>
              </a:ext>
            </a:extLst>
          </p:cNvPr>
          <p:cNvSpPr>
            <a:spLocks noGrp="1"/>
          </p:cNvSpPr>
          <p:nvPr>
            <p:ph type="title"/>
          </p:nvPr>
        </p:nvSpPr>
        <p:spPr/>
        <p:txBody>
          <a:bodyPr>
            <a:normAutofit fontScale="90000"/>
          </a:bodyPr>
          <a:lstStyle/>
          <a:p>
            <a:r>
              <a:rPr lang="tr-TR" dirty="0"/>
              <a:t>İMALAT MÜHENDİSİ/ÜRETİM MÜHENDİSİ</a:t>
            </a:r>
          </a:p>
        </p:txBody>
      </p:sp>
      <p:sp>
        <p:nvSpPr>
          <p:cNvPr id="3" name="İçerik Yer Tutucusu 2">
            <a:extLst>
              <a:ext uri="{FF2B5EF4-FFF2-40B4-BE49-F238E27FC236}">
                <a16:creationId xmlns="" xmlns:a16="http://schemas.microsoft.com/office/drawing/2014/main" id="{0BC4706E-BA9C-4A2A-936C-4DB417D6CEA4}"/>
              </a:ext>
            </a:extLst>
          </p:cNvPr>
          <p:cNvSpPr>
            <a:spLocks noGrp="1"/>
          </p:cNvSpPr>
          <p:nvPr>
            <p:ph idx="1"/>
          </p:nvPr>
        </p:nvSpPr>
        <p:spPr/>
        <p:txBody>
          <a:bodyPr>
            <a:normAutofit/>
          </a:bodyPr>
          <a:lstStyle/>
          <a:p>
            <a:r>
              <a:rPr lang="tr-TR" dirty="0"/>
              <a:t>İmalat sektöründe faaliyet gösteren işletmelerde üretilmesine karar verilen bir ürünün üretim yöntemleri ile bu yöntemleri gerçekleştirecek üretim araçlarının tasarımı, uygulanması ve kontrolünde çalışan kişidir.</a:t>
            </a:r>
          </a:p>
          <a:p>
            <a:r>
              <a:rPr lang="tr-TR" dirty="0"/>
              <a:t>Üretimde kullanılacak malzemeleri tespit eder, üretim aşamalarını planlar, kalite kontrolünün hangi aşamada yapılacağını belirler, </a:t>
            </a:r>
          </a:p>
          <a:p>
            <a:r>
              <a:rPr lang="tr-TR" dirty="0"/>
              <a:t>- Üretilen ürünün depolama, taşıma ve dağıtımı ile ilgili süreçleri tespit eder</a:t>
            </a:r>
          </a:p>
        </p:txBody>
      </p:sp>
    </p:spTree>
    <p:extLst>
      <p:ext uri="{BB962C8B-B14F-4D97-AF65-F5344CB8AC3E}">
        <p14:creationId xmlns:p14="http://schemas.microsoft.com/office/powerpoint/2010/main" val="182529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93AD1FD-F45A-443B-A6A8-8E94F39D858A}"/>
              </a:ext>
            </a:extLst>
          </p:cNvPr>
          <p:cNvSpPr>
            <a:spLocks noGrp="1"/>
          </p:cNvSpPr>
          <p:nvPr>
            <p:ph type="title"/>
          </p:nvPr>
        </p:nvSpPr>
        <p:spPr/>
        <p:txBody>
          <a:bodyPr/>
          <a:lstStyle/>
          <a:p>
            <a:r>
              <a:rPr lang="tr-TR" dirty="0"/>
              <a:t>GIDA MÜHENDİSİ</a:t>
            </a:r>
          </a:p>
        </p:txBody>
      </p:sp>
      <p:sp>
        <p:nvSpPr>
          <p:cNvPr id="3" name="İçerik Yer Tutucusu 2">
            <a:extLst>
              <a:ext uri="{FF2B5EF4-FFF2-40B4-BE49-F238E27FC236}">
                <a16:creationId xmlns="" xmlns:a16="http://schemas.microsoft.com/office/drawing/2014/main" id="{982A660E-93FD-469D-8EB0-6E2E362C6A18}"/>
              </a:ext>
            </a:extLst>
          </p:cNvPr>
          <p:cNvSpPr>
            <a:spLocks noGrp="1"/>
          </p:cNvSpPr>
          <p:nvPr>
            <p:ph idx="1"/>
          </p:nvPr>
        </p:nvSpPr>
        <p:spPr/>
        <p:txBody>
          <a:bodyPr>
            <a:normAutofit lnSpcReduction="10000"/>
          </a:bodyPr>
          <a:lstStyle/>
          <a:p>
            <a:r>
              <a:rPr lang="tr-TR" dirty="0"/>
              <a:t>Gıda mühendisi gıda hammaddelerinin besin değerini kaybetmeden standartlara uygun olarak verimli bir şekilde işlenmesini, korunmasını ve depolanmasını planlayan, uygulamasını yürüten ve yeni sistemleri geliştiren kişidir.</a:t>
            </a:r>
          </a:p>
          <a:p>
            <a:r>
              <a:rPr lang="tr-TR" dirty="0"/>
              <a:t>Gıda mühendisleri fabrika, atölye, depo vb. gıda ürünlerinin işlendiği yerlerde görev yaparlar. Ortam sakin ve temizdir. Kontrol çalışmaları sırasında ise gürültülü, kokulu, tozlu bir ortamda bulunabilirler. Gıda mühendisleri birinci derecede kimyasal ve katkı maddeleriyle ilgilidir. </a:t>
            </a:r>
          </a:p>
        </p:txBody>
      </p:sp>
    </p:spTree>
    <p:extLst>
      <p:ext uri="{BB962C8B-B14F-4D97-AF65-F5344CB8AC3E}">
        <p14:creationId xmlns:p14="http://schemas.microsoft.com/office/powerpoint/2010/main" val="473781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3897784-E641-4E0B-8271-226E5F843785}"/>
              </a:ext>
            </a:extLst>
          </p:cNvPr>
          <p:cNvSpPr>
            <a:spLocks noGrp="1"/>
          </p:cNvSpPr>
          <p:nvPr>
            <p:ph type="title"/>
          </p:nvPr>
        </p:nvSpPr>
        <p:spPr/>
        <p:txBody>
          <a:bodyPr>
            <a:normAutofit fontScale="90000"/>
          </a:bodyPr>
          <a:lstStyle/>
          <a:p>
            <a:r>
              <a:rPr lang="tr-TR" dirty="0"/>
              <a:t>GEMİ İNŞAATI VE GEMİ MAKİNELERİ MÜHENDİSİ</a:t>
            </a:r>
          </a:p>
        </p:txBody>
      </p:sp>
      <p:sp>
        <p:nvSpPr>
          <p:cNvPr id="3" name="İçerik Yer Tutucusu 2">
            <a:extLst>
              <a:ext uri="{FF2B5EF4-FFF2-40B4-BE49-F238E27FC236}">
                <a16:creationId xmlns="" xmlns:a16="http://schemas.microsoft.com/office/drawing/2014/main" id="{7EB4D087-E42F-458C-9C3E-3398ED083F75}"/>
              </a:ext>
            </a:extLst>
          </p:cNvPr>
          <p:cNvSpPr>
            <a:spLocks noGrp="1"/>
          </p:cNvSpPr>
          <p:nvPr>
            <p:ph idx="1"/>
          </p:nvPr>
        </p:nvSpPr>
        <p:spPr>
          <a:xfrm>
            <a:off x="457200" y="1600200"/>
            <a:ext cx="8229600" cy="4709120"/>
          </a:xfrm>
        </p:spPr>
        <p:txBody>
          <a:bodyPr>
            <a:normAutofit/>
          </a:bodyPr>
          <a:lstStyle/>
          <a:p>
            <a:r>
              <a:rPr lang="tr-TR" dirty="0"/>
              <a:t>Gemi inşaatı mühendisi her türlü deniz taşıtının ve gemi makinesinin projelendirilmesi, geliştirilmesi ve ekonomik şekilde üretiminin yapılması konularında mühendislik çalışmalarını yürüten kişidir.</a:t>
            </a:r>
          </a:p>
          <a:p>
            <a:r>
              <a:rPr lang="tr-TR" dirty="0"/>
              <a:t>Göz-el koordinasyonuna sahip, </a:t>
            </a:r>
          </a:p>
          <a:p>
            <a:r>
              <a:rPr lang="tr-TR" dirty="0"/>
              <a:t>- Şekil ve uzay ilişkilerini algılayabilen, </a:t>
            </a:r>
          </a:p>
          <a:p>
            <a:r>
              <a:rPr lang="tr-TR" dirty="0"/>
              <a:t>- Bir işi planlayıp yürütebilme yeteneğine sahip, </a:t>
            </a:r>
          </a:p>
          <a:p>
            <a:r>
              <a:rPr lang="tr-TR" dirty="0"/>
              <a:t>- Fen ve matematik derslerine ilgili, - Öğrenmeye meraklı ve yaratıcı</a:t>
            </a:r>
          </a:p>
          <a:p>
            <a:endParaRPr lang="tr-TR" dirty="0"/>
          </a:p>
        </p:txBody>
      </p:sp>
    </p:spTree>
    <p:extLst>
      <p:ext uri="{BB962C8B-B14F-4D97-AF65-F5344CB8AC3E}">
        <p14:creationId xmlns:p14="http://schemas.microsoft.com/office/powerpoint/2010/main" val="2868302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479248D-05AF-4145-BA36-BB364DF6AF8E}"/>
              </a:ext>
            </a:extLst>
          </p:cNvPr>
          <p:cNvSpPr>
            <a:spLocks noGrp="1"/>
          </p:cNvSpPr>
          <p:nvPr>
            <p:ph type="title"/>
          </p:nvPr>
        </p:nvSpPr>
        <p:spPr/>
        <p:txBody>
          <a:bodyPr/>
          <a:lstStyle/>
          <a:p>
            <a:r>
              <a:rPr lang="tr-TR" dirty="0"/>
              <a:t>ÇEVRE MÜHENDİSİ</a:t>
            </a:r>
          </a:p>
        </p:txBody>
      </p:sp>
      <p:sp>
        <p:nvSpPr>
          <p:cNvPr id="3" name="İçerik Yer Tutucusu 2">
            <a:extLst>
              <a:ext uri="{FF2B5EF4-FFF2-40B4-BE49-F238E27FC236}">
                <a16:creationId xmlns="" xmlns:a16="http://schemas.microsoft.com/office/drawing/2014/main" id="{92BFEFB3-D4C6-42F6-9BAE-2DB5D46CCE84}"/>
              </a:ext>
            </a:extLst>
          </p:cNvPr>
          <p:cNvSpPr>
            <a:spLocks noGrp="1"/>
          </p:cNvSpPr>
          <p:nvPr>
            <p:ph idx="1"/>
          </p:nvPr>
        </p:nvSpPr>
        <p:spPr/>
        <p:txBody>
          <a:bodyPr>
            <a:normAutofit fontScale="92500" lnSpcReduction="20000"/>
          </a:bodyPr>
          <a:lstStyle/>
          <a:p>
            <a:r>
              <a:rPr lang="tr-TR" dirty="0"/>
              <a:t>Doğal kaynakların en iyi biçimde kullanılması, doğal çevrenin korunması ve insan sağlığına uygun biçimde geliştirilmesi konusunda çalışan kişidir</a:t>
            </a:r>
          </a:p>
          <a:p>
            <a:r>
              <a:rPr lang="tr-TR" dirty="0"/>
              <a:t>Fabrikalarda, atıkların arıtılması, gerekli tesislerin kurulması, işletilmesi için önerilerde bulunur ve yapılanları denetler,</a:t>
            </a:r>
          </a:p>
          <a:p>
            <a:r>
              <a:rPr lang="tr-TR" dirty="0"/>
              <a:t> - Katı atıkların çevreye zarar vermeden yok edilmesi için gerekli önlemleri alır,</a:t>
            </a:r>
          </a:p>
          <a:p>
            <a:r>
              <a:rPr lang="tr-TR" dirty="0"/>
              <a:t> - İçme ve kullanma sularının arıtılması ve su kaynaklarının geliştirilmesi için çalışmalar yapar,</a:t>
            </a:r>
          </a:p>
          <a:p>
            <a:r>
              <a:rPr lang="tr-TR" dirty="0"/>
              <a:t> - Kent içinde hava kirliliğinin nedenlerini ve hava kalitesini belirler, hava kirliliğini önlemek için gerekli önlemleri alır</a:t>
            </a:r>
          </a:p>
        </p:txBody>
      </p:sp>
    </p:spTree>
    <p:extLst>
      <p:ext uri="{BB962C8B-B14F-4D97-AF65-F5344CB8AC3E}">
        <p14:creationId xmlns:p14="http://schemas.microsoft.com/office/powerpoint/2010/main" val="354876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13792"/>
            <a:ext cx="8229600" cy="1143000"/>
          </a:xfrm>
        </p:spPr>
        <p:txBody>
          <a:bodyPr/>
          <a:lstStyle/>
          <a:p>
            <a:r>
              <a:rPr lang="tr-TR" dirty="0"/>
              <a:t>Yanlış Meslek Seçimi…</a:t>
            </a:r>
          </a:p>
        </p:txBody>
      </p:sp>
      <p:sp>
        <p:nvSpPr>
          <p:cNvPr id="3" name="İçerik Yer Tutucusu 2"/>
          <p:cNvSpPr>
            <a:spLocks noGrp="1"/>
          </p:cNvSpPr>
          <p:nvPr>
            <p:ph idx="1"/>
          </p:nvPr>
        </p:nvSpPr>
        <p:spPr>
          <a:xfrm>
            <a:off x="4427984" y="1600200"/>
            <a:ext cx="4258816" cy="4525963"/>
          </a:xfrm>
        </p:spPr>
        <p:txBody>
          <a:bodyPr>
            <a:normAutofit fontScale="92500" lnSpcReduction="10000"/>
          </a:bodyPr>
          <a:lstStyle/>
          <a:p>
            <a:r>
              <a:rPr lang="tr-TR" sz="2800" dirty="0"/>
              <a:t>İşinden memnun olmama </a:t>
            </a:r>
          </a:p>
          <a:p>
            <a:r>
              <a:rPr lang="tr-TR" sz="2800" dirty="0"/>
              <a:t>İsteksiz Çalışma </a:t>
            </a:r>
          </a:p>
          <a:p>
            <a:r>
              <a:rPr lang="tr-TR" sz="2800" dirty="0"/>
              <a:t>Sık sık iş değiştirme</a:t>
            </a:r>
          </a:p>
          <a:p>
            <a:r>
              <a:rPr lang="tr-TR" sz="2800" dirty="0"/>
              <a:t>Verim düşüklüğü</a:t>
            </a:r>
          </a:p>
          <a:p>
            <a:r>
              <a:rPr lang="tr-TR" sz="2800" dirty="0"/>
              <a:t>Mesleki yenilikleri takip edememe</a:t>
            </a:r>
          </a:p>
          <a:p>
            <a:r>
              <a:rPr lang="tr-TR" sz="2800" dirty="0"/>
              <a:t>İş yerinde ekonomik zarar yol açma</a:t>
            </a:r>
          </a:p>
          <a:p>
            <a:r>
              <a:rPr lang="tr-TR" sz="2800" dirty="0"/>
              <a:t>Özel hayata olumsuz yansıma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56792"/>
            <a:ext cx="3816424" cy="446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12650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83BA884-93E9-4EC5-AE23-D97F95B3B879}"/>
              </a:ext>
            </a:extLst>
          </p:cNvPr>
          <p:cNvSpPr>
            <a:spLocks noGrp="1"/>
          </p:cNvSpPr>
          <p:nvPr>
            <p:ph type="title"/>
          </p:nvPr>
        </p:nvSpPr>
        <p:spPr/>
        <p:txBody>
          <a:bodyPr>
            <a:normAutofit fontScale="90000"/>
          </a:bodyPr>
          <a:lstStyle/>
          <a:p>
            <a:r>
              <a:rPr lang="tr-TR" dirty="0"/>
              <a:t>HAVACILIK VE UZAY MÜHENDİSİ/UZAY MÜHENDİSİ</a:t>
            </a:r>
          </a:p>
        </p:txBody>
      </p:sp>
      <p:sp>
        <p:nvSpPr>
          <p:cNvPr id="3" name="İçerik Yer Tutucusu 2">
            <a:extLst>
              <a:ext uri="{FF2B5EF4-FFF2-40B4-BE49-F238E27FC236}">
                <a16:creationId xmlns="" xmlns:a16="http://schemas.microsoft.com/office/drawing/2014/main" id="{601E9BB2-A0BF-4050-8DB5-3C36F280D263}"/>
              </a:ext>
            </a:extLst>
          </p:cNvPr>
          <p:cNvSpPr>
            <a:spLocks noGrp="1"/>
          </p:cNvSpPr>
          <p:nvPr>
            <p:ph idx="1"/>
          </p:nvPr>
        </p:nvSpPr>
        <p:spPr/>
        <p:txBody>
          <a:bodyPr/>
          <a:lstStyle/>
          <a:p>
            <a:r>
              <a:rPr lang="tr-TR" dirty="0"/>
              <a:t>Hava ve uzay araçlarının tasarımı ve yapımı, bunların uzaya gönderilmesi, araçların yerden izlenmesi, araçlarla haberleşme vb. işleri yapan kişidir. </a:t>
            </a:r>
          </a:p>
          <a:p>
            <a:r>
              <a:rPr lang="tr-TR" dirty="0"/>
              <a:t>Matematik ve Fen bilimlerine, özellikle fizik ve astronomiye ilgi duyan ve bu alanda başarılı, - Bilimsel meraka sahip, araştırmacı</a:t>
            </a:r>
          </a:p>
        </p:txBody>
      </p:sp>
    </p:spTree>
    <p:extLst>
      <p:ext uri="{BB962C8B-B14F-4D97-AF65-F5344CB8AC3E}">
        <p14:creationId xmlns:p14="http://schemas.microsoft.com/office/powerpoint/2010/main" val="2398786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79DB868-035B-4C20-9B61-8CACFD08A4E1}"/>
              </a:ext>
            </a:extLst>
          </p:cNvPr>
          <p:cNvSpPr>
            <a:spLocks noGrp="1"/>
          </p:cNvSpPr>
          <p:nvPr>
            <p:ph type="title"/>
          </p:nvPr>
        </p:nvSpPr>
        <p:spPr/>
        <p:txBody>
          <a:bodyPr/>
          <a:lstStyle/>
          <a:p>
            <a:r>
              <a:rPr lang="tr-TR" b="1" dirty="0"/>
              <a:t>Diş Hekimliği Fakültesi</a:t>
            </a:r>
            <a:endParaRPr lang="tr-TR" dirty="0"/>
          </a:p>
        </p:txBody>
      </p:sp>
      <p:sp>
        <p:nvSpPr>
          <p:cNvPr id="3" name="İçerik Yer Tutucusu 2">
            <a:extLst>
              <a:ext uri="{FF2B5EF4-FFF2-40B4-BE49-F238E27FC236}">
                <a16:creationId xmlns="" xmlns:a16="http://schemas.microsoft.com/office/drawing/2014/main" id="{5CDF4AAF-B5BD-49E8-8CA0-D7A0921A9033}"/>
              </a:ext>
            </a:extLst>
          </p:cNvPr>
          <p:cNvSpPr>
            <a:spLocks noGrp="1"/>
          </p:cNvSpPr>
          <p:nvPr>
            <p:ph idx="1"/>
          </p:nvPr>
        </p:nvSpPr>
        <p:spPr>
          <a:xfrm>
            <a:off x="457200" y="1624587"/>
            <a:ext cx="8229600" cy="4525963"/>
          </a:xfrm>
        </p:spPr>
        <p:txBody>
          <a:bodyPr/>
          <a:lstStyle/>
          <a:p>
            <a:r>
              <a:rPr lang="tr-TR" dirty="0"/>
              <a:t>Diş hekimi; insan sağlığı ile ilgili olarak dişlerin, diş etlerinin, ağız boşluğu, çene ve komşu dokularının sağlığının korunması, diş ve çene düzensizliklerinin teşhis, tedavi ve </a:t>
            </a:r>
            <a:r>
              <a:rPr lang="tr-TR" dirty="0" err="1"/>
              <a:t>rehabilite</a:t>
            </a:r>
            <a:r>
              <a:rPr lang="tr-TR" dirty="0"/>
              <a:t> edilmesiyle ilgili her türlü mesleki faaliyeti icra etmeye yetkili kişidir</a:t>
            </a:r>
          </a:p>
        </p:txBody>
      </p:sp>
      <p:pic>
        <p:nvPicPr>
          <p:cNvPr id="8194" name="Picture 2" descr="DÄ°Å HEKÄ°MÄ° ile ilgili gÃ¶rsel sonucu">
            <a:extLst>
              <a:ext uri="{FF2B5EF4-FFF2-40B4-BE49-F238E27FC236}">
                <a16:creationId xmlns="" xmlns:a16="http://schemas.microsoft.com/office/drawing/2014/main" id="{CF9A71C0-DDA4-4649-BD3F-1DD325102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900" y="4209014"/>
            <a:ext cx="4716016" cy="267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931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36DB61C-D75C-4BE9-B127-C239785BF7D7}"/>
              </a:ext>
            </a:extLst>
          </p:cNvPr>
          <p:cNvSpPr>
            <a:spLocks noGrp="1"/>
          </p:cNvSpPr>
          <p:nvPr>
            <p:ph type="title"/>
          </p:nvPr>
        </p:nvSpPr>
        <p:spPr/>
        <p:txBody>
          <a:bodyPr/>
          <a:lstStyle/>
          <a:p>
            <a:r>
              <a:rPr lang="tr-TR" b="1" dirty="0"/>
              <a:t>Diş Hekimliği Fakültesi</a:t>
            </a:r>
            <a:endParaRPr lang="tr-TR" dirty="0"/>
          </a:p>
        </p:txBody>
      </p:sp>
      <p:sp>
        <p:nvSpPr>
          <p:cNvPr id="3" name="İçerik Yer Tutucusu 2">
            <a:extLst>
              <a:ext uri="{FF2B5EF4-FFF2-40B4-BE49-F238E27FC236}">
                <a16:creationId xmlns="" xmlns:a16="http://schemas.microsoft.com/office/drawing/2014/main" id="{83AFB137-87F4-48C8-BCE5-D1FFDA773BF2}"/>
              </a:ext>
            </a:extLst>
          </p:cNvPr>
          <p:cNvSpPr>
            <a:spLocks noGrp="1"/>
          </p:cNvSpPr>
          <p:nvPr>
            <p:ph idx="1"/>
          </p:nvPr>
        </p:nvSpPr>
        <p:spPr>
          <a:xfrm>
            <a:off x="457200" y="1600200"/>
            <a:ext cx="8229600" cy="4709120"/>
          </a:xfrm>
        </p:spPr>
        <p:txBody>
          <a:bodyPr>
            <a:normAutofit/>
          </a:bodyPr>
          <a:lstStyle/>
          <a:p>
            <a:r>
              <a:rPr lang="tr-TR" dirty="0"/>
              <a:t>Fizik, kimya özellikle biyoloji konularına ilgili ve bu alanda başarılı, </a:t>
            </a:r>
          </a:p>
          <a:p>
            <a:r>
              <a:rPr lang="tr-TR" dirty="0"/>
              <a:t>- El becerisi olan, </a:t>
            </a:r>
          </a:p>
          <a:p>
            <a:r>
              <a:rPr lang="tr-TR" dirty="0"/>
              <a:t>- Ellerini ve gözlerini eşgüdümle kullanabilen, </a:t>
            </a:r>
          </a:p>
          <a:p>
            <a:r>
              <a:rPr lang="tr-TR" dirty="0"/>
              <a:t>- Üç boyutlu görebilme becerisine sahip, </a:t>
            </a:r>
          </a:p>
          <a:p>
            <a:r>
              <a:rPr lang="tr-TR" dirty="0"/>
              <a:t>- Şekil ve uzay ilişkilerini algılayabilen, </a:t>
            </a:r>
          </a:p>
          <a:p>
            <a:r>
              <a:rPr lang="tr-TR" dirty="0"/>
              <a:t>- İnsanlarla uğraşmaktan sıkılmayan, insanları anlayabilen, </a:t>
            </a:r>
          </a:p>
          <a:p>
            <a:r>
              <a:rPr lang="tr-TR" dirty="0"/>
              <a:t>- Sabırlı, dikkatli ve sorumluluk sahibi, </a:t>
            </a:r>
          </a:p>
        </p:txBody>
      </p:sp>
    </p:spTree>
    <p:extLst>
      <p:ext uri="{BB962C8B-B14F-4D97-AF65-F5344CB8AC3E}">
        <p14:creationId xmlns:p14="http://schemas.microsoft.com/office/powerpoint/2010/main" val="37288101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F8C7BEF-A747-43D9-A346-4FE84C8411E5}"/>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2852EE39-7507-4286-914A-67C302ABEB32}"/>
              </a:ext>
            </a:extLst>
          </p:cNvPr>
          <p:cNvSpPr>
            <a:spLocks noGrp="1"/>
          </p:cNvSpPr>
          <p:nvPr>
            <p:ph idx="1"/>
          </p:nvPr>
        </p:nvSpPr>
        <p:spPr/>
        <p:txBody>
          <a:bodyPr/>
          <a:lstStyle/>
          <a:p>
            <a:r>
              <a:rPr lang="tr-TR" dirty="0"/>
              <a:t>Çalışma ortamı çok temiz ve biraz ilaç kokuludur. Bazı hastaların ağızları rahatsız edici derecede kokabilir. Diş hekimleri genellikle ayakta çalışırlar. </a:t>
            </a:r>
          </a:p>
        </p:txBody>
      </p:sp>
    </p:spTree>
    <p:extLst>
      <p:ext uri="{BB962C8B-B14F-4D97-AF65-F5344CB8AC3E}">
        <p14:creationId xmlns:p14="http://schemas.microsoft.com/office/powerpoint/2010/main" val="26200613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DF626D2-B64F-4099-8C48-AECB5FC31148}"/>
              </a:ext>
            </a:extLst>
          </p:cNvPr>
          <p:cNvSpPr>
            <a:spLocks noGrp="1"/>
          </p:cNvSpPr>
          <p:nvPr>
            <p:ph type="title"/>
          </p:nvPr>
        </p:nvSpPr>
        <p:spPr/>
        <p:txBody>
          <a:bodyPr/>
          <a:lstStyle/>
          <a:p>
            <a:r>
              <a:rPr lang="tr-TR" b="1" dirty="0"/>
              <a:t>Eczacılık Fakültesi</a:t>
            </a:r>
            <a:endParaRPr lang="tr-TR" dirty="0"/>
          </a:p>
        </p:txBody>
      </p:sp>
      <p:sp>
        <p:nvSpPr>
          <p:cNvPr id="3" name="İçerik Yer Tutucusu 2">
            <a:extLst>
              <a:ext uri="{FF2B5EF4-FFF2-40B4-BE49-F238E27FC236}">
                <a16:creationId xmlns="" xmlns:a16="http://schemas.microsoft.com/office/drawing/2014/main" id="{5998A2BF-A5B8-48D5-A222-219E02BFC578}"/>
              </a:ext>
            </a:extLst>
          </p:cNvPr>
          <p:cNvSpPr>
            <a:spLocks noGrp="1"/>
          </p:cNvSpPr>
          <p:nvPr>
            <p:ph idx="1"/>
          </p:nvPr>
        </p:nvSpPr>
        <p:spPr/>
        <p:txBody>
          <a:bodyPr/>
          <a:lstStyle/>
          <a:p>
            <a:r>
              <a:rPr lang="tr-TR" dirty="0"/>
              <a:t>Tıbbi ürünleri depolayan, muhafaza eden ve ilaç hazırlayan, tıp doktorları ve diğer sağlık uzmanları tarafından yazılan reçetelere göre verilen ilaçların yan etkileri ve doğru kullanımı hakkında bilgi veren, insan sağlığını en iyi hale getirmeye yönelik ilaçla tedavilerin araştırılmasına, test edilmesine, hazırlanmasına, reçetelenmesine ve izlenmesine katkı sağlayan kişidir.</a:t>
            </a:r>
          </a:p>
        </p:txBody>
      </p:sp>
    </p:spTree>
    <p:extLst>
      <p:ext uri="{BB962C8B-B14F-4D97-AF65-F5344CB8AC3E}">
        <p14:creationId xmlns:p14="http://schemas.microsoft.com/office/powerpoint/2010/main" val="14164914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795FE36-5C24-4C96-8BCD-F9C618C500F0}"/>
              </a:ext>
            </a:extLst>
          </p:cNvPr>
          <p:cNvSpPr>
            <a:spLocks noGrp="1"/>
          </p:cNvSpPr>
          <p:nvPr>
            <p:ph type="title"/>
          </p:nvPr>
        </p:nvSpPr>
        <p:spPr>
          <a:xfrm>
            <a:off x="740891" y="2037516"/>
            <a:ext cx="8229600" cy="1143000"/>
          </a:xfrm>
        </p:spPr>
        <p:txBody>
          <a:bodyPr/>
          <a:lstStyle/>
          <a:p>
            <a:endParaRPr lang="tr-TR" dirty="0"/>
          </a:p>
        </p:txBody>
      </p:sp>
      <p:sp>
        <p:nvSpPr>
          <p:cNvPr id="3" name="İçerik Yer Tutucusu 2">
            <a:extLst>
              <a:ext uri="{FF2B5EF4-FFF2-40B4-BE49-F238E27FC236}">
                <a16:creationId xmlns="" xmlns:a16="http://schemas.microsoft.com/office/drawing/2014/main" id="{4161B792-0329-4A28-95D6-1940E82E4DAA}"/>
              </a:ext>
            </a:extLst>
          </p:cNvPr>
          <p:cNvSpPr>
            <a:spLocks noGrp="1"/>
          </p:cNvSpPr>
          <p:nvPr>
            <p:ph idx="1"/>
          </p:nvPr>
        </p:nvSpPr>
        <p:spPr>
          <a:xfrm>
            <a:off x="323528" y="260648"/>
            <a:ext cx="8229600" cy="4525963"/>
          </a:xfrm>
        </p:spPr>
        <p:txBody>
          <a:bodyPr/>
          <a:lstStyle/>
          <a:p>
            <a:r>
              <a:rPr lang="tr-TR" dirty="0"/>
              <a:t>Kimya ve biyoloji konularına meraklı ve bu alanda başarılı, - Sorumluluk duygusu yüksek, - Dikkatli, tertipli ve düzenli, - Halk sağlığına karşı duyarlı, - İlaç ve kimyasal maddelere karşı alerjisi olmayan</a:t>
            </a:r>
          </a:p>
        </p:txBody>
      </p:sp>
      <p:pic>
        <p:nvPicPr>
          <p:cNvPr id="9218" name="Picture 2" descr="ECZACILIK ile ilgili gÃ¶rsel sonucu">
            <a:extLst>
              <a:ext uri="{FF2B5EF4-FFF2-40B4-BE49-F238E27FC236}">
                <a16:creationId xmlns="" xmlns:a16="http://schemas.microsoft.com/office/drawing/2014/main" id="{9A6A7A7A-F85F-414F-8C94-A8CD290E7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80516"/>
            <a:ext cx="7646193"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1638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6F41EFD-3DF0-4D28-B2FD-F056530D00B0}"/>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A50E2F9F-CFCD-4027-88EA-84A2C87FA493}"/>
              </a:ext>
            </a:extLst>
          </p:cNvPr>
          <p:cNvSpPr>
            <a:spLocks noGrp="1"/>
          </p:cNvSpPr>
          <p:nvPr>
            <p:ph idx="1"/>
          </p:nvPr>
        </p:nvSpPr>
        <p:spPr>
          <a:xfrm>
            <a:off x="457200" y="1600200"/>
            <a:ext cx="8229600" cy="4781128"/>
          </a:xfrm>
        </p:spPr>
        <p:txBody>
          <a:bodyPr>
            <a:normAutofit/>
          </a:bodyPr>
          <a:lstStyle/>
          <a:p>
            <a:r>
              <a:rPr lang="tr-TR" dirty="0"/>
              <a:t>Çalışma ortamı çok temizdir, ancak ilaç ve kimyasal madde kokusu vardır. Eczanelerde görev yapan eczacılar, insanlarla etkileşim halindedirler. Eczacılar çalıştıkları yerleşim yerinde, hazırlanan plan dahilinde, nöbet tutmak zorundadırlar. Nöbet günlerinde eczacıların görev başında olmaları gerekir.</a:t>
            </a:r>
          </a:p>
        </p:txBody>
      </p:sp>
    </p:spTree>
    <p:extLst>
      <p:ext uri="{BB962C8B-B14F-4D97-AF65-F5344CB8AC3E}">
        <p14:creationId xmlns:p14="http://schemas.microsoft.com/office/powerpoint/2010/main" val="4268596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4B7D387-20B8-4954-9757-613E5CA27A78}"/>
              </a:ext>
            </a:extLst>
          </p:cNvPr>
          <p:cNvSpPr>
            <a:spLocks noGrp="1"/>
          </p:cNvSpPr>
          <p:nvPr>
            <p:ph type="title"/>
          </p:nvPr>
        </p:nvSpPr>
        <p:spPr/>
        <p:txBody>
          <a:bodyPr/>
          <a:lstStyle/>
          <a:p>
            <a:r>
              <a:rPr lang="tr-TR" dirty="0"/>
              <a:t>HEMŞİRELİK</a:t>
            </a:r>
          </a:p>
        </p:txBody>
      </p:sp>
      <p:sp>
        <p:nvSpPr>
          <p:cNvPr id="3" name="İçerik Yer Tutucusu 2">
            <a:extLst>
              <a:ext uri="{FF2B5EF4-FFF2-40B4-BE49-F238E27FC236}">
                <a16:creationId xmlns="" xmlns:a16="http://schemas.microsoft.com/office/drawing/2014/main" id="{9A72D2BD-FDB1-4C4B-AD6E-6587B36312DA}"/>
              </a:ext>
            </a:extLst>
          </p:cNvPr>
          <p:cNvSpPr>
            <a:spLocks noGrp="1"/>
          </p:cNvSpPr>
          <p:nvPr>
            <p:ph idx="1"/>
          </p:nvPr>
        </p:nvSpPr>
        <p:spPr/>
        <p:txBody>
          <a:bodyPr/>
          <a:lstStyle/>
          <a:p>
            <a:r>
              <a:rPr lang="tr-TR" dirty="0"/>
              <a:t>Bireyleri; hastalıklardan korunma yolları konusunda bilgilendiren, beden veya ruh sağlığının bozulması halinde hekim tarafından verilen tedaviyi uygulayan, hasta bakımını planlayan, uygulayan, denetleyen ve izleyen kişidir.</a:t>
            </a:r>
          </a:p>
        </p:txBody>
      </p:sp>
    </p:spTree>
    <p:extLst>
      <p:ext uri="{BB962C8B-B14F-4D97-AF65-F5344CB8AC3E}">
        <p14:creationId xmlns:p14="http://schemas.microsoft.com/office/powerpoint/2010/main" val="7411471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556CAE3-B045-4C1C-B2BC-FC4ED431005F}"/>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9E49F81F-E1D9-4352-8D51-3DEBFB8CE992}"/>
              </a:ext>
            </a:extLst>
          </p:cNvPr>
          <p:cNvSpPr>
            <a:spLocks noGrp="1"/>
          </p:cNvSpPr>
          <p:nvPr>
            <p:ph idx="1"/>
          </p:nvPr>
        </p:nvSpPr>
        <p:spPr/>
        <p:txBody>
          <a:bodyPr/>
          <a:lstStyle/>
          <a:p>
            <a:r>
              <a:rPr lang="tr-TR" dirty="0"/>
              <a:t>Biyolojiye ilgili ve bu alanda başarılı,</a:t>
            </a:r>
          </a:p>
          <a:p>
            <a:r>
              <a:rPr lang="tr-TR" dirty="0"/>
              <a:t> - İnsanlara yardım etmekten hoşlanan,</a:t>
            </a:r>
          </a:p>
          <a:p>
            <a:r>
              <a:rPr lang="tr-TR" dirty="0"/>
              <a:t> - Sağlıklı ve hasta bireyin yapısını, fizyolojik fonksiyonlarını ve davranışlarını anlayabilen,</a:t>
            </a:r>
          </a:p>
          <a:p>
            <a:r>
              <a:rPr lang="tr-TR" dirty="0"/>
              <a:t> - Sorumluluk duygusu yüksek,</a:t>
            </a:r>
          </a:p>
          <a:p>
            <a:r>
              <a:rPr lang="tr-TR" dirty="0"/>
              <a:t> - Çabuk ve doğru karar verebilen,</a:t>
            </a:r>
          </a:p>
        </p:txBody>
      </p:sp>
    </p:spTree>
    <p:extLst>
      <p:ext uri="{BB962C8B-B14F-4D97-AF65-F5344CB8AC3E}">
        <p14:creationId xmlns:p14="http://schemas.microsoft.com/office/powerpoint/2010/main" val="63903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2C4470CC-C232-447A-91C6-CA271840E906}"/>
              </a:ext>
            </a:extLst>
          </p:cNvPr>
          <p:cNvSpPr>
            <a:spLocks noGrp="1"/>
          </p:cNvSpPr>
          <p:nvPr>
            <p:ph type="title"/>
          </p:nvPr>
        </p:nvSpPr>
        <p:spPr>
          <a:xfrm>
            <a:off x="468313" y="404813"/>
            <a:ext cx="7859712" cy="1143000"/>
          </a:xfrm>
        </p:spPr>
        <p:txBody>
          <a:bodyPr>
            <a:normAutofit fontScale="90000"/>
          </a:bodyPr>
          <a:lstStyle/>
          <a:p>
            <a:pPr algn="ctr" eaLnBrk="1" fontAlgn="auto" hangingPunct="1">
              <a:spcAft>
                <a:spcPts val="0"/>
              </a:spcAft>
              <a:defRPr/>
            </a:pPr>
            <a:r>
              <a:rPr lang="tr-TR" altLang="zh-CN" sz="3200" b="1" i="1" dirty="0">
                <a:solidFill>
                  <a:schemeClr val="accent1">
                    <a:lumMod val="75000"/>
                  </a:schemeClr>
                </a:solidFill>
              </a:rPr>
              <a:t>MESLEK SEÇİMİNDE</a:t>
            </a:r>
            <a:br>
              <a:rPr lang="tr-TR" altLang="zh-CN" sz="3200" b="1" i="1" dirty="0">
                <a:solidFill>
                  <a:schemeClr val="accent1">
                    <a:lumMod val="75000"/>
                  </a:schemeClr>
                </a:solidFill>
              </a:rPr>
            </a:br>
            <a:r>
              <a:rPr lang="tr-TR" altLang="zh-CN" sz="3200" b="1" i="1" dirty="0">
                <a:solidFill>
                  <a:schemeClr val="accent1">
                    <a:lumMod val="75000"/>
                  </a:schemeClr>
                </a:solidFill>
              </a:rPr>
              <a:t>SIKÇA YAPILAN HATALAR VE </a:t>
            </a:r>
            <a:br>
              <a:rPr lang="tr-TR" altLang="zh-CN" sz="3200" b="1" i="1" dirty="0">
                <a:solidFill>
                  <a:schemeClr val="accent1">
                    <a:lumMod val="75000"/>
                  </a:schemeClr>
                </a:solidFill>
              </a:rPr>
            </a:br>
            <a:r>
              <a:rPr lang="tr-TR" altLang="zh-CN" sz="3200" b="1" i="1" dirty="0">
                <a:solidFill>
                  <a:schemeClr val="accent1">
                    <a:lumMod val="75000"/>
                  </a:schemeClr>
                </a:solidFill>
              </a:rPr>
              <a:t>HATALI DÜŞÜNCELER</a:t>
            </a:r>
            <a:endParaRPr lang="tr-TR" b="1" i="1" dirty="0">
              <a:solidFill>
                <a:schemeClr val="accent1">
                  <a:lumMod val="75000"/>
                </a:schemeClr>
              </a:solidFill>
            </a:endParaRPr>
          </a:p>
        </p:txBody>
      </p:sp>
      <p:sp>
        <p:nvSpPr>
          <p:cNvPr id="3" name="2 İçerik Yer Tutucusu">
            <a:extLst>
              <a:ext uri="{FF2B5EF4-FFF2-40B4-BE49-F238E27FC236}">
                <a16:creationId xmlns:a16="http://schemas.microsoft.com/office/drawing/2014/main" xmlns="" id="{C2B800B2-2ABC-4428-ACAE-39F4F45B0254}"/>
              </a:ext>
            </a:extLst>
          </p:cNvPr>
          <p:cNvSpPr>
            <a:spLocks noGrp="1"/>
          </p:cNvSpPr>
          <p:nvPr>
            <p:ph idx="1"/>
          </p:nvPr>
        </p:nvSpPr>
        <p:spPr>
          <a:xfrm>
            <a:off x="250825" y="1557338"/>
            <a:ext cx="8281988" cy="4873625"/>
          </a:xfrm>
        </p:spPr>
        <p:txBody>
          <a:bodyPr>
            <a:noAutofit/>
          </a:bodyPr>
          <a:lstStyle/>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Bölüme göre değil üniversiteye veya şehre göre karar vermek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Toplumsal önyargıların veya akran grubunun etkisinde kalmak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Geleceğin mesleği olduğu için seçmek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İş bulma imkânları iyi olduğu için tercih etmek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Alınan puana göre tercih yapmak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Ailenin baskısı </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«En iyi meslek maaşı dolgun meslektir» düşüncesi</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«Bu mesleği seçmem halinde daha hızlı para kazanabilirim» düşüncesi</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«İnsan  çalışırsa  istediği her  mesleğe ulaşır» düşüncesi</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«Bir  iş  olsun  da  ne  olursa  olsun» düşüncesi</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«Üniversiteye bir girsem gerisi kolay» düşüncesi</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a:t>
            </a:r>
            <a:r>
              <a:rPr lang="tr-TR" sz="2300" dirty="0">
                <a:latin typeface="Times New Roman" pitchFamily="18" charset="0"/>
                <a:cs typeface="Times New Roman" pitchFamily="18" charset="0"/>
              </a:rPr>
              <a:t>An</a:t>
            </a:r>
            <a:r>
              <a:rPr lang="en-US" sz="2300" dirty="0" err="1">
                <a:latin typeface="Times New Roman" pitchFamily="18" charset="0"/>
                <a:cs typeface="Times New Roman" pitchFamily="18" charset="0"/>
              </a:rPr>
              <a:t>cak</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dört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yıllık</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bir</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üniversite</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eğitiminde</a:t>
            </a:r>
            <a:r>
              <a:rPr lang="tr-TR"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saygın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ve</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güvenceli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bir</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meslek</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edinebiliri</a:t>
            </a:r>
            <a:r>
              <a:rPr lang="tr-TR" sz="2300" dirty="0">
                <a:latin typeface="Times New Roman" pitchFamily="18" charset="0"/>
                <a:cs typeface="Times New Roman" pitchFamily="18" charset="0"/>
              </a:rPr>
              <a:t>m» düşüncesi </a:t>
            </a:r>
          </a:p>
        </p:txBody>
      </p:sp>
    </p:spTree>
    <p:extLst>
      <p:ext uri="{BB962C8B-B14F-4D97-AF65-F5344CB8AC3E}">
        <p14:creationId xmlns:p14="http://schemas.microsoft.com/office/powerpoint/2010/main" val="684774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Öyleyse Meslek </a:t>
            </a:r>
            <a:r>
              <a:rPr lang="tr-TR" u="sng" dirty="0"/>
              <a:t>NASIL</a:t>
            </a:r>
            <a:r>
              <a:rPr lang="tr-TR" dirty="0"/>
              <a:t> Seçilmeli?</a:t>
            </a:r>
          </a:p>
        </p:txBody>
      </p:sp>
      <p:sp>
        <p:nvSpPr>
          <p:cNvPr id="3" name="İçerik Yer Tutucusu 2"/>
          <p:cNvSpPr>
            <a:spLocks noGrp="1"/>
          </p:cNvSpPr>
          <p:nvPr>
            <p:ph idx="1"/>
          </p:nvPr>
        </p:nvSpPr>
        <p:spPr/>
        <p:txBody>
          <a:bodyPr>
            <a:normAutofit/>
          </a:bodyPr>
          <a:lstStyle/>
          <a:p>
            <a:r>
              <a:rPr lang="tr-TR" sz="2800" dirty="0" smtClean="0"/>
              <a:t>Kendimizi </a:t>
            </a:r>
            <a:r>
              <a:rPr lang="tr-TR" sz="2800" dirty="0"/>
              <a:t>tanımalıyız.</a:t>
            </a:r>
          </a:p>
          <a:p>
            <a:r>
              <a:rPr lang="tr-TR" sz="2800" dirty="0"/>
              <a:t>Meslekleri tanımalıyız.</a:t>
            </a:r>
          </a:p>
          <a:p>
            <a:r>
              <a:rPr lang="tr-TR" sz="2800" dirty="0" smtClean="0"/>
              <a:t>Kendi özelliklerimizle </a:t>
            </a:r>
            <a:r>
              <a:rPr lang="tr-TR" sz="2800" dirty="0"/>
              <a:t>örtüşen mesleği seçtikten sonra ‘Nerelerde eğitim </a:t>
            </a:r>
            <a:r>
              <a:rPr lang="tr-TR" sz="2800" dirty="0" smtClean="0"/>
              <a:t>alabilir?’ </a:t>
            </a:r>
            <a:r>
              <a:rPr lang="tr-TR" sz="2800" dirty="0"/>
              <a:t>araştırmalıyız.</a:t>
            </a:r>
          </a:p>
          <a:p>
            <a:r>
              <a:rPr lang="tr-TR" sz="2800" dirty="0"/>
              <a:t>Bir plan </a:t>
            </a:r>
            <a:r>
              <a:rPr lang="tr-TR" sz="2800" dirty="0" smtClean="0"/>
              <a:t>oluşturmalıyız.</a:t>
            </a:r>
            <a:endParaRPr lang="tr-TR" sz="2800" dirty="0"/>
          </a:p>
        </p:txBody>
      </p:sp>
    </p:spTree>
    <p:extLst>
      <p:ext uri="{BB962C8B-B14F-4D97-AF65-F5344CB8AC3E}">
        <p14:creationId xmlns:p14="http://schemas.microsoft.com/office/powerpoint/2010/main" val="2475395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358</TotalTime>
  <Words>3994</Words>
  <Application>Microsoft Office PowerPoint</Application>
  <PresentationFormat>Ekran Gösterisi (4:3)</PresentationFormat>
  <Paragraphs>384</Paragraphs>
  <Slides>78</Slides>
  <Notes>0</Notes>
  <HiddenSlides>0</HiddenSlides>
  <MMClips>0</MMClips>
  <ScaleCrop>false</ScaleCrop>
  <HeadingPairs>
    <vt:vector size="4" baseType="variant">
      <vt:variant>
        <vt:lpstr>Tema</vt:lpstr>
      </vt:variant>
      <vt:variant>
        <vt:i4>1</vt:i4>
      </vt:variant>
      <vt:variant>
        <vt:lpstr>Slayt Başlıkları</vt:lpstr>
      </vt:variant>
      <vt:variant>
        <vt:i4>78</vt:i4>
      </vt:variant>
    </vt:vector>
  </HeadingPairs>
  <TitlesOfParts>
    <vt:vector size="79" baseType="lpstr">
      <vt:lpstr>Akış</vt:lpstr>
      <vt:lpstr>MESLEK SEÇİMİ</vt:lpstr>
      <vt:lpstr>Meslek Nedir?</vt:lpstr>
      <vt:lpstr>  </vt:lpstr>
      <vt:lpstr>PowerPoint Sunusu</vt:lpstr>
      <vt:lpstr>Meslek Seçimimiz  Hayatımızı Nasıl Etkiler?</vt:lpstr>
      <vt:lpstr>Seçtiğimiz Meslek Yaşamımızda Neleri Etkiler?</vt:lpstr>
      <vt:lpstr>Yanlış Meslek Seçimi…</vt:lpstr>
      <vt:lpstr>MESLEK SEÇİMİNDE SIKÇA YAPILAN HATALAR VE  HATALI DÜŞÜNCELER</vt:lpstr>
      <vt:lpstr>Öyleyse Meslek NASIL Seçilmeli?</vt:lpstr>
      <vt:lpstr>1-YETENEK</vt:lpstr>
      <vt:lpstr>PowerPoint Sunusu</vt:lpstr>
      <vt:lpstr>2-İLGİ</vt:lpstr>
      <vt:lpstr>3-MESLEKİ DEĞERLER</vt:lpstr>
      <vt:lpstr>  </vt:lpstr>
      <vt:lpstr>  </vt:lpstr>
      <vt:lpstr>Meslek Seçimimiz  Hayatımızı Nasıl Etkiler?</vt:lpstr>
      <vt:lpstr>MESLEK SEÇİMİNDE SIKÇA YAPILAN HATALAR VE  HATALI DÜŞÜNCELER</vt:lpstr>
      <vt:lpstr>Yanlış Meslek Seçimi…</vt:lpstr>
      <vt:lpstr>Hukuk Fakültesi</vt:lpstr>
      <vt:lpstr>Hukuk Fakültesi</vt:lpstr>
      <vt:lpstr>Tıp Fakültesi</vt:lpstr>
      <vt:lpstr>PowerPoint Sunusu</vt:lpstr>
      <vt:lpstr>Spor Bilimleri Fakültesi</vt:lpstr>
      <vt:lpstr>SAĞLIK BİLİMLERİ FAKÜLTESİ</vt:lpstr>
      <vt:lpstr>BESLENME VE DİYETETİK</vt:lpstr>
      <vt:lpstr>Fizyoterapi ve Rehabilitasyon Bölümü</vt:lpstr>
      <vt:lpstr>PowerPoint Sunusu</vt:lpstr>
      <vt:lpstr>Çocuk Gelişimi Bölümü</vt:lpstr>
      <vt:lpstr>DİL VE KONUŞMA TERAPİSTİ</vt:lpstr>
      <vt:lpstr>PowerPoint Sunusu</vt:lpstr>
      <vt:lpstr>Ergoterapist</vt:lpstr>
      <vt:lpstr>ODYOLOG</vt:lpstr>
      <vt:lpstr>EDEBİYAT FAKÜLTESİ</vt:lpstr>
      <vt:lpstr>PSİKOLOJİ</vt:lpstr>
      <vt:lpstr>PowerPoint Sunusu</vt:lpstr>
      <vt:lpstr>Eğitim Fakültesi</vt:lpstr>
      <vt:lpstr>Fen Fakültesi </vt:lpstr>
      <vt:lpstr>AKTÜERYA</vt:lpstr>
      <vt:lpstr>PowerPoint Sunusu</vt:lpstr>
      <vt:lpstr>İSTATİSTİK</vt:lpstr>
      <vt:lpstr>İSTATİSTİK</vt:lpstr>
      <vt:lpstr>İktisadi ve İdari Bilimler Fakültesi</vt:lpstr>
      <vt:lpstr>İŞLETME</vt:lpstr>
      <vt:lpstr>PowerPoint Sunusu</vt:lpstr>
      <vt:lpstr>SİYASET BİLİMİ VE KAMU YÖNETİMİ</vt:lpstr>
      <vt:lpstr>PowerPoint Sunusu</vt:lpstr>
      <vt:lpstr>ULUSLARARASI İLİŞKİLER</vt:lpstr>
      <vt:lpstr>PowerPoint Sunusu</vt:lpstr>
      <vt:lpstr>PowerPoint Sunusu</vt:lpstr>
      <vt:lpstr>SOSYAL HİZMET</vt:lpstr>
      <vt:lpstr>PowerPoint Sunusu</vt:lpstr>
      <vt:lpstr>MÜHENDİSLİK FAKÜLTESİ</vt:lpstr>
      <vt:lpstr>ENDÜSTRİ MÜHENDİSİ</vt:lpstr>
      <vt:lpstr>ELEKTRİK ELEKTRONİK MÜHENDİSLİĞİ</vt:lpstr>
      <vt:lpstr>METALURJİ VE MALZEME MÜHENDİSİ </vt:lpstr>
      <vt:lpstr>PowerPoint Sunusu</vt:lpstr>
      <vt:lpstr>MEKATRONİK MÜHENDİSİ</vt:lpstr>
      <vt:lpstr>PowerPoint Sunusu</vt:lpstr>
      <vt:lpstr>MAKİNE MÜHENDİSİ</vt:lpstr>
      <vt:lpstr>MADEN MÜHENDİSİ</vt:lpstr>
      <vt:lpstr>KİMYA MÜHENDİSİ </vt:lpstr>
      <vt:lpstr>İNŞAAT MÜHENDİSİ _________________________________________</vt:lpstr>
      <vt:lpstr>PowerPoint Sunusu</vt:lpstr>
      <vt:lpstr>MİMAR</vt:lpstr>
      <vt:lpstr>MİMAR</vt:lpstr>
      <vt:lpstr>İMALAT MÜHENDİSİ/ÜRETİM MÜHENDİSİ</vt:lpstr>
      <vt:lpstr>GIDA MÜHENDİSİ</vt:lpstr>
      <vt:lpstr>GEMİ İNŞAATI VE GEMİ MAKİNELERİ MÜHENDİSİ</vt:lpstr>
      <vt:lpstr>ÇEVRE MÜHENDİSİ</vt:lpstr>
      <vt:lpstr>HAVACILIK VE UZAY MÜHENDİSİ/UZAY MÜHENDİSİ</vt:lpstr>
      <vt:lpstr>Diş Hekimliği Fakültesi</vt:lpstr>
      <vt:lpstr>Diş Hekimliği Fakültesi</vt:lpstr>
      <vt:lpstr>PowerPoint Sunusu</vt:lpstr>
      <vt:lpstr>Eczacılık Fakültesi</vt:lpstr>
      <vt:lpstr>PowerPoint Sunusu</vt:lpstr>
      <vt:lpstr>PowerPoint Sunusu</vt:lpstr>
      <vt:lpstr>HEMŞİRELİK</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SEÇİMİ</dc:title>
  <dc:creator>Yavuz Ertaş</dc:creator>
  <cp:lastModifiedBy>usak-pdr</cp:lastModifiedBy>
  <cp:revision>33</cp:revision>
  <dcterms:created xsi:type="dcterms:W3CDTF">2018-10-07T20:14:20Z</dcterms:created>
  <dcterms:modified xsi:type="dcterms:W3CDTF">2019-11-07T09:47:34Z</dcterms:modified>
</cp:coreProperties>
</file>