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60" r:id="rId2"/>
    <p:sldId id="257" r:id="rId3"/>
    <p:sldId id="258" r:id="rId4"/>
    <p:sldId id="270" r:id="rId5"/>
    <p:sldId id="271" r:id="rId6"/>
    <p:sldId id="272" r:id="rId7"/>
    <p:sldId id="273" r:id="rId8"/>
    <p:sldId id="261" r:id="rId9"/>
    <p:sldId id="262" r:id="rId10"/>
    <p:sldId id="275" r:id="rId11"/>
    <p:sldId id="266" r:id="rId12"/>
    <p:sldId id="267" r:id="rId13"/>
    <p:sldId id="268" r:id="rId14"/>
    <p:sldId id="265" r:id="rId15"/>
    <p:sldId id="264" r:id="rId16"/>
    <p:sldId id="274"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63"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49EE3-9BB0-4F3C-84D2-81DABA08DA01}" type="datetimeFigureOut">
              <a:rPr lang="tr-TR" smtClean="0"/>
              <a:t>4.12.2019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F07CCE-4C15-4D0C-862B-0E5DE23E427C}" type="slidenum">
              <a:rPr lang="tr-TR" smtClean="0"/>
              <a:t>‹#›</a:t>
            </a:fld>
            <a:endParaRPr lang="tr-TR"/>
          </a:p>
        </p:txBody>
      </p:sp>
    </p:spTree>
    <p:extLst>
      <p:ext uri="{BB962C8B-B14F-4D97-AF65-F5344CB8AC3E}">
        <p14:creationId xmlns:p14="http://schemas.microsoft.com/office/powerpoint/2010/main" val="3144146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9 Veri Yer Tutucusu"/>
          <p:cNvSpPr>
            <a:spLocks noGrp="1"/>
          </p:cNvSpPr>
          <p:nvPr>
            <p:ph type="dt" sz="half" idx="10"/>
          </p:nvPr>
        </p:nvSpPr>
        <p:spPr/>
        <p:txBody>
          <a:bodyPr/>
          <a:lstStyle>
            <a:lvl1pPr>
              <a:defRPr/>
            </a:lvl1pPr>
          </a:lstStyle>
          <a:p>
            <a:endParaRPr lang="tr-TR"/>
          </a:p>
        </p:txBody>
      </p:sp>
      <p:sp>
        <p:nvSpPr>
          <p:cNvPr id="5" name="21 Altbilgi Yer Tutucusu"/>
          <p:cNvSpPr>
            <a:spLocks noGrp="1"/>
          </p:cNvSpPr>
          <p:nvPr>
            <p:ph type="ftr" sz="quarter" idx="11"/>
          </p:nvPr>
        </p:nvSpPr>
        <p:spPr/>
        <p:txBody>
          <a:bodyPr/>
          <a:lstStyle>
            <a:lvl1pPr>
              <a:defRPr/>
            </a:lvl1pPr>
          </a:lstStyle>
          <a:p>
            <a:endParaRPr lang="tr-TR"/>
          </a:p>
        </p:txBody>
      </p:sp>
      <p:sp>
        <p:nvSpPr>
          <p:cNvPr id="6" name="17 Slayt Numarası Yer Tutucusu"/>
          <p:cNvSpPr>
            <a:spLocks noGrp="1"/>
          </p:cNvSpPr>
          <p:nvPr>
            <p:ph type="sldNum" sz="quarter" idx="12"/>
          </p:nvPr>
        </p:nvSpPr>
        <p:spPr/>
        <p:txBody>
          <a:bodyPr/>
          <a:lstStyle>
            <a:lvl1pPr>
              <a:defRPr/>
            </a:lvl1pPr>
          </a:lstStyle>
          <a:p>
            <a:fld id="{0C2A86A5-1112-4442-947F-A7B8E1256006}" type="slidenum">
              <a:rPr lang="tr-TR"/>
              <a:pPr/>
              <a:t>‹#›</a:t>
            </a:fld>
            <a:endParaRPr lang="tr-TR"/>
          </a:p>
        </p:txBody>
      </p:sp>
    </p:spTree>
    <p:extLst>
      <p:ext uri="{BB962C8B-B14F-4D97-AF65-F5344CB8AC3E}">
        <p14:creationId xmlns:p14="http://schemas.microsoft.com/office/powerpoint/2010/main" val="2685893072"/>
      </p:ext>
    </p:extLst>
  </p:cSld>
  <p:clrMapOvr>
    <a:masterClrMapping/>
  </p:clrMapOvr>
  <p:transition>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endParaRPr lang="tr-TR"/>
          </a:p>
        </p:txBody>
      </p:sp>
      <p:sp>
        <p:nvSpPr>
          <p:cNvPr id="5" name="21 Altbilgi Yer Tutucusu"/>
          <p:cNvSpPr>
            <a:spLocks noGrp="1"/>
          </p:cNvSpPr>
          <p:nvPr>
            <p:ph type="ftr" sz="quarter" idx="11"/>
          </p:nvPr>
        </p:nvSpPr>
        <p:spPr/>
        <p:txBody>
          <a:bodyPr/>
          <a:lstStyle>
            <a:lvl1pPr>
              <a:defRPr/>
            </a:lvl1pPr>
          </a:lstStyle>
          <a:p>
            <a:endParaRPr lang="tr-TR"/>
          </a:p>
        </p:txBody>
      </p:sp>
      <p:sp>
        <p:nvSpPr>
          <p:cNvPr id="6" name="17 Slayt Numarası Yer Tutucusu"/>
          <p:cNvSpPr>
            <a:spLocks noGrp="1"/>
          </p:cNvSpPr>
          <p:nvPr>
            <p:ph type="sldNum" sz="quarter" idx="12"/>
          </p:nvPr>
        </p:nvSpPr>
        <p:spPr/>
        <p:txBody>
          <a:bodyPr/>
          <a:lstStyle>
            <a:lvl1pPr>
              <a:defRPr/>
            </a:lvl1pPr>
          </a:lstStyle>
          <a:p>
            <a:fld id="{C68B13B5-86AF-4515-BA7D-EDF3EB907183}" type="slidenum">
              <a:rPr lang="tr-TR"/>
              <a:pPr/>
              <a:t>‹#›</a:t>
            </a:fld>
            <a:endParaRPr lang="tr-TR"/>
          </a:p>
        </p:txBody>
      </p:sp>
    </p:spTree>
    <p:extLst>
      <p:ext uri="{BB962C8B-B14F-4D97-AF65-F5344CB8AC3E}">
        <p14:creationId xmlns:p14="http://schemas.microsoft.com/office/powerpoint/2010/main" val="2991607862"/>
      </p:ext>
    </p:extLst>
  </p:cSld>
  <p:clrMapOvr>
    <a:masterClrMapping/>
  </p:clrMapOvr>
  <p:transition>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endParaRPr lang="tr-TR"/>
          </a:p>
        </p:txBody>
      </p:sp>
      <p:sp>
        <p:nvSpPr>
          <p:cNvPr id="5" name="21 Altbilgi Yer Tutucusu"/>
          <p:cNvSpPr>
            <a:spLocks noGrp="1"/>
          </p:cNvSpPr>
          <p:nvPr>
            <p:ph type="ftr" sz="quarter" idx="11"/>
          </p:nvPr>
        </p:nvSpPr>
        <p:spPr/>
        <p:txBody>
          <a:bodyPr/>
          <a:lstStyle>
            <a:lvl1pPr>
              <a:defRPr/>
            </a:lvl1pPr>
          </a:lstStyle>
          <a:p>
            <a:endParaRPr lang="tr-TR"/>
          </a:p>
        </p:txBody>
      </p:sp>
      <p:sp>
        <p:nvSpPr>
          <p:cNvPr id="6" name="17 Slayt Numarası Yer Tutucusu"/>
          <p:cNvSpPr>
            <a:spLocks noGrp="1"/>
          </p:cNvSpPr>
          <p:nvPr>
            <p:ph type="sldNum" sz="quarter" idx="12"/>
          </p:nvPr>
        </p:nvSpPr>
        <p:spPr/>
        <p:txBody>
          <a:bodyPr/>
          <a:lstStyle>
            <a:lvl1pPr>
              <a:defRPr/>
            </a:lvl1pPr>
          </a:lstStyle>
          <a:p>
            <a:fld id="{F541F5C1-7A80-489B-90C4-6F9419951B18}" type="slidenum">
              <a:rPr lang="tr-TR"/>
              <a:pPr/>
              <a:t>‹#›</a:t>
            </a:fld>
            <a:endParaRPr lang="tr-TR"/>
          </a:p>
        </p:txBody>
      </p:sp>
    </p:spTree>
    <p:extLst>
      <p:ext uri="{BB962C8B-B14F-4D97-AF65-F5344CB8AC3E}">
        <p14:creationId xmlns:p14="http://schemas.microsoft.com/office/powerpoint/2010/main" val="3225195009"/>
      </p:ext>
    </p:extLst>
  </p:cSld>
  <p:clrMapOvr>
    <a:masterClrMapping/>
  </p:clrMapOvr>
  <p:transition>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495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495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248400"/>
            <a:ext cx="2133600" cy="457200"/>
          </a:xfrm>
        </p:spPr>
        <p:txBody>
          <a:bodyPr/>
          <a:lstStyle>
            <a:lvl1pPr>
              <a:defRPr/>
            </a:lvl1pPr>
          </a:lstStyle>
          <a:p>
            <a:endParaRPr lang="tr-TR"/>
          </a:p>
        </p:txBody>
      </p:sp>
      <p:sp>
        <p:nvSpPr>
          <p:cNvPr id="6" name="Altbilgi Yer Tutucusu 5"/>
          <p:cNvSpPr>
            <a:spLocks noGrp="1"/>
          </p:cNvSpPr>
          <p:nvPr>
            <p:ph type="ftr" sz="quarter" idx="11"/>
          </p:nvPr>
        </p:nvSpPr>
        <p:spPr>
          <a:xfrm>
            <a:off x="3124200" y="6248400"/>
            <a:ext cx="2895600" cy="457200"/>
          </a:xfrm>
        </p:spPr>
        <p:txBody>
          <a:bodyPr/>
          <a:lstStyle>
            <a:lvl1pPr>
              <a:defRPr/>
            </a:lvl1pPr>
          </a:lstStyle>
          <a:p>
            <a:endParaRPr lang="tr-TR"/>
          </a:p>
        </p:txBody>
      </p:sp>
      <p:sp>
        <p:nvSpPr>
          <p:cNvPr id="7" name="Slayt Numarası Yer Tutucusu 6"/>
          <p:cNvSpPr>
            <a:spLocks noGrp="1"/>
          </p:cNvSpPr>
          <p:nvPr>
            <p:ph type="sldNum" sz="quarter" idx="12"/>
          </p:nvPr>
        </p:nvSpPr>
        <p:spPr>
          <a:xfrm>
            <a:off x="6553200" y="6248400"/>
            <a:ext cx="2133600" cy="457200"/>
          </a:xfrm>
        </p:spPr>
        <p:txBody>
          <a:bodyPr/>
          <a:lstStyle>
            <a:lvl1pPr>
              <a:defRPr/>
            </a:lvl1pPr>
          </a:lstStyle>
          <a:p>
            <a:fld id="{92011EF6-9E16-484F-895A-01CED182222B}" type="slidenum">
              <a:rPr lang="tr-TR"/>
              <a:pPr/>
              <a:t>‹#›</a:t>
            </a:fld>
            <a:endParaRPr lang="tr-TR"/>
          </a:p>
        </p:txBody>
      </p:sp>
    </p:spTree>
    <p:extLst>
      <p:ext uri="{BB962C8B-B14F-4D97-AF65-F5344CB8AC3E}">
        <p14:creationId xmlns:p14="http://schemas.microsoft.com/office/powerpoint/2010/main" val="967143193"/>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endParaRPr lang="tr-TR"/>
          </a:p>
        </p:txBody>
      </p:sp>
      <p:sp>
        <p:nvSpPr>
          <p:cNvPr id="5" name="21 Altbilgi Yer Tutucusu"/>
          <p:cNvSpPr>
            <a:spLocks noGrp="1"/>
          </p:cNvSpPr>
          <p:nvPr>
            <p:ph type="ftr" sz="quarter" idx="11"/>
          </p:nvPr>
        </p:nvSpPr>
        <p:spPr/>
        <p:txBody>
          <a:bodyPr/>
          <a:lstStyle>
            <a:lvl1pPr>
              <a:defRPr/>
            </a:lvl1pPr>
          </a:lstStyle>
          <a:p>
            <a:endParaRPr lang="tr-TR"/>
          </a:p>
        </p:txBody>
      </p:sp>
      <p:sp>
        <p:nvSpPr>
          <p:cNvPr id="6" name="17 Slayt Numarası Yer Tutucusu"/>
          <p:cNvSpPr>
            <a:spLocks noGrp="1"/>
          </p:cNvSpPr>
          <p:nvPr>
            <p:ph type="sldNum" sz="quarter" idx="12"/>
          </p:nvPr>
        </p:nvSpPr>
        <p:spPr/>
        <p:txBody>
          <a:bodyPr/>
          <a:lstStyle>
            <a:lvl1pPr>
              <a:defRPr/>
            </a:lvl1pPr>
          </a:lstStyle>
          <a:p>
            <a:fld id="{EF0FC4D1-AA61-48D5-88C5-529823F0218B}" type="slidenum">
              <a:rPr lang="tr-TR"/>
              <a:pPr/>
              <a:t>‹#›</a:t>
            </a:fld>
            <a:endParaRPr lang="tr-TR"/>
          </a:p>
        </p:txBody>
      </p:sp>
    </p:spTree>
    <p:extLst>
      <p:ext uri="{BB962C8B-B14F-4D97-AF65-F5344CB8AC3E}">
        <p14:creationId xmlns:p14="http://schemas.microsoft.com/office/powerpoint/2010/main" val="4264351801"/>
      </p:ext>
    </p:extLst>
  </p:cSld>
  <p:clrMapOvr>
    <a:masterClrMapping/>
  </p:clrMapOvr>
  <p:transition>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9 Veri Yer Tutucusu"/>
          <p:cNvSpPr>
            <a:spLocks noGrp="1"/>
          </p:cNvSpPr>
          <p:nvPr>
            <p:ph type="dt" sz="half" idx="10"/>
          </p:nvPr>
        </p:nvSpPr>
        <p:spPr/>
        <p:txBody>
          <a:bodyPr/>
          <a:lstStyle>
            <a:lvl1pPr>
              <a:defRPr/>
            </a:lvl1pPr>
          </a:lstStyle>
          <a:p>
            <a:endParaRPr lang="tr-TR"/>
          </a:p>
        </p:txBody>
      </p:sp>
      <p:sp>
        <p:nvSpPr>
          <p:cNvPr id="5" name="21 Altbilgi Yer Tutucusu"/>
          <p:cNvSpPr>
            <a:spLocks noGrp="1"/>
          </p:cNvSpPr>
          <p:nvPr>
            <p:ph type="ftr" sz="quarter" idx="11"/>
          </p:nvPr>
        </p:nvSpPr>
        <p:spPr/>
        <p:txBody>
          <a:bodyPr/>
          <a:lstStyle>
            <a:lvl1pPr>
              <a:defRPr/>
            </a:lvl1pPr>
          </a:lstStyle>
          <a:p>
            <a:endParaRPr lang="tr-TR"/>
          </a:p>
        </p:txBody>
      </p:sp>
      <p:sp>
        <p:nvSpPr>
          <p:cNvPr id="6" name="17 Slayt Numarası Yer Tutucusu"/>
          <p:cNvSpPr>
            <a:spLocks noGrp="1"/>
          </p:cNvSpPr>
          <p:nvPr>
            <p:ph type="sldNum" sz="quarter" idx="12"/>
          </p:nvPr>
        </p:nvSpPr>
        <p:spPr/>
        <p:txBody>
          <a:bodyPr/>
          <a:lstStyle>
            <a:lvl1pPr>
              <a:defRPr/>
            </a:lvl1pPr>
          </a:lstStyle>
          <a:p>
            <a:fld id="{23B714B5-1EC2-47A4-8262-C749B918B972}" type="slidenum">
              <a:rPr lang="tr-TR"/>
              <a:pPr/>
              <a:t>‹#›</a:t>
            </a:fld>
            <a:endParaRPr lang="tr-TR"/>
          </a:p>
        </p:txBody>
      </p:sp>
    </p:spTree>
    <p:extLst>
      <p:ext uri="{BB962C8B-B14F-4D97-AF65-F5344CB8AC3E}">
        <p14:creationId xmlns:p14="http://schemas.microsoft.com/office/powerpoint/2010/main" val="1444366982"/>
      </p:ext>
    </p:extLst>
  </p:cSld>
  <p:clrMapOvr>
    <a:masterClrMapping/>
  </p:clrMapOvr>
  <p:transition>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endParaRPr lang="tr-TR"/>
          </a:p>
        </p:txBody>
      </p:sp>
      <p:sp>
        <p:nvSpPr>
          <p:cNvPr id="6" name="21 Altbilgi Yer Tutucusu"/>
          <p:cNvSpPr>
            <a:spLocks noGrp="1"/>
          </p:cNvSpPr>
          <p:nvPr>
            <p:ph type="ftr" sz="quarter" idx="11"/>
          </p:nvPr>
        </p:nvSpPr>
        <p:spPr/>
        <p:txBody>
          <a:bodyPr/>
          <a:lstStyle>
            <a:lvl1pPr>
              <a:defRPr/>
            </a:lvl1pPr>
          </a:lstStyle>
          <a:p>
            <a:endParaRPr lang="tr-TR"/>
          </a:p>
        </p:txBody>
      </p:sp>
      <p:sp>
        <p:nvSpPr>
          <p:cNvPr id="7" name="17 Slayt Numarası Yer Tutucusu"/>
          <p:cNvSpPr>
            <a:spLocks noGrp="1"/>
          </p:cNvSpPr>
          <p:nvPr>
            <p:ph type="sldNum" sz="quarter" idx="12"/>
          </p:nvPr>
        </p:nvSpPr>
        <p:spPr/>
        <p:txBody>
          <a:bodyPr/>
          <a:lstStyle>
            <a:lvl1pPr>
              <a:defRPr/>
            </a:lvl1pPr>
          </a:lstStyle>
          <a:p>
            <a:fld id="{0F3F4378-42BB-440D-8B8A-F7647C93CE17}" type="slidenum">
              <a:rPr lang="tr-TR"/>
              <a:pPr/>
              <a:t>‹#›</a:t>
            </a:fld>
            <a:endParaRPr lang="tr-TR"/>
          </a:p>
        </p:txBody>
      </p:sp>
    </p:spTree>
    <p:extLst>
      <p:ext uri="{BB962C8B-B14F-4D97-AF65-F5344CB8AC3E}">
        <p14:creationId xmlns:p14="http://schemas.microsoft.com/office/powerpoint/2010/main" val="205851850"/>
      </p:ext>
    </p:extLst>
  </p:cSld>
  <p:clrMapOvr>
    <a:masterClrMapping/>
  </p:clrMapOvr>
  <p:transition>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endParaRPr lang="tr-TR"/>
          </a:p>
        </p:txBody>
      </p:sp>
      <p:sp>
        <p:nvSpPr>
          <p:cNvPr id="8" name="21 Altbilgi Yer Tutucusu"/>
          <p:cNvSpPr>
            <a:spLocks noGrp="1"/>
          </p:cNvSpPr>
          <p:nvPr>
            <p:ph type="ftr" sz="quarter" idx="11"/>
          </p:nvPr>
        </p:nvSpPr>
        <p:spPr/>
        <p:txBody>
          <a:bodyPr/>
          <a:lstStyle>
            <a:lvl1pPr>
              <a:defRPr/>
            </a:lvl1pPr>
          </a:lstStyle>
          <a:p>
            <a:endParaRPr lang="tr-TR"/>
          </a:p>
        </p:txBody>
      </p:sp>
      <p:sp>
        <p:nvSpPr>
          <p:cNvPr id="9" name="17 Slayt Numarası Yer Tutucusu"/>
          <p:cNvSpPr>
            <a:spLocks noGrp="1"/>
          </p:cNvSpPr>
          <p:nvPr>
            <p:ph type="sldNum" sz="quarter" idx="12"/>
          </p:nvPr>
        </p:nvSpPr>
        <p:spPr/>
        <p:txBody>
          <a:bodyPr/>
          <a:lstStyle>
            <a:lvl1pPr>
              <a:defRPr/>
            </a:lvl1pPr>
          </a:lstStyle>
          <a:p>
            <a:fld id="{04EC12AD-198F-483B-8218-37A7254A8B3D}" type="slidenum">
              <a:rPr lang="tr-TR"/>
              <a:pPr/>
              <a:t>‹#›</a:t>
            </a:fld>
            <a:endParaRPr lang="tr-TR"/>
          </a:p>
        </p:txBody>
      </p:sp>
    </p:spTree>
    <p:extLst>
      <p:ext uri="{BB962C8B-B14F-4D97-AF65-F5344CB8AC3E}">
        <p14:creationId xmlns:p14="http://schemas.microsoft.com/office/powerpoint/2010/main" val="1171706682"/>
      </p:ext>
    </p:extLst>
  </p:cSld>
  <p:clrMapOvr>
    <a:masterClrMapping/>
  </p:clrMapOvr>
  <p:transition>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endParaRPr lang="tr-TR"/>
          </a:p>
        </p:txBody>
      </p:sp>
      <p:sp>
        <p:nvSpPr>
          <p:cNvPr id="4" name="21 Altbilgi Yer Tutucusu"/>
          <p:cNvSpPr>
            <a:spLocks noGrp="1"/>
          </p:cNvSpPr>
          <p:nvPr>
            <p:ph type="ftr" sz="quarter" idx="11"/>
          </p:nvPr>
        </p:nvSpPr>
        <p:spPr/>
        <p:txBody>
          <a:bodyPr/>
          <a:lstStyle>
            <a:lvl1pPr>
              <a:defRPr/>
            </a:lvl1pPr>
          </a:lstStyle>
          <a:p>
            <a:endParaRPr lang="tr-TR"/>
          </a:p>
        </p:txBody>
      </p:sp>
      <p:sp>
        <p:nvSpPr>
          <p:cNvPr id="5" name="17 Slayt Numarası Yer Tutucusu"/>
          <p:cNvSpPr>
            <a:spLocks noGrp="1"/>
          </p:cNvSpPr>
          <p:nvPr>
            <p:ph type="sldNum" sz="quarter" idx="12"/>
          </p:nvPr>
        </p:nvSpPr>
        <p:spPr/>
        <p:txBody>
          <a:bodyPr/>
          <a:lstStyle>
            <a:lvl1pPr>
              <a:defRPr/>
            </a:lvl1pPr>
          </a:lstStyle>
          <a:p>
            <a:fld id="{089BA17E-2A97-41AD-9A61-20C44D949ADE}" type="slidenum">
              <a:rPr lang="tr-TR"/>
              <a:pPr/>
              <a:t>‹#›</a:t>
            </a:fld>
            <a:endParaRPr lang="tr-TR"/>
          </a:p>
        </p:txBody>
      </p:sp>
    </p:spTree>
    <p:extLst>
      <p:ext uri="{BB962C8B-B14F-4D97-AF65-F5344CB8AC3E}">
        <p14:creationId xmlns:p14="http://schemas.microsoft.com/office/powerpoint/2010/main" val="2448954838"/>
      </p:ext>
    </p:extLst>
  </p:cSld>
  <p:clrMapOvr>
    <a:masterClrMapping/>
  </p:clrMapOvr>
  <p:transition>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endParaRPr lang="tr-TR"/>
          </a:p>
        </p:txBody>
      </p:sp>
      <p:sp>
        <p:nvSpPr>
          <p:cNvPr id="3" name="21 Altbilgi Yer Tutucusu"/>
          <p:cNvSpPr>
            <a:spLocks noGrp="1"/>
          </p:cNvSpPr>
          <p:nvPr>
            <p:ph type="ftr" sz="quarter" idx="11"/>
          </p:nvPr>
        </p:nvSpPr>
        <p:spPr/>
        <p:txBody>
          <a:bodyPr/>
          <a:lstStyle>
            <a:lvl1pPr>
              <a:defRPr/>
            </a:lvl1pPr>
          </a:lstStyle>
          <a:p>
            <a:endParaRPr lang="tr-TR"/>
          </a:p>
        </p:txBody>
      </p:sp>
      <p:sp>
        <p:nvSpPr>
          <p:cNvPr id="4" name="17 Slayt Numarası Yer Tutucusu"/>
          <p:cNvSpPr>
            <a:spLocks noGrp="1"/>
          </p:cNvSpPr>
          <p:nvPr>
            <p:ph type="sldNum" sz="quarter" idx="12"/>
          </p:nvPr>
        </p:nvSpPr>
        <p:spPr/>
        <p:txBody>
          <a:bodyPr/>
          <a:lstStyle>
            <a:lvl1pPr>
              <a:defRPr/>
            </a:lvl1pPr>
          </a:lstStyle>
          <a:p>
            <a:fld id="{EE660BBB-2482-4F6C-B9BE-83C9C9714C77}" type="slidenum">
              <a:rPr lang="tr-TR"/>
              <a:pPr/>
              <a:t>‹#›</a:t>
            </a:fld>
            <a:endParaRPr lang="tr-TR"/>
          </a:p>
        </p:txBody>
      </p:sp>
    </p:spTree>
    <p:extLst>
      <p:ext uri="{BB962C8B-B14F-4D97-AF65-F5344CB8AC3E}">
        <p14:creationId xmlns:p14="http://schemas.microsoft.com/office/powerpoint/2010/main" val="246503832"/>
      </p:ext>
    </p:extLst>
  </p:cSld>
  <p:clrMapOvr>
    <a:masterClrMapping/>
  </p:clrMapOvr>
  <p:transition>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endParaRPr lang="tr-TR"/>
          </a:p>
        </p:txBody>
      </p:sp>
      <p:sp>
        <p:nvSpPr>
          <p:cNvPr id="6" name="21 Altbilgi Yer Tutucusu"/>
          <p:cNvSpPr>
            <a:spLocks noGrp="1"/>
          </p:cNvSpPr>
          <p:nvPr>
            <p:ph type="ftr" sz="quarter" idx="11"/>
          </p:nvPr>
        </p:nvSpPr>
        <p:spPr/>
        <p:txBody>
          <a:bodyPr/>
          <a:lstStyle>
            <a:lvl1pPr>
              <a:defRPr/>
            </a:lvl1pPr>
          </a:lstStyle>
          <a:p>
            <a:endParaRPr lang="tr-TR"/>
          </a:p>
        </p:txBody>
      </p:sp>
      <p:sp>
        <p:nvSpPr>
          <p:cNvPr id="7" name="17 Slayt Numarası Yer Tutucusu"/>
          <p:cNvSpPr>
            <a:spLocks noGrp="1"/>
          </p:cNvSpPr>
          <p:nvPr>
            <p:ph type="sldNum" sz="quarter" idx="12"/>
          </p:nvPr>
        </p:nvSpPr>
        <p:spPr/>
        <p:txBody>
          <a:bodyPr/>
          <a:lstStyle>
            <a:lvl1pPr>
              <a:defRPr/>
            </a:lvl1pPr>
          </a:lstStyle>
          <a:p>
            <a:fld id="{26E812DF-1804-420D-803B-03B5F1537DBF}" type="slidenum">
              <a:rPr lang="tr-TR"/>
              <a:pPr/>
              <a:t>‹#›</a:t>
            </a:fld>
            <a:endParaRPr lang="tr-TR"/>
          </a:p>
        </p:txBody>
      </p:sp>
    </p:spTree>
    <p:extLst>
      <p:ext uri="{BB962C8B-B14F-4D97-AF65-F5344CB8AC3E}">
        <p14:creationId xmlns:p14="http://schemas.microsoft.com/office/powerpoint/2010/main" val="3507310258"/>
      </p:ext>
    </p:extLst>
  </p:cSld>
  <p:clrMapOvr>
    <a:masterClrMapping/>
  </p:clrMapOvr>
  <p:transition>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a:solidFill>
                <a:prstClr val="white"/>
              </a:solidFill>
            </a:endParaRPr>
          </a:p>
        </p:txBody>
      </p:sp>
      <p:sp>
        <p:nvSpPr>
          <p:cNvPr id="6" name="14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en-US" sz="1600" smtClean="0">
              <a:solidFill>
                <a:srgbClr val="FFFFFF"/>
              </a:solidFill>
              <a:cs typeface="Arial" charset="0"/>
            </a:endParaRPr>
          </a:p>
        </p:txBody>
      </p:sp>
      <p:sp>
        <p:nvSpPr>
          <p:cNvPr id="7" name="15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1600">
              <a:solidFill>
                <a:prstClr val="black"/>
              </a:solidFill>
              <a:cs typeface="Arial" charset="0"/>
            </a:endParaRPr>
          </a:p>
        </p:txBody>
      </p:sp>
      <p:sp>
        <p:nvSpPr>
          <p:cNvPr id="8" name="16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1600">
              <a:solidFill>
                <a:prstClr val="black"/>
              </a:solidFill>
              <a:cs typeface="Arial" charset="0"/>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endParaRPr lang="tr-TR"/>
          </a:p>
        </p:txBody>
      </p:sp>
      <p:sp>
        <p:nvSpPr>
          <p:cNvPr id="10" name="5 Altbilgi Yer Tutucusu"/>
          <p:cNvSpPr>
            <a:spLocks noGrp="1"/>
          </p:cNvSpPr>
          <p:nvPr>
            <p:ph type="ftr" sz="quarter" idx="11"/>
          </p:nvPr>
        </p:nvSpPr>
        <p:spPr/>
        <p:txBody>
          <a:bodyPr/>
          <a:lstStyle>
            <a:lvl1pPr>
              <a:defRPr/>
            </a:lvl1pPr>
          </a:lstStyle>
          <a:p>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fld id="{5E856250-E034-44DE-84F3-B06A36980EB9}" type="slidenum">
              <a:rPr lang="tr-TR"/>
              <a:pPr/>
              <a:t>‹#›</a:t>
            </a:fld>
            <a:endParaRPr lang="tr-TR"/>
          </a:p>
        </p:txBody>
      </p:sp>
    </p:spTree>
    <p:extLst>
      <p:ext uri="{BB962C8B-B14F-4D97-AF65-F5344CB8AC3E}">
        <p14:creationId xmlns:p14="http://schemas.microsoft.com/office/powerpoint/2010/main" val="1532435452"/>
      </p:ext>
    </p:extLst>
  </p:cSld>
  <p:clrMapOvr>
    <a:masterClrMapping/>
  </p:clrMapOvr>
  <p:transition>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72000"/>
            <a:lum/>
          </a:blip>
          <a:srcRect/>
          <a:stretch>
            <a:fillRect l="80000" t="72000"/>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1600">
              <a:solidFill>
                <a:prstClr val="black"/>
              </a:solidFill>
              <a:cs typeface="Arial" charset="0"/>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1600">
              <a:solidFill>
                <a:prstClr val="black"/>
              </a:solidFill>
              <a:cs typeface="Arial" charset="0"/>
            </a:endParaRPr>
          </a:p>
        </p:txBody>
      </p:sp>
      <p:sp>
        <p:nvSpPr>
          <p:cNvPr id="1028" name="8 Başlık Yer Tutucusu"/>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defRPr>
            </a:lvl1pPr>
          </a:lstStyle>
          <a:p>
            <a:pPr fontAlgn="base">
              <a:spcBef>
                <a:spcPct val="0"/>
              </a:spcBef>
              <a:spcAft>
                <a:spcPct val="0"/>
              </a:spcAft>
            </a:pPr>
            <a:endParaRPr lang="tr-TR" smtClean="0">
              <a:latin typeface="Arial" charset="0"/>
              <a:cs typeface="Arial" charset="0"/>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defRPr>
            </a:lvl1pPr>
          </a:lstStyle>
          <a:p>
            <a:pPr fontAlgn="base">
              <a:spcBef>
                <a:spcPct val="0"/>
              </a:spcBef>
              <a:spcAft>
                <a:spcPct val="0"/>
              </a:spcAft>
            </a:pPr>
            <a:endParaRPr lang="tr-TR" smtClean="0">
              <a:latin typeface="Arial" charset="0"/>
              <a:cs typeface="Arial" charset="0"/>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fontAlgn="base">
              <a:spcBef>
                <a:spcPct val="0"/>
              </a:spcBef>
              <a:spcAft>
                <a:spcPct val="0"/>
              </a:spcAft>
            </a:pPr>
            <a:fld id="{D5EA7099-7D8D-4F57-912B-A8909C150409}" type="slidenum">
              <a:rPr lang="tr-TR" smtClean="0">
                <a:latin typeface="Arial" charset="0"/>
                <a:cs typeface="Arial" charset="0"/>
              </a:rPr>
              <a:pPr fontAlgn="base">
                <a:spcBef>
                  <a:spcPct val="0"/>
                </a:spcBef>
                <a:spcAft>
                  <a:spcPct val="0"/>
                </a:spcAft>
              </a:pPr>
              <a:t>‹#›</a:t>
            </a:fld>
            <a:endParaRPr lang="tr-TR" smtClean="0">
              <a:latin typeface="Arial" charset="0"/>
              <a:cs typeface="Arial" charset="0"/>
            </a:endParaRP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0" fontAlgn="base" hangingPunct="0">
                <a:spcBef>
                  <a:spcPct val="0"/>
                </a:spcBef>
                <a:spcAft>
                  <a:spcPct val="0"/>
                </a:spcAft>
              </a:pPr>
              <a:endParaRPr lang="en-US" smtClean="0">
                <a:solidFill>
                  <a:prstClr val="black"/>
                </a:solidFill>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0" fontAlgn="base" hangingPunct="0">
                <a:spcBef>
                  <a:spcPct val="0"/>
                </a:spcBef>
                <a:spcAft>
                  <a:spcPct val="0"/>
                </a:spcAft>
              </a:pPr>
              <a:endParaRPr lang="en-US" smtClean="0">
                <a:solidFill>
                  <a:prstClr val="black"/>
                </a:solidFill>
              </a:endParaRPr>
            </a:p>
          </p:txBody>
        </p:sp>
      </p:grpSp>
    </p:spTree>
    <p:extLst>
      <p:ext uri="{BB962C8B-B14F-4D97-AF65-F5344CB8AC3E}">
        <p14:creationId xmlns:p14="http://schemas.microsoft.com/office/powerpoint/2010/main" val="1499279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cover/>
  </p:transition>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anose="020F0502020204030204" pitchFamily="34" charset="0"/>
        </a:defRPr>
      </a:lvl2pPr>
      <a:lvl3pPr algn="l" rtl="0" eaLnBrk="0" fontAlgn="base" hangingPunct="0">
        <a:spcBef>
          <a:spcPct val="0"/>
        </a:spcBef>
        <a:spcAft>
          <a:spcPct val="0"/>
        </a:spcAft>
        <a:defRPr sz="5000">
          <a:solidFill>
            <a:schemeClr val="tx2"/>
          </a:solidFill>
          <a:latin typeface="Calibri" panose="020F0502020204030204" pitchFamily="34" charset="0"/>
        </a:defRPr>
      </a:lvl3pPr>
      <a:lvl4pPr algn="l" rtl="0" eaLnBrk="0" fontAlgn="base" hangingPunct="0">
        <a:spcBef>
          <a:spcPct val="0"/>
        </a:spcBef>
        <a:spcAft>
          <a:spcPct val="0"/>
        </a:spcAft>
        <a:defRPr sz="5000">
          <a:solidFill>
            <a:schemeClr val="tx2"/>
          </a:solidFill>
          <a:latin typeface="Calibri" panose="020F0502020204030204" pitchFamily="34" charset="0"/>
        </a:defRPr>
      </a:lvl4pPr>
      <a:lvl5pPr algn="l" rtl="0" eaLnBrk="0" fontAlgn="base" hangingPunct="0">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1556792"/>
            <a:ext cx="7851648" cy="1828800"/>
          </a:xfrm>
          <a:ln>
            <a:miter lim="800000"/>
            <a:headEnd/>
            <a:tailEnd/>
          </a:ln>
        </p:spPr>
        <p:txBody>
          <a:bodyPr/>
          <a:lstStyle/>
          <a:p>
            <a:pPr algn="ctr">
              <a:defRPr/>
            </a:pPr>
            <a:r>
              <a:rPr lang="tr-TR" dirty="0" smtClean="0"/>
              <a:t>UŞAK REHBERLİK VE ARAŞTIRMA MERKEZİ</a:t>
            </a:r>
            <a:endParaRPr lang="tr-TR" dirty="0"/>
          </a:p>
        </p:txBody>
      </p:sp>
      <p:sp>
        <p:nvSpPr>
          <p:cNvPr id="3" name="Metin kutusu 2"/>
          <p:cNvSpPr txBox="1"/>
          <p:nvPr/>
        </p:nvSpPr>
        <p:spPr>
          <a:xfrm>
            <a:off x="2195736" y="3579113"/>
            <a:ext cx="4397358" cy="830997"/>
          </a:xfrm>
          <a:prstGeom prst="rect">
            <a:avLst/>
          </a:prstGeom>
          <a:noFill/>
        </p:spPr>
        <p:txBody>
          <a:bodyPr wrap="none" rtlCol="0">
            <a:spAutoFit/>
          </a:bodyPr>
          <a:lstStyle/>
          <a:p>
            <a:r>
              <a:rPr lang="tr-TR" sz="4800" b="1" dirty="0" smtClean="0">
                <a:solidFill>
                  <a:schemeClr val="accent1">
                    <a:lumMod val="50000"/>
                  </a:schemeClr>
                </a:solidFill>
                <a:latin typeface="+mj-lt"/>
              </a:rPr>
              <a:t>AİLE İÇİ İLETİŞİM</a:t>
            </a:r>
            <a:endParaRPr lang="tr-TR" sz="4800" b="1" dirty="0">
              <a:solidFill>
                <a:schemeClr val="accent1">
                  <a:lumMod val="50000"/>
                </a:schemeClr>
              </a:solidFill>
              <a:latin typeface="+mj-lt"/>
            </a:endParaRPr>
          </a:p>
        </p:txBody>
      </p:sp>
    </p:spTree>
    <p:extLst>
      <p:ext uri="{BB962C8B-B14F-4D97-AF65-F5344CB8AC3E}">
        <p14:creationId xmlns:p14="http://schemas.microsoft.com/office/powerpoint/2010/main" val="2009576722"/>
      </p:ext>
    </p:extLst>
  </p:cSld>
  <p:clrMapOvr>
    <a:masterClrMapping/>
  </p:clrMapOvr>
  <p:transition>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7" name="Rectangle 15"/>
          <p:cNvSpPr>
            <a:spLocks noGrp="1" noChangeArrowheads="1"/>
          </p:cNvSpPr>
          <p:nvPr>
            <p:ph type="title"/>
          </p:nvPr>
        </p:nvSpPr>
        <p:spPr>
          <a:xfrm>
            <a:off x="228600" y="228600"/>
            <a:ext cx="7477125" cy="1143000"/>
          </a:xfrm>
        </p:spPr>
        <p:txBody>
          <a:bodyPr/>
          <a:lstStyle/>
          <a:p>
            <a:pPr>
              <a:defRPr/>
            </a:pPr>
            <a:r>
              <a:rPr lang="tr-TR" sz="4400" b="1" dirty="0">
                <a:latin typeface="+mn-lt"/>
              </a:rPr>
              <a:t>İLETİŞİM ÇEŞİTLERİ</a:t>
            </a:r>
          </a:p>
        </p:txBody>
      </p:sp>
      <p:sp>
        <p:nvSpPr>
          <p:cNvPr id="29699" name="Rectangle 16"/>
          <p:cNvSpPr>
            <a:spLocks noGrp="1" noChangeArrowheads="1"/>
          </p:cNvSpPr>
          <p:nvPr>
            <p:ph type="body" sz="half" idx="1"/>
          </p:nvPr>
        </p:nvSpPr>
        <p:spPr>
          <a:xfrm>
            <a:off x="539552" y="1628800"/>
            <a:ext cx="3616325" cy="4497388"/>
          </a:xfrm>
        </p:spPr>
        <p:txBody>
          <a:bodyPr/>
          <a:lstStyle/>
          <a:p>
            <a:r>
              <a:rPr lang="tr-TR" altLang="tr-TR" sz="2400" dirty="0" smtClean="0"/>
              <a:t>Sözlü iletişim</a:t>
            </a:r>
          </a:p>
          <a:p>
            <a:pPr>
              <a:buFontTx/>
              <a:buNone/>
            </a:pPr>
            <a:r>
              <a:rPr lang="tr-TR" altLang="tr-TR" sz="2400" dirty="0" smtClean="0"/>
              <a:t>-Dil </a:t>
            </a:r>
          </a:p>
        </p:txBody>
      </p:sp>
      <p:sp>
        <p:nvSpPr>
          <p:cNvPr id="29700" name="Rectangle 17"/>
          <p:cNvSpPr>
            <a:spLocks noGrp="1" noChangeArrowheads="1"/>
          </p:cNvSpPr>
          <p:nvPr>
            <p:ph type="body" sz="half" idx="2"/>
          </p:nvPr>
        </p:nvSpPr>
        <p:spPr>
          <a:xfrm>
            <a:off x="4283968" y="1700808"/>
            <a:ext cx="4038600" cy="4434840"/>
          </a:xfrm>
        </p:spPr>
        <p:txBody>
          <a:bodyPr/>
          <a:lstStyle/>
          <a:p>
            <a:r>
              <a:rPr lang="tr-TR" altLang="tr-TR" sz="2400" dirty="0" smtClean="0"/>
              <a:t>Sözsüz iletişim</a:t>
            </a:r>
          </a:p>
          <a:p>
            <a:pPr>
              <a:buFontTx/>
              <a:buNone/>
            </a:pPr>
            <a:r>
              <a:rPr lang="tr-TR" altLang="tr-TR" sz="2400" dirty="0" smtClean="0"/>
              <a:t>   -Mimik</a:t>
            </a:r>
          </a:p>
          <a:p>
            <a:pPr>
              <a:buFontTx/>
              <a:buNone/>
            </a:pPr>
            <a:r>
              <a:rPr lang="tr-TR" altLang="tr-TR" sz="2400" dirty="0" smtClean="0"/>
              <a:t>   -Jest</a:t>
            </a:r>
          </a:p>
          <a:p>
            <a:pPr>
              <a:buFontTx/>
              <a:buNone/>
            </a:pPr>
            <a:r>
              <a:rPr lang="tr-TR" altLang="tr-TR" sz="2400" dirty="0" smtClean="0"/>
              <a:t>   -Mekan kullanımı</a:t>
            </a:r>
          </a:p>
          <a:p>
            <a:pPr>
              <a:buFontTx/>
              <a:buNone/>
            </a:pPr>
            <a:r>
              <a:rPr lang="tr-TR" altLang="tr-TR" sz="2400" dirty="0" smtClean="0"/>
              <a:t>   -Temas</a:t>
            </a:r>
          </a:p>
          <a:p>
            <a:pPr>
              <a:buFontTx/>
              <a:buNone/>
            </a:pPr>
            <a:r>
              <a:rPr lang="tr-TR" altLang="tr-TR" sz="2400" dirty="0" smtClean="0"/>
              <a:t>   -Ses tonu</a:t>
            </a:r>
          </a:p>
          <a:p>
            <a:pPr>
              <a:buFontTx/>
              <a:buNone/>
            </a:pPr>
            <a:r>
              <a:rPr lang="tr-TR" altLang="tr-TR" sz="2400" dirty="0" smtClean="0"/>
              <a:t>   </a:t>
            </a:r>
          </a:p>
        </p:txBody>
      </p:sp>
      <p:graphicFrame>
        <p:nvGraphicFramePr>
          <p:cNvPr id="18450" name="Object 18"/>
          <p:cNvGraphicFramePr>
            <a:graphicFrameLocks/>
          </p:cNvGraphicFramePr>
          <p:nvPr>
            <p:extLst>
              <p:ext uri="{D42A27DB-BD31-4B8C-83A1-F6EECF244321}">
                <p14:modId xmlns:p14="http://schemas.microsoft.com/office/powerpoint/2010/main" val="3424657541"/>
              </p:ext>
            </p:extLst>
          </p:nvPr>
        </p:nvGraphicFramePr>
        <p:xfrm>
          <a:off x="899592" y="2924944"/>
          <a:ext cx="2362200" cy="2193776"/>
        </p:xfrm>
        <a:graphic>
          <a:graphicData uri="http://schemas.openxmlformats.org/presentationml/2006/ole">
            <mc:AlternateContent xmlns:mc="http://schemas.openxmlformats.org/markup-compatibility/2006">
              <mc:Choice xmlns:v="urn:schemas-microsoft-com:vml" Requires="v">
                <p:oleObj spid="_x0000_s1033" name="Klip" r:id="rId4" imgW="3657600" imgH="2431601" progId="MS_ClipArt_Gallery.2">
                  <p:embed/>
                </p:oleObj>
              </mc:Choice>
              <mc:Fallback>
                <p:oleObj name="Klip" r:id="rId4" imgW="3657600" imgH="2431601"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2924944"/>
                        <a:ext cx="2362200" cy="2193776"/>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209720312"/>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nodeType="afterEffect">
                                  <p:stCondLst>
                                    <p:cond delay="0"/>
                                  </p:stCondLst>
                                  <p:childTnLst>
                                    <p:set>
                                      <p:cBhvr>
                                        <p:cTn id="6" dur="1" fill="hold">
                                          <p:stCondLst>
                                            <p:cond delay="0"/>
                                          </p:stCondLst>
                                        </p:cTn>
                                        <p:tgtEl>
                                          <p:spTgt spid="18450"/>
                                        </p:tgtEl>
                                        <p:attrNameLst>
                                          <p:attrName>style.visibility</p:attrName>
                                        </p:attrNameLst>
                                      </p:cBhvr>
                                      <p:to>
                                        <p:strVal val="visible"/>
                                      </p:to>
                                    </p:set>
                                    <p:anim calcmode="lin" valueType="num">
                                      <p:cBhvr additive="base">
                                        <p:cTn id="7" dur="500" fill="hold"/>
                                        <p:tgtEl>
                                          <p:spTgt spid="18450"/>
                                        </p:tgtEl>
                                        <p:attrNameLst>
                                          <p:attrName>ppt_x</p:attrName>
                                        </p:attrNameLst>
                                      </p:cBhvr>
                                      <p:tavLst>
                                        <p:tav tm="0">
                                          <p:val>
                                            <p:strVal val="1+#ppt_w/2"/>
                                          </p:val>
                                        </p:tav>
                                        <p:tav tm="100000">
                                          <p:val>
                                            <p:strVal val="#ppt_x"/>
                                          </p:val>
                                        </p:tav>
                                      </p:tavLst>
                                    </p:anim>
                                    <p:anim calcmode="lin" valueType="num">
                                      <p:cBhvr additive="base">
                                        <p:cTn id="8" dur="500" fill="hold"/>
                                        <p:tgtEl>
                                          <p:spTgt spid="1845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Islık"/>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defRPr/>
            </a:pPr>
            <a:r>
              <a:rPr lang="tr-TR" sz="4400" b="1" dirty="0" smtClean="0">
                <a:latin typeface="+mn-lt"/>
              </a:rPr>
              <a:t>BEN </a:t>
            </a:r>
            <a:r>
              <a:rPr lang="tr-TR" sz="4400" b="1" dirty="0">
                <a:latin typeface="+mn-lt"/>
              </a:rPr>
              <a:t>DİLİ</a:t>
            </a:r>
          </a:p>
        </p:txBody>
      </p:sp>
      <p:sp>
        <p:nvSpPr>
          <p:cNvPr id="31747" name="Rectangle 3"/>
          <p:cNvSpPr>
            <a:spLocks noGrp="1" noChangeArrowheads="1"/>
          </p:cNvSpPr>
          <p:nvPr>
            <p:ph type="body" sz="half" idx="1"/>
          </p:nvPr>
        </p:nvSpPr>
        <p:spPr>
          <a:xfrm>
            <a:off x="611560" y="1628800"/>
            <a:ext cx="4038600" cy="3917032"/>
          </a:xfrm>
        </p:spPr>
        <p:txBody>
          <a:bodyPr/>
          <a:lstStyle/>
          <a:p>
            <a:pPr algn="just"/>
            <a:r>
              <a:rPr lang="tr-TR" altLang="tr-TR" sz="2400" dirty="0" smtClean="0"/>
              <a:t>İletişimde kendini ifade etmenin en güçlü yöntemidir. </a:t>
            </a:r>
          </a:p>
          <a:p>
            <a:pPr algn="just"/>
            <a:r>
              <a:rPr lang="tr-TR" altLang="tr-TR" sz="2400" dirty="0" smtClean="0"/>
              <a:t>Birey, karşısındaki kişinin uygun bulmadığı davranışı karşısında ne hissettiğini iletir.</a:t>
            </a:r>
          </a:p>
        </p:txBody>
      </p:sp>
      <p:pic>
        <p:nvPicPr>
          <p:cNvPr id="31748" name="Picture 4" descr="j0297567"/>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220072" y="1052736"/>
            <a:ext cx="3784352" cy="2664817"/>
          </a:xfrm>
        </p:spPr>
      </p:pic>
    </p:spTree>
    <p:extLst>
      <p:ext uri="{BB962C8B-B14F-4D97-AF65-F5344CB8AC3E}">
        <p14:creationId xmlns:p14="http://schemas.microsoft.com/office/powerpoint/2010/main" val="3622811877"/>
      </p:ext>
    </p:extLst>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7544" y="404664"/>
            <a:ext cx="8229600" cy="1143000"/>
          </a:xfrm>
        </p:spPr>
        <p:txBody>
          <a:bodyPr/>
          <a:lstStyle/>
          <a:p>
            <a:pPr>
              <a:defRPr/>
            </a:pPr>
            <a:r>
              <a:rPr lang="tr-TR" sz="4400" b="1" dirty="0">
                <a:latin typeface="+mn-lt"/>
              </a:rPr>
              <a:t>BEN DİLİ</a:t>
            </a:r>
          </a:p>
        </p:txBody>
      </p:sp>
      <p:sp>
        <p:nvSpPr>
          <p:cNvPr id="29699" name="Rectangle 3"/>
          <p:cNvSpPr>
            <a:spLocks noGrp="1" noChangeArrowheads="1"/>
          </p:cNvSpPr>
          <p:nvPr>
            <p:ph idx="1"/>
          </p:nvPr>
        </p:nvSpPr>
        <p:spPr>
          <a:xfrm>
            <a:off x="467544" y="1700808"/>
            <a:ext cx="8229600" cy="4525962"/>
          </a:xfrm>
        </p:spPr>
        <p:txBody>
          <a:bodyPr/>
          <a:lstStyle/>
          <a:p>
            <a:pPr algn="just">
              <a:lnSpc>
                <a:spcPct val="90000"/>
              </a:lnSpc>
              <a:spcAft>
                <a:spcPct val="30000"/>
              </a:spcAft>
            </a:pPr>
            <a:r>
              <a:rPr lang="tr-TR" altLang="tr-TR" sz="2400" dirty="0" smtClean="0"/>
              <a:t>Konuşanın rahatlamasını, duygularını ifade etmesini,</a:t>
            </a:r>
          </a:p>
          <a:p>
            <a:pPr algn="just">
              <a:lnSpc>
                <a:spcPct val="90000"/>
              </a:lnSpc>
              <a:spcAft>
                <a:spcPct val="30000"/>
              </a:spcAft>
            </a:pPr>
            <a:r>
              <a:rPr lang="tr-TR" altLang="tr-TR" sz="2400" dirty="0" smtClean="0"/>
              <a:t>Karşı tarafın savunmaya geçmeden dinlemesini,</a:t>
            </a:r>
          </a:p>
          <a:p>
            <a:pPr algn="just">
              <a:lnSpc>
                <a:spcPct val="90000"/>
              </a:lnSpc>
              <a:spcAft>
                <a:spcPct val="30000"/>
              </a:spcAft>
            </a:pPr>
            <a:r>
              <a:rPr lang="tr-TR" altLang="tr-TR" sz="2400" dirty="0"/>
              <a:t>Kızgınlığın daha başka nedenlerden kaynaklandığını fark </a:t>
            </a:r>
            <a:r>
              <a:rPr lang="tr-TR" altLang="tr-TR" sz="2400" dirty="0" smtClean="0"/>
              <a:t>etmeyi </a:t>
            </a:r>
            <a:r>
              <a:rPr lang="tr-TR" altLang="tr-TR" sz="2400" dirty="0"/>
              <a:t>sağlar.</a:t>
            </a:r>
          </a:p>
          <a:p>
            <a:pPr algn="just">
              <a:lnSpc>
                <a:spcPct val="90000"/>
              </a:lnSpc>
              <a:spcAft>
                <a:spcPct val="30000"/>
              </a:spcAft>
            </a:pPr>
            <a:r>
              <a:rPr lang="tr-TR" altLang="tr-TR" sz="2400" dirty="0" smtClean="0"/>
              <a:t>Çocuğa kazandırılmak istenilen davranışı etkili kılar.</a:t>
            </a:r>
          </a:p>
          <a:p>
            <a:pPr algn="just">
              <a:lnSpc>
                <a:spcPct val="90000"/>
              </a:lnSpc>
              <a:spcAft>
                <a:spcPct val="30000"/>
              </a:spcAft>
            </a:pPr>
            <a:r>
              <a:rPr lang="tr-TR" altLang="tr-TR" sz="2400" dirty="0" smtClean="0"/>
              <a:t>Çocuğun kişisel sorumluluklarının gelişmesini sağlar. Ona kendi davranışlarından sorumlu olmayı öğretir.</a:t>
            </a:r>
          </a:p>
        </p:txBody>
      </p:sp>
    </p:spTree>
    <p:extLst>
      <p:ext uri="{BB962C8B-B14F-4D97-AF65-F5344CB8AC3E}">
        <p14:creationId xmlns:p14="http://schemas.microsoft.com/office/powerpoint/2010/main" val="403880031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1000" fill="hold"/>
                                        <p:tgtEl>
                                          <p:spTgt spid="29698"/>
                                        </p:tgtEl>
                                        <p:attrNameLst>
                                          <p:attrName>ppt_x</p:attrName>
                                        </p:attrNameLst>
                                      </p:cBhvr>
                                      <p:tavLst>
                                        <p:tav tm="0">
                                          <p:val>
                                            <p:strVal val="#ppt_x-.2"/>
                                          </p:val>
                                        </p:tav>
                                        <p:tav tm="100000">
                                          <p:val>
                                            <p:strVal val="#ppt_x"/>
                                          </p:val>
                                        </p:tav>
                                      </p:tavLst>
                                    </p:anim>
                                    <p:anim calcmode="lin" valueType="num">
                                      <p:cBhvr>
                                        <p:cTn id="8" dur="1000" fill="hold"/>
                                        <p:tgtEl>
                                          <p:spTgt spid="296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6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9699">
                                            <p:txEl>
                                              <p:pRg st="0" end="0"/>
                                            </p:txEl>
                                          </p:spTgt>
                                        </p:tgtEl>
                                        <p:attrNameLst>
                                          <p:attrName>style.visibility</p:attrName>
                                        </p:attrNameLst>
                                      </p:cBhvr>
                                      <p:to>
                                        <p:strVal val="visible"/>
                                      </p:to>
                                    </p:set>
                                    <p:animEffect transition="in" filter="fade">
                                      <p:cBhvr>
                                        <p:cTn id="14" dur="500"/>
                                        <p:tgtEl>
                                          <p:spTgt spid="29699">
                                            <p:txEl>
                                              <p:pRg st="0" end="0"/>
                                            </p:txEl>
                                          </p:spTgt>
                                        </p:tgtEl>
                                      </p:cBhvr>
                                    </p:animEffect>
                                    <p:anim calcmode="lin" valueType="num">
                                      <p:cBhvr>
                                        <p:cTn id="15"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969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9699">
                                            <p:txEl>
                                              <p:pRg st="1" end="1"/>
                                            </p:txEl>
                                          </p:spTgt>
                                        </p:tgtEl>
                                        <p:attrNameLst>
                                          <p:attrName>style.visibility</p:attrName>
                                        </p:attrNameLst>
                                      </p:cBhvr>
                                      <p:to>
                                        <p:strVal val="visible"/>
                                      </p:to>
                                    </p:set>
                                    <p:animEffect transition="in" filter="fade">
                                      <p:cBhvr>
                                        <p:cTn id="21" dur="500"/>
                                        <p:tgtEl>
                                          <p:spTgt spid="29699">
                                            <p:txEl>
                                              <p:pRg st="1" end="1"/>
                                            </p:txEl>
                                          </p:spTgt>
                                        </p:tgtEl>
                                      </p:cBhvr>
                                    </p:animEffect>
                                    <p:anim calcmode="lin" valueType="num">
                                      <p:cBhvr>
                                        <p:cTn id="22"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969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9699">
                                            <p:txEl>
                                              <p:pRg st="2" end="2"/>
                                            </p:txEl>
                                          </p:spTgt>
                                        </p:tgtEl>
                                        <p:attrNameLst>
                                          <p:attrName>style.visibility</p:attrName>
                                        </p:attrNameLst>
                                      </p:cBhvr>
                                      <p:to>
                                        <p:strVal val="visible"/>
                                      </p:to>
                                    </p:set>
                                    <p:animEffect transition="in" filter="fade">
                                      <p:cBhvr>
                                        <p:cTn id="28" dur="500"/>
                                        <p:tgtEl>
                                          <p:spTgt spid="29699">
                                            <p:txEl>
                                              <p:pRg st="2" end="2"/>
                                            </p:txEl>
                                          </p:spTgt>
                                        </p:tgtEl>
                                      </p:cBhvr>
                                    </p:animEffect>
                                    <p:anim calcmode="lin" valueType="num">
                                      <p:cBhvr>
                                        <p:cTn id="29"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969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9699">
                                            <p:txEl>
                                              <p:pRg st="3" end="3"/>
                                            </p:txEl>
                                          </p:spTgt>
                                        </p:tgtEl>
                                        <p:attrNameLst>
                                          <p:attrName>style.visibility</p:attrName>
                                        </p:attrNameLst>
                                      </p:cBhvr>
                                      <p:to>
                                        <p:strVal val="visible"/>
                                      </p:to>
                                    </p:set>
                                    <p:animEffect transition="in" filter="fade">
                                      <p:cBhvr>
                                        <p:cTn id="35" dur="500"/>
                                        <p:tgtEl>
                                          <p:spTgt spid="29699">
                                            <p:txEl>
                                              <p:pRg st="3" end="3"/>
                                            </p:txEl>
                                          </p:spTgt>
                                        </p:tgtEl>
                                      </p:cBhvr>
                                    </p:animEffect>
                                    <p:anim calcmode="lin" valueType="num">
                                      <p:cBhvr>
                                        <p:cTn id="36"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969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9699">
                                            <p:txEl>
                                              <p:pRg st="4" end="4"/>
                                            </p:txEl>
                                          </p:spTgt>
                                        </p:tgtEl>
                                        <p:attrNameLst>
                                          <p:attrName>style.visibility</p:attrName>
                                        </p:attrNameLst>
                                      </p:cBhvr>
                                      <p:to>
                                        <p:strVal val="visible"/>
                                      </p:to>
                                    </p:set>
                                    <p:animEffect transition="in" filter="fade">
                                      <p:cBhvr>
                                        <p:cTn id="42" dur="500"/>
                                        <p:tgtEl>
                                          <p:spTgt spid="29699">
                                            <p:txEl>
                                              <p:pRg st="4" end="4"/>
                                            </p:txEl>
                                          </p:spTgt>
                                        </p:tgtEl>
                                      </p:cBhvr>
                                    </p:animEffect>
                                    <p:anim calcmode="lin" valueType="num">
                                      <p:cBhvr>
                                        <p:cTn id="43"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2969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95536" y="116632"/>
            <a:ext cx="8229600" cy="1143000"/>
          </a:xfrm>
          <a:extLst/>
        </p:spPr>
        <p:txBody>
          <a:bodyPr lIns="92075" tIns="46038" rIns="92075" bIns="46038">
            <a:normAutofit/>
          </a:bodyPr>
          <a:lstStyle/>
          <a:p>
            <a:pPr>
              <a:defRPr/>
            </a:pPr>
            <a:r>
              <a:rPr lang="tr-TR" sz="4400" b="1" dirty="0" smtClean="0">
                <a:latin typeface="+mn-lt"/>
              </a:rPr>
              <a:t>PEKİ YA SEN DİLİ VAR MI?</a:t>
            </a:r>
            <a:endParaRPr lang="tr-TR" sz="4400" b="1" dirty="0">
              <a:latin typeface="+mn-lt"/>
            </a:endParaRPr>
          </a:p>
        </p:txBody>
      </p:sp>
      <p:sp>
        <p:nvSpPr>
          <p:cNvPr id="24579" name="Rectangle 3"/>
          <p:cNvSpPr>
            <a:spLocks noGrp="1" noChangeArrowheads="1"/>
          </p:cNvSpPr>
          <p:nvPr>
            <p:ph idx="1"/>
          </p:nvPr>
        </p:nvSpPr>
        <p:spPr>
          <a:xfrm>
            <a:off x="395536" y="1124744"/>
            <a:ext cx="8229600" cy="3024336"/>
          </a:xfrm>
        </p:spPr>
        <p:txBody>
          <a:bodyPr lIns="92075" tIns="46038" rIns="92075" bIns="46038"/>
          <a:lstStyle/>
          <a:p>
            <a:pPr lvl="1"/>
            <a:r>
              <a:rPr lang="tr-TR" altLang="tr-TR" sz="2200" dirty="0" smtClean="0"/>
              <a:t>SEN DİLİ</a:t>
            </a:r>
          </a:p>
          <a:p>
            <a:r>
              <a:rPr lang="tr-TR" altLang="tr-TR" sz="2400" dirty="0" smtClean="0"/>
              <a:t>Kişiyi suçlayıcıdır, davranıştan çok kişiliğe yöneliktir,</a:t>
            </a:r>
          </a:p>
          <a:p>
            <a:r>
              <a:rPr lang="tr-TR" altLang="tr-TR" sz="2400" dirty="0" smtClean="0"/>
              <a:t>Yeniden konuşma isteğini engelleyicidir, kişi kendini suçlanmış ve anlaşılmamış hisseder,</a:t>
            </a:r>
          </a:p>
          <a:p>
            <a:r>
              <a:rPr lang="tr-TR" altLang="tr-TR" sz="2400" dirty="0" smtClean="0"/>
              <a:t>Neye kızıldığının anlaşılmamasına neden olur, kişiyi gücendirir, kişinin direnmesine neden olur.</a:t>
            </a:r>
          </a:p>
        </p:txBody>
      </p:sp>
      <p:sp>
        <p:nvSpPr>
          <p:cNvPr id="4" name="Slayt Numarası Yer Tutucusu 3"/>
          <p:cNvSpPr>
            <a:spLocks noGrp="1"/>
          </p:cNvSpPr>
          <p:nvPr>
            <p:ph type="sldNum" sz="quarter" idx="12"/>
          </p:nvPr>
        </p:nvSpPr>
        <p:spPr/>
        <p:txBody>
          <a:bodyPr/>
          <a:lstStyle/>
          <a:p>
            <a:pPr>
              <a:defRPr/>
            </a:pPr>
            <a:fld id="{28E28637-7EC5-4BAA-816E-D404753FCEDE}" type="slidenum">
              <a:rPr lang="tr-TR"/>
              <a:pPr>
                <a:defRPr/>
              </a:pPr>
              <a:t>13</a:t>
            </a:fld>
            <a:endParaRPr lang="tr-T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3573016"/>
            <a:ext cx="5774407" cy="3124000"/>
          </a:xfrm>
          <a:prstGeom prst="rect">
            <a:avLst/>
          </a:prstGeom>
        </p:spPr>
      </p:pic>
    </p:spTree>
    <p:extLst>
      <p:ext uri="{BB962C8B-B14F-4D97-AF65-F5344CB8AC3E}">
        <p14:creationId xmlns:p14="http://schemas.microsoft.com/office/powerpoint/2010/main" val="2626125762"/>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dissolve">
                                      <p:cBhvr>
                                        <p:cTn id="7" dur="500"/>
                                        <p:tgtEl>
                                          <p:spTgt spid="24578"/>
                                        </p:tgtEl>
                                      </p:cBhvr>
                                    </p:animEffect>
                                  </p:childTnLst>
                                  <p:subTnLst>
                                    <p:animClr clrSpc="rgb" dir="cw">
                                      <p:cBhvr override="childStyle">
                                        <p:cTn dur="1" fill="hold" display="0" masterRel="nextClick" afterEffect="1"/>
                                        <p:tgtEl>
                                          <p:spTgt spid="24578"/>
                                        </p:tgtEl>
                                        <p:attrNameLst>
                                          <p:attrName>ppt_c</p:attrName>
                                        </p:attrNameLst>
                                      </p:cBhvr>
                                      <p:to>
                                        <a:schemeClr val="hlink"/>
                                      </p:to>
                                    </p:animClr>
                                    <p:audio>
                                      <p:cMediaNode>
                                        <p:cTn display="0" masterRel="sameClick">
                                          <p:stCondLst>
                                            <p:cond evt="begin" delay="0">
                                              <p:tn val="5"/>
                                            </p:cond>
                                          </p:stCondLst>
                                          <p:endCondLst>
                                            <p:cond evt="onStopAudio" delay="0">
                                              <p:tgtEl>
                                                <p:sldTgt/>
                                              </p:tgtEl>
                                            </p:cond>
                                          </p:endCondLst>
                                        </p:cTn>
                                        <p:tgtEl>
                                          <p:sndTgt r:embed="rId2" name="Fren"/>
                                        </p:tgtEl>
                                      </p:cMediaNode>
                                    </p:audio>
                                  </p:sub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iterate type="wd">
                                    <p:tmPct val="100000"/>
                                  </p:iterate>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barn(inVertical)">
                                      <p:cBhvr>
                                        <p:cTn id="12" dur="300"/>
                                        <p:tgtEl>
                                          <p:spTgt spid="24579">
                                            <p:txEl>
                                              <p:pRg st="0" end="0"/>
                                            </p:txEl>
                                          </p:spTgt>
                                        </p:tgtEl>
                                      </p:cBhvr>
                                    </p:animEffect>
                                  </p:childTnLst>
                                  <p:subTnLst>
                                    <p:animClr clrSpc="rgb" dir="cw">
                                      <p:cBhvr override="childStyle">
                                        <p:cTn dur="1" fill="hold" display="0" masterRel="nextClick" afterEffect="1"/>
                                        <p:tgtEl>
                                          <p:spTgt spid="24579">
                                            <p:txEl>
                                              <p:pRg st="0" end="0"/>
                                            </p:txEl>
                                          </p:spTgt>
                                        </p:tgtEl>
                                        <p:attrNameLst>
                                          <p:attrName>ppt_c</p:attrName>
                                        </p:attrNameLst>
                                      </p:cBhvr>
                                      <p:to>
                                        <a:schemeClr val="hlink"/>
                                      </p:to>
                                    </p:animClr>
                                    <p:audio>
                                      <p:cMediaNode>
                                        <p:cTn display="0" masterRel="sameClick">
                                          <p:stCondLst>
                                            <p:cond evt="begin" delay="0">
                                              <p:tn val="10"/>
                                            </p:cond>
                                          </p:stCondLst>
                                          <p:endCondLst>
                                            <p:cond evt="onStopAudio" delay="0">
                                              <p:tgtEl>
                                                <p:sldTgt/>
                                              </p:tgtEl>
                                            </p:cond>
                                          </p:endCondLst>
                                        </p:cTn>
                                        <p:tgtEl>
                                          <p:sndTgt r:embed="rId2" name="Fren"/>
                                        </p:tgtEl>
                                      </p:cMediaNode>
                                    </p:audio>
                                  </p:sub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iterate type="wd">
                                    <p:tmPct val="100000"/>
                                  </p:iterate>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barn(inVertical)">
                                      <p:cBhvr>
                                        <p:cTn id="17" dur="300"/>
                                        <p:tgtEl>
                                          <p:spTgt spid="24579">
                                            <p:txEl>
                                              <p:pRg st="1" end="1"/>
                                            </p:txEl>
                                          </p:spTgt>
                                        </p:tgtEl>
                                      </p:cBhvr>
                                    </p:animEffect>
                                  </p:childTnLst>
                                  <p:subTnLst>
                                    <p:animClr clrSpc="rgb" dir="cw">
                                      <p:cBhvr override="childStyle">
                                        <p:cTn dur="1" fill="hold" display="0" masterRel="nextClick" afterEffect="1"/>
                                        <p:tgtEl>
                                          <p:spTgt spid="24579">
                                            <p:txEl>
                                              <p:pRg st="1" end="1"/>
                                            </p:txEl>
                                          </p:spTgt>
                                        </p:tgtEl>
                                        <p:attrNameLst>
                                          <p:attrName>ppt_c</p:attrName>
                                        </p:attrNameLst>
                                      </p:cBhvr>
                                      <p:to>
                                        <a:schemeClr val="hlink"/>
                                      </p:to>
                                    </p:animClr>
                                    <p:audio>
                                      <p:cMediaNode>
                                        <p:cTn display="0" masterRel="sameClick">
                                          <p:stCondLst>
                                            <p:cond evt="begin" delay="0">
                                              <p:tn val="15"/>
                                            </p:cond>
                                          </p:stCondLst>
                                          <p:endCondLst>
                                            <p:cond evt="onStopAudio" delay="0">
                                              <p:tgtEl>
                                                <p:sldTgt/>
                                              </p:tgtEl>
                                            </p:cond>
                                          </p:endCondLst>
                                        </p:cTn>
                                        <p:tgtEl>
                                          <p:sndTgt r:embed="rId2" name="Fren"/>
                                        </p:tgtEl>
                                      </p:cMediaNode>
                                    </p:audio>
                                  </p:sub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iterate type="wd">
                                    <p:tmPct val="100000"/>
                                  </p:iterate>
                                  <p:childTnLst>
                                    <p:set>
                                      <p:cBhvr>
                                        <p:cTn id="21" dur="1" fill="hold">
                                          <p:stCondLst>
                                            <p:cond delay="0"/>
                                          </p:stCondLst>
                                        </p:cTn>
                                        <p:tgtEl>
                                          <p:spTgt spid="24579">
                                            <p:txEl>
                                              <p:pRg st="2" end="2"/>
                                            </p:txEl>
                                          </p:spTgt>
                                        </p:tgtEl>
                                        <p:attrNameLst>
                                          <p:attrName>style.visibility</p:attrName>
                                        </p:attrNameLst>
                                      </p:cBhvr>
                                      <p:to>
                                        <p:strVal val="visible"/>
                                      </p:to>
                                    </p:set>
                                    <p:animEffect transition="in" filter="barn(inVertical)">
                                      <p:cBhvr>
                                        <p:cTn id="22" dur="300"/>
                                        <p:tgtEl>
                                          <p:spTgt spid="24579">
                                            <p:txEl>
                                              <p:pRg st="2" end="2"/>
                                            </p:txEl>
                                          </p:spTgt>
                                        </p:tgtEl>
                                      </p:cBhvr>
                                    </p:animEffect>
                                  </p:childTnLst>
                                  <p:subTnLst>
                                    <p:animClr clrSpc="rgb" dir="cw">
                                      <p:cBhvr override="childStyle">
                                        <p:cTn dur="1" fill="hold" display="0" masterRel="nextClick" afterEffect="1"/>
                                        <p:tgtEl>
                                          <p:spTgt spid="24579">
                                            <p:txEl>
                                              <p:pRg st="2" end="2"/>
                                            </p:txEl>
                                          </p:spTgt>
                                        </p:tgtEl>
                                        <p:attrNameLst>
                                          <p:attrName>ppt_c</p:attrName>
                                        </p:attrNameLst>
                                      </p:cBhvr>
                                      <p:to>
                                        <a:schemeClr val="hlink"/>
                                      </p:to>
                                    </p:animClr>
                                    <p:audio>
                                      <p:cMediaNode>
                                        <p:cTn display="0" masterRel="sameClick">
                                          <p:stCondLst>
                                            <p:cond evt="begin" delay="0">
                                              <p:tn val="20"/>
                                            </p:cond>
                                          </p:stCondLst>
                                          <p:endCondLst>
                                            <p:cond evt="onStopAudio" delay="0">
                                              <p:tgtEl>
                                                <p:sldTgt/>
                                              </p:tgtEl>
                                            </p:cond>
                                          </p:endCondLst>
                                        </p:cTn>
                                        <p:tgtEl>
                                          <p:sndTgt r:embed="rId2" name="Fren"/>
                                        </p:tgtEl>
                                      </p:cMediaNode>
                                    </p:audio>
                                  </p:sub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iterate type="wd">
                                    <p:tmPct val="100000"/>
                                  </p:iterate>
                                  <p:childTnLst>
                                    <p:set>
                                      <p:cBhvr>
                                        <p:cTn id="26" dur="1" fill="hold">
                                          <p:stCondLst>
                                            <p:cond delay="0"/>
                                          </p:stCondLst>
                                        </p:cTn>
                                        <p:tgtEl>
                                          <p:spTgt spid="24579">
                                            <p:txEl>
                                              <p:pRg st="3" end="3"/>
                                            </p:txEl>
                                          </p:spTgt>
                                        </p:tgtEl>
                                        <p:attrNameLst>
                                          <p:attrName>style.visibility</p:attrName>
                                        </p:attrNameLst>
                                      </p:cBhvr>
                                      <p:to>
                                        <p:strVal val="visible"/>
                                      </p:to>
                                    </p:set>
                                    <p:animEffect transition="in" filter="barn(inVertical)">
                                      <p:cBhvr>
                                        <p:cTn id="27" dur="300"/>
                                        <p:tgtEl>
                                          <p:spTgt spid="24579">
                                            <p:txEl>
                                              <p:pRg st="3" end="3"/>
                                            </p:txEl>
                                          </p:spTgt>
                                        </p:tgtEl>
                                      </p:cBhvr>
                                    </p:animEffect>
                                  </p:childTnLst>
                                  <p:subTnLst>
                                    <p:animClr clrSpc="rgb" dir="cw">
                                      <p:cBhvr override="childStyle">
                                        <p:cTn dur="1" fill="hold" display="0" masterRel="nextClick" afterEffect="1"/>
                                        <p:tgtEl>
                                          <p:spTgt spid="24579">
                                            <p:txEl>
                                              <p:pRg st="3" end="3"/>
                                            </p:txEl>
                                          </p:spTgt>
                                        </p:tgtEl>
                                        <p:attrNameLst>
                                          <p:attrName>ppt_c</p:attrName>
                                        </p:attrNameLst>
                                      </p:cBhvr>
                                      <p:to>
                                        <a:schemeClr val="hlink"/>
                                      </p:to>
                                    </p:animClr>
                                    <p:audio>
                                      <p:cMediaNode>
                                        <p:cTn display="0" masterRel="sameClick">
                                          <p:stCondLst>
                                            <p:cond evt="begin" delay="0">
                                              <p:tn val="25"/>
                                            </p:cond>
                                          </p:stCondLst>
                                          <p:endCondLst>
                                            <p:cond evt="onStopAudio" delay="0">
                                              <p:tgtEl>
                                                <p:sldTgt/>
                                              </p:tgtEl>
                                            </p:cond>
                                          </p:endCondLst>
                                        </p:cTn>
                                        <p:tgtEl>
                                          <p:sndTgt r:embed="rId2" name="Fren"/>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04800"/>
            <a:ext cx="8229600" cy="1143000"/>
          </a:xfrm>
        </p:spPr>
        <p:txBody>
          <a:bodyPr/>
          <a:lstStyle/>
          <a:p>
            <a:pPr eaLnBrk="1" hangingPunct="1"/>
            <a:r>
              <a:rPr lang="tr-TR" sz="4400" b="1" dirty="0" smtClean="0">
                <a:latin typeface="Constantia" pitchFamily="18" charset="0"/>
              </a:rPr>
              <a:t>SEN DİLİ-BEN DİLİ</a:t>
            </a:r>
          </a:p>
        </p:txBody>
      </p:sp>
      <p:sp>
        <p:nvSpPr>
          <p:cNvPr id="22531" name="Rectangle 6"/>
          <p:cNvSpPr>
            <a:spLocks noGrp="1" noChangeArrowheads="1"/>
          </p:cNvSpPr>
          <p:nvPr>
            <p:ph sz="half" idx="1"/>
          </p:nvPr>
        </p:nvSpPr>
        <p:spPr>
          <a:xfrm>
            <a:off x="457200" y="1752600"/>
            <a:ext cx="4038600" cy="4297363"/>
          </a:xfrm>
        </p:spPr>
        <p:txBody>
          <a:bodyPr/>
          <a:lstStyle/>
          <a:p>
            <a:pPr eaLnBrk="1" hangingPunct="1">
              <a:lnSpc>
                <a:spcPct val="90000"/>
              </a:lnSpc>
              <a:buFontTx/>
              <a:buNone/>
            </a:pPr>
            <a:r>
              <a:rPr lang="tr-TR" sz="2400" b="1" dirty="0" smtClean="0"/>
              <a:t>SEN DİLİ</a:t>
            </a:r>
          </a:p>
          <a:p>
            <a:pPr eaLnBrk="1" hangingPunct="1">
              <a:lnSpc>
                <a:spcPct val="90000"/>
              </a:lnSpc>
              <a:buFont typeface="Wingdings" pitchFamily="2" charset="2"/>
              <a:buChar char="Ø"/>
            </a:pPr>
            <a:r>
              <a:rPr lang="tr-TR" sz="2400" dirty="0" smtClean="0"/>
              <a:t>Suçlayıcı </a:t>
            </a:r>
          </a:p>
          <a:p>
            <a:pPr eaLnBrk="1" hangingPunct="1">
              <a:lnSpc>
                <a:spcPct val="90000"/>
              </a:lnSpc>
              <a:buFont typeface="Wingdings" pitchFamily="2" charset="2"/>
              <a:buChar char="Ø"/>
            </a:pPr>
            <a:r>
              <a:rPr lang="tr-TR" sz="2400" dirty="0" smtClean="0"/>
              <a:t>Kırıcı </a:t>
            </a:r>
          </a:p>
          <a:p>
            <a:pPr eaLnBrk="1" hangingPunct="1">
              <a:lnSpc>
                <a:spcPct val="90000"/>
              </a:lnSpc>
              <a:buFont typeface="Wingdings" pitchFamily="2" charset="2"/>
              <a:buChar char="Ø"/>
            </a:pPr>
            <a:r>
              <a:rPr lang="tr-TR" sz="2400" dirty="0" smtClean="0"/>
              <a:t>Alaycı</a:t>
            </a:r>
          </a:p>
          <a:p>
            <a:pPr eaLnBrk="1" hangingPunct="1">
              <a:lnSpc>
                <a:spcPct val="90000"/>
              </a:lnSpc>
              <a:buFont typeface="Wingdings" pitchFamily="2" charset="2"/>
              <a:buChar char="Ø"/>
            </a:pPr>
            <a:r>
              <a:rPr lang="tr-TR" sz="2400" dirty="0" smtClean="0"/>
              <a:t>Olumsuz iletişim türüdür</a:t>
            </a:r>
          </a:p>
          <a:p>
            <a:pPr eaLnBrk="1" hangingPunct="1">
              <a:lnSpc>
                <a:spcPct val="90000"/>
              </a:lnSpc>
              <a:buFont typeface="Wingdings" pitchFamily="2" charset="2"/>
              <a:buChar char="Ø"/>
            </a:pPr>
            <a:r>
              <a:rPr lang="tr-TR" sz="2400" dirty="0" smtClean="0"/>
              <a:t>Kişiliğe yönelik</a:t>
            </a:r>
          </a:p>
          <a:p>
            <a:pPr eaLnBrk="1" hangingPunct="1">
              <a:lnSpc>
                <a:spcPct val="90000"/>
              </a:lnSpc>
            </a:pPr>
            <a:endParaRPr lang="tr-TR" sz="2400" dirty="0" smtClean="0"/>
          </a:p>
          <a:p>
            <a:pPr eaLnBrk="1" hangingPunct="1">
              <a:lnSpc>
                <a:spcPct val="90000"/>
              </a:lnSpc>
              <a:buFontTx/>
              <a:buNone/>
            </a:pPr>
            <a:r>
              <a:rPr lang="tr-TR" sz="2400" dirty="0" smtClean="0"/>
              <a:t>(Zaten hep bildiğini okursun.)</a:t>
            </a:r>
          </a:p>
        </p:txBody>
      </p:sp>
      <p:sp>
        <p:nvSpPr>
          <p:cNvPr id="22532" name="Rectangle 7"/>
          <p:cNvSpPr>
            <a:spLocks noGrp="1" noChangeArrowheads="1"/>
          </p:cNvSpPr>
          <p:nvPr>
            <p:ph sz="half" idx="2"/>
          </p:nvPr>
        </p:nvSpPr>
        <p:spPr>
          <a:xfrm>
            <a:off x="4419600" y="1752600"/>
            <a:ext cx="4038600" cy="4373563"/>
          </a:xfrm>
        </p:spPr>
        <p:txBody>
          <a:bodyPr/>
          <a:lstStyle/>
          <a:p>
            <a:pPr eaLnBrk="1" hangingPunct="1">
              <a:lnSpc>
                <a:spcPct val="90000"/>
              </a:lnSpc>
              <a:buFontTx/>
              <a:buNone/>
            </a:pPr>
            <a:r>
              <a:rPr lang="tr-TR" sz="2400" b="1" dirty="0" smtClean="0"/>
              <a:t>BEN DİLİ</a:t>
            </a:r>
          </a:p>
          <a:p>
            <a:pPr eaLnBrk="1" hangingPunct="1">
              <a:lnSpc>
                <a:spcPct val="90000"/>
              </a:lnSpc>
              <a:buFont typeface="Wingdings" pitchFamily="2" charset="2"/>
              <a:buChar char="Ø"/>
            </a:pPr>
            <a:r>
              <a:rPr lang="tr-TR" sz="2400" dirty="0" smtClean="0"/>
              <a:t>Değer veren</a:t>
            </a:r>
          </a:p>
          <a:p>
            <a:pPr eaLnBrk="1" hangingPunct="1">
              <a:lnSpc>
                <a:spcPct val="90000"/>
              </a:lnSpc>
              <a:buFont typeface="Wingdings" pitchFamily="2" charset="2"/>
              <a:buChar char="Ø"/>
            </a:pPr>
            <a:r>
              <a:rPr lang="tr-TR" sz="2400" dirty="0" smtClean="0"/>
              <a:t>Olumlu</a:t>
            </a:r>
          </a:p>
          <a:p>
            <a:pPr eaLnBrk="1" hangingPunct="1">
              <a:lnSpc>
                <a:spcPct val="90000"/>
              </a:lnSpc>
              <a:buFont typeface="Wingdings" pitchFamily="2" charset="2"/>
              <a:buChar char="Ø"/>
            </a:pPr>
            <a:r>
              <a:rPr lang="tr-TR" sz="2400" dirty="0" smtClean="0"/>
              <a:t>Dinleyen</a:t>
            </a:r>
          </a:p>
          <a:p>
            <a:pPr eaLnBrk="1" hangingPunct="1">
              <a:lnSpc>
                <a:spcPct val="90000"/>
              </a:lnSpc>
              <a:buFont typeface="Wingdings" pitchFamily="2" charset="2"/>
              <a:buChar char="Ø"/>
            </a:pPr>
            <a:r>
              <a:rPr lang="tr-TR" sz="2400" dirty="0" smtClean="0"/>
              <a:t>Sevecen iletişim türüdür</a:t>
            </a:r>
          </a:p>
          <a:p>
            <a:pPr eaLnBrk="1" hangingPunct="1">
              <a:lnSpc>
                <a:spcPct val="90000"/>
              </a:lnSpc>
              <a:buFont typeface="Wingdings" pitchFamily="2" charset="2"/>
              <a:buChar char="Ø"/>
            </a:pPr>
            <a:r>
              <a:rPr lang="tr-TR" sz="2400" dirty="0" smtClean="0"/>
              <a:t>Davranışa yönelik</a:t>
            </a:r>
          </a:p>
          <a:p>
            <a:pPr eaLnBrk="1" hangingPunct="1">
              <a:lnSpc>
                <a:spcPct val="90000"/>
              </a:lnSpc>
              <a:buFontTx/>
              <a:buNone/>
            </a:pPr>
            <a:endParaRPr lang="tr-TR" sz="2400" dirty="0" smtClean="0"/>
          </a:p>
          <a:p>
            <a:pPr eaLnBrk="1" hangingPunct="1">
              <a:lnSpc>
                <a:spcPct val="90000"/>
              </a:lnSpc>
              <a:buFontTx/>
              <a:buNone/>
            </a:pPr>
            <a:r>
              <a:rPr lang="tr-TR" sz="2400" dirty="0" smtClean="0"/>
              <a:t>(Söylediklerimi dinlememen beni çok üzüyor.)</a:t>
            </a:r>
          </a:p>
        </p:txBody>
      </p:sp>
    </p:spTree>
    <p:extLst>
      <p:ext uri="{BB962C8B-B14F-4D97-AF65-F5344CB8AC3E}">
        <p14:creationId xmlns:p14="http://schemas.microsoft.com/office/powerpoint/2010/main" val="2980425440"/>
      </p:ext>
    </p:extLst>
  </p:cSld>
  <p:clrMapOvr>
    <a:masterClrMapping/>
  </p:clrMapOvr>
  <p:transition>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533400"/>
            <a:ext cx="8229600" cy="742950"/>
          </a:xfrm>
        </p:spPr>
        <p:txBody>
          <a:bodyPr/>
          <a:lstStyle/>
          <a:p>
            <a:pPr algn="ctr" eaLnBrk="1" hangingPunct="1"/>
            <a:r>
              <a:rPr lang="tr-TR" sz="4400" b="1" smtClean="0">
                <a:latin typeface="Constantia" pitchFamily="18" charset="0"/>
              </a:rPr>
              <a:t>EMPATİ</a:t>
            </a:r>
          </a:p>
        </p:txBody>
      </p:sp>
      <p:sp>
        <p:nvSpPr>
          <p:cNvPr id="23555" name="Rectangle 3"/>
          <p:cNvSpPr>
            <a:spLocks noGrp="1" noChangeArrowheads="1"/>
          </p:cNvSpPr>
          <p:nvPr>
            <p:ph idx="1"/>
          </p:nvPr>
        </p:nvSpPr>
        <p:spPr/>
        <p:txBody>
          <a:bodyPr/>
          <a:lstStyle/>
          <a:p>
            <a:pPr eaLnBrk="1" hangingPunct="1"/>
            <a:endParaRPr lang="tr-TR" sz="2800" smtClean="0">
              <a:latin typeface="Comic Sans MS" pitchFamily="66" charset="0"/>
            </a:endParaRPr>
          </a:p>
          <a:p>
            <a:pPr eaLnBrk="1" hangingPunct="1"/>
            <a:endParaRPr lang="tr-TR" sz="2800" smtClean="0">
              <a:latin typeface="Comic Sans MS" pitchFamily="66" charset="0"/>
            </a:endParaRPr>
          </a:p>
        </p:txBody>
      </p:sp>
      <p:pic>
        <p:nvPicPr>
          <p:cNvPr id="23556" name="Picture 5" descr="954869_267225453420630_233107253_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95400"/>
            <a:ext cx="7010400"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4710063"/>
      </p:ext>
    </p:extLst>
  </p:cSld>
  <p:clrMapOvr>
    <a:masterClrMapping/>
  </p:clrMapOvr>
  <p:transition>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descr="yavas_net"/>
          <p:cNvSpPr>
            <a:spLocks noChangeArrowheads="1"/>
          </p:cNvSpPr>
          <p:nvPr/>
        </p:nvSpPr>
        <p:spPr bwMode="auto">
          <a:xfrm>
            <a:off x="1115616" y="332656"/>
            <a:ext cx="7056438" cy="6264994"/>
          </a:xfrm>
          <a:prstGeom prst="rect">
            <a:avLst/>
          </a:prstGeom>
          <a:blipFill dpi="0" rotWithShape="0">
            <a:blip r:embed="rId2"/>
            <a:srcRect/>
            <a:stretch>
              <a:fillRect/>
            </a:stretch>
          </a:blipFill>
          <a:ln w="9525">
            <a:solidFill>
              <a:schemeClr val="tx1"/>
            </a:solidFill>
            <a:miter lim="800000"/>
            <a:headEnd/>
            <a:tailEnd/>
          </a:ln>
        </p:spPr>
        <p:txBody>
          <a:bodyPr wrap="none" anchor="ctr"/>
          <a:lstStyle/>
          <a:p>
            <a:endParaRPr lang="tr-TR" altLang="tr-TR"/>
          </a:p>
        </p:txBody>
      </p:sp>
    </p:spTree>
    <p:extLst>
      <p:ext uri="{BB962C8B-B14F-4D97-AF65-F5344CB8AC3E}">
        <p14:creationId xmlns:p14="http://schemas.microsoft.com/office/powerpoint/2010/main" val="2200679778"/>
      </p:ext>
    </p:extLst>
  </p:cSld>
  <p:clrMapOvr>
    <a:masterClrMapping/>
  </p:clrMapOvr>
  <p:transition>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sz="4400" b="1" dirty="0" smtClean="0">
                <a:latin typeface="+mn-lt"/>
              </a:rPr>
              <a:t>PEKİ NE YAPMALI, NASIL DAVRANMALI?</a:t>
            </a:r>
            <a:endParaRPr lang="tr-TR" sz="4400" b="1" dirty="0">
              <a:latin typeface="+mn-lt"/>
            </a:endParaRPr>
          </a:p>
        </p:txBody>
      </p:sp>
      <p:sp>
        <p:nvSpPr>
          <p:cNvPr id="19459" name="2 İçerik Yer Tutucusu"/>
          <p:cNvSpPr>
            <a:spLocks noGrp="1"/>
          </p:cNvSpPr>
          <p:nvPr>
            <p:ph idx="1"/>
          </p:nvPr>
        </p:nvSpPr>
        <p:spPr/>
        <p:txBody>
          <a:bodyPr/>
          <a:lstStyle/>
          <a:p>
            <a:pPr eaLnBrk="1" hangingPunct="1">
              <a:buFont typeface="Wingdings 2" pitchFamily="18" charset="2"/>
              <a:buNone/>
            </a:pPr>
            <a:r>
              <a:rPr lang="tr-TR" sz="2400" dirty="0" smtClean="0"/>
              <a:t>Çocuğunuzla konuşurken;</a:t>
            </a:r>
          </a:p>
          <a:p>
            <a:pPr eaLnBrk="1" hangingPunct="1">
              <a:buFont typeface="Wingdings" pitchFamily="2" charset="2"/>
              <a:buChar char="ü"/>
            </a:pPr>
            <a:r>
              <a:rPr lang="tr-TR" sz="2400" dirty="0" smtClean="0"/>
              <a:t>Göz teması kurun,</a:t>
            </a:r>
          </a:p>
          <a:p>
            <a:pPr eaLnBrk="1" hangingPunct="1">
              <a:buFont typeface="Wingdings" pitchFamily="2" charset="2"/>
              <a:buChar char="ü"/>
            </a:pPr>
            <a:r>
              <a:rPr lang="tr-TR" sz="2400" dirty="0" smtClean="0"/>
              <a:t>Gülümseyin ve yumuşak bir ifadeye sahip olun,</a:t>
            </a:r>
          </a:p>
          <a:p>
            <a:pPr eaLnBrk="1" hangingPunct="1">
              <a:buFont typeface="Wingdings" pitchFamily="2" charset="2"/>
              <a:buChar char="ü"/>
            </a:pPr>
            <a:r>
              <a:rPr lang="tr-TR" sz="2400" dirty="0" smtClean="0"/>
              <a:t>Kollarınızı kavuşturmayın,</a:t>
            </a:r>
          </a:p>
          <a:p>
            <a:pPr eaLnBrk="1" hangingPunct="1">
              <a:buFont typeface="Wingdings" pitchFamily="2" charset="2"/>
              <a:buChar char="ü"/>
            </a:pPr>
            <a:r>
              <a:rPr lang="tr-TR" sz="2400" dirty="0" smtClean="0"/>
              <a:t>Çocuğunuza dönük olun,</a:t>
            </a:r>
          </a:p>
          <a:p>
            <a:pPr eaLnBrk="1" hangingPunct="1">
              <a:buFont typeface="Wingdings" pitchFamily="2" charset="2"/>
              <a:buChar char="ü"/>
            </a:pPr>
            <a:r>
              <a:rPr lang="tr-TR" sz="2400" dirty="0" smtClean="0"/>
              <a:t>Size söyleneni bilseniz bile dinleyin,</a:t>
            </a:r>
          </a:p>
          <a:p>
            <a:pPr eaLnBrk="1" hangingPunct="1">
              <a:buFont typeface="Wingdings" pitchFamily="2" charset="2"/>
              <a:buChar char="ü"/>
            </a:pPr>
            <a:r>
              <a:rPr lang="tr-TR" sz="2400" dirty="0" smtClean="0"/>
              <a:t>Aynı fikirde olmadığınız durumlarda dahi söze hayır ile başlamayın.</a:t>
            </a:r>
          </a:p>
          <a:p>
            <a:pPr eaLnBrk="1" hangingPunct="1">
              <a:buFont typeface="Wingdings" pitchFamily="2" charset="2"/>
              <a:buChar char="ü"/>
            </a:pPr>
            <a:endParaRPr lang="tr-TR" sz="2400" dirty="0" smtClean="0"/>
          </a:p>
          <a:p>
            <a:pPr eaLnBrk="1" hangingPunct="1"/>
            <a:endParaRPr lang="tr-TR" sz="2400" dirty="0" smtClean="0"/>
          </a:p>
          <a:p>
            <a:endParaRPr lang="tr-TR" sz="2400" dirty="0" smtClean="0"/>
          </a:p>
        </p:txBody>
      </p:sp>
    </p:spTree>
    <p:extLst>
      <p:ext uri="{BB962C8B-B14F-4D97-AF65-F5344CB8AC3E}">
        <p14:creationId xmlns:p14="http://schemas.microsoft.com/office/powerpoint/2010/main" val="1774895938"/>
      </p:ext>
    </p:extLst>
  </p:cSld>
  <p:clrMapOvr>
    <a:masterClrMapping/>
  </p:clrMapOvr>
  <p:transition>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İçerik Yer Tutucusu 2"/>
          <p:cNvSpPr>
            <a:spLocks noGrp="1"/>
          </p:cNvSpPr>
          <p:nvPr>
            <p:ph idx="1"/>
          </p:nvPr>
        </p:nvSpPr>
        <p:spPr>
          <a:xfrm>
            <a:off x="457200" y="914400"/>
            <a:ext cx="7543800" cy="4389438"/>
          </a:xfrm>
        </p:spPr>
        <p:txBody>
          <a:bodyPr/>
          <a:lstStyle/>
          <a:p>
            <a:pPr algn="just" eaLnBrk="1" hangingPunct="1">
              <a:buFont typeface="Wingdings" pitchFamily="2" charset="2"/>
              <a:buChar char="ü"/>
            </a:pPr>
            <a:r>
              <a:rPr lang="tr-TR" sz="2400" smtClean="0">
                <a:cs typeface="Arial" charset="0"/>
              </a:rPr>
              <a:t>Ondan kesinlikle mükemmel olmasını beklemeyin</a:t>
            </a:r>
            <a:r>
              <a:rPr lang="tr-TR" sz="2400" smtClean="0"/>
              <a:t>.</a:t>
            </a:r>
            <a:endParaRPr lang="tr-TR" sz="2400" smtClean="0">
              <a:cs typeface="Arial" charset="0"/>
            </a:endParaRPr>
          </a:p>
          <a:p>
            <a:pPr algn="just" eaLnBrk="1" hangingPunct="1">
              <a:buFont typeface="Wingdings" pitchFamily="2" charset="2"/>
              <a:buChar char="ü"/>
            </a:pPr>
            <a:r>
              <a:rPr lang="tr-TR" sz="2400" smtClean="0"/>
              <a:t>Ergenlik dönemi ile ilgili anneler kızları, babalar erkekleri bilgilendirsin.</a:t>
            </a:r>
          </a:p>
          <a:p>
            <a:pPr algn="just" eaLnBrk="1" hangingPunct="1">
              <a:buFont typeface="Wingdings" pitchFamily="2" charset="2"/>
              <a:buChar char="ü"/>
            </a:pPr>
            <a:r>
              <a:rPr lang="tr-TR" sz="2400" smtClean="0"/>
              <a:t>Ergenlik dönemi değişimleri(boy, kilo, ses vb.) ile ilgili şakalar yapmayın.</a:t>
            </a:r>
          </a:p>
          <a:p>
            <a:pPr algn="just" eaLnBrk="1" hangingPunct="1">
              <a:buFont typeface="Wingdings" pitchFamily="2" charset="2"/>
              <a:buChar char="ü"/>
            </a:pPr>
            <a:r>
              <a:rPr lang="tr-TR" sz="2400" smtClean="0"/>
              <a:t>Yalnız kalmak istediği zamanlarda anlayışla karşılayın. Özel alanlarına saygı duyun ki onlar da sizinkine duysun.</a:t>
            </a:r>
          </a:p>
          <a:p>
            <a:pPr eaLnBrk="1" hangingPunct="1">
              <a:buFont typeface="Wingdings" pitchFamily="2" charset="2"/>
              <a:buChar char="ü"/>
            </a:pPr>
            <a:endParaRPr lang="tr-TR" sz="2400" smtClean="0"/>
          </a:p>
        </p:txBody>
      </p:sp>
    </p:spTree>
    <p:extLst>
      <p:ext uri="{BB962C8B-B14F-4D97-AF65-F5344CB8AC3E}">
        <p14:creationId xmlns:p14="http://schemas.microsoft.com/office/powerpoint/2010/main" val="1192912778"/>
      </p:ext>
    </p:extLst>
  </p:cSld>
  <p:clrMapOvr>
    <a:masterClrMapping/>
  </p:clrMapOvr>
  <p:transition>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İçerik Yer Tutucusu"/>
          <p:cNvSpPr>
            <a:spLocks noGrp="1"/>
          </p:cNvSpPr>
          <p:nvPr>
            <p:ph idx="1"/>
          </p:nvPr>
        </p:nvSpPr>
        <p:spPr>
          <a:xfrm>
            <a:off x="467544" y="1124744"/>
            <a:ext cx="8229600" cy="4389437"/>
          </a:xfrm>
        </p:spPr>
        <p:txBody>
          <a:bodyPr/>
          <a:lstStyle/>
          <a:p>
            <a:pPr>
              <a:buFont typeface="Wingdings" pitchFamily="2" charset="2"/>
              <a:buChar char="ü"/>
            </a:pPr>
            <a:r>
              <a:rPr lang="tr-TR" sz="2400" dirty="0" smtClean="0">
                <a:cs typeface="Arial" charset="0"/>
              </a:rPr>
              <a:t>Model olup, tutarlı olmaya çalışın ki; yalana başvurmasın.</a:t>
            </a:r>
          </a:p>
          <a:p>
            <a:pPr>
              <a:buFont typeface="Wingdings" pitchFamily="2" charset="2"/>
              <a:buChar char="ü"/>
            </a:pPr>
            <a:r>
              <a:rPr lang="tr-TR" sz="2400" dirty="0" smtClean="0">
                <a:cs typeface="Arial" charset="0"/>
              </a:rPr>
              <a:t>Bazı durumlarda yanlış yapma ve seçme hakkı verin ki; davranışlarının sonuçlarına katlanmayı öğrensin.</a:t>
            </a:r>
          </a:p>
          <a:p>
            <a:pPr>
              <a:buFont typeface="Wingdings" pitchFamily="2" charset="2"/>
              <a:buChar char="ü"/>
            </a:pPr>
            <a:r>
              <a:rPr lang="tr-TR" sz="2400" dirty="0" smtClean="0">
                <a:cs typeface="Arial" charset="0"/>
              </a:rPr>
              <a:t>Uymasını istediğiniz kuralların nedenlerini açıklayın ki; körü körüne itaat etmek yerine kuralların mantığını kavrasın.</a:t>
            </a:r>
          </a:p>
          <a:p>
            <a:pPr>
              <a:buFont typeface="Wingdings" pitchFamily="2" charset="2"/>
              <a:buChar char="ü"/>
            </a:pPr>
            <a:endParaRPr lang="tr-TR" sz="2400" dirty="0" smtClean="0">
              <a:cs typeface="Arial" charset="0"/>
            </a:endParaRPr>
          </a:p>
          <a:p>
            <a:pPr>
              <a:buFont typeface="Wingdings" pitchFamily="2" charset="2"/>
              <a:buChar char="Ø"/>
            </a:pPr>
            <a:endParaRPr lang="tr-TR" sz="2400" dirty="0" smtClean="0"/>
          </a:p>
        </p:txBody>
      </p:sp>
    </p:spTree>
    <p:extLst>
      <p:ext uri="{BB962C8B-B14F-4D97-AF65-F5344CB8AC3E}">
        <p14:creationId xmlns:p14="http://schemas.microsoft.com/office/powerpoint/2010/main" val="2151910512"/>
      </p:ext>
    </p:extLst>
  </p:cSld>
  <p:clrMapOvr>
    <a:masterClrMapping/>
  </p:clrMapOvr>
  <p:transition>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04111"/>
            <a:ext cx="8229600" cy="1143000"/>
          </a:xfrm>
        </p:spPr>
        <p:txBody>
          <a:bodyPr/>
          <a:lstStyle/>
          <a:p>
            <a:r>
              <a:rPr lang="tr-TR" dirty="0" smtClean="0"/>
              <a:t>AİLE İÇİ İLETİŞİM</a:t>
            </a:r>
            <a:endParaRPr lang="tr-TR" dirty="0"/>
          </a:p>
        </p:txBody>
      </p:sp>
      <p:sp>
        <p:nvSpPr>
          <p:cNvPr id="3" name="İçerik Yer Tutucusu 2"/>
          <p:cNvSpPr>
            <a:spLocks noGrp="1"/>
          </p:cNvSpPr>
          <p:nvPr>
            <p:ph idx="1"/>
          </p:nvPr>
        </p:nvSpPr>
        <p:spPr>
          <a:xfrm>
            <a:off x="306760" y="1844825"/>
            <a:ext cx="8229600" cy="1152128"/>
          </a:xfrm>
        </p:spPr>
        <p:txBody>
          <a:bodyPr/>
          <a:lstStyle/>
          <a:p>
            <a:r>
              <a:rPr lang="tr-TR" sz="2400" dirty="0" smtClean="0"/>
              <a:t>Mutlu bir aile ortamı için gerekenler neler?</a:t>
            </a:r>
            <a:endParaRPr lang="tr-TR" sz="2400" dirty="0"/>
          </a:p>
        </p:txBody>
      </p:sp>
      <p:grpSp>
        <p:nvGrpSpPr>
          <p:cNvPr id="13" name="Grup 12"/>
          <p:cNvGrpSpPr/>
          <p:nvPr/>
        </p:nvGrpSpPr>
        <p:grpSpPr>
          <a:xfrm>
            <a:off x="476386" y="2503431"/>
            <a:ext cx="6248400" cy="3733800"/>
            <a:chOff x="687760" y="2486503"/>
            <a:chExt cx="6248400" cy="3733800"/>
          </a:xfrm>
        </p:grpSpPr>
        <p:grpSp>
          <p:nvGrpSpPr>
            <p:cNvPr id="4" name="Group 5"/>
            <p:cNvGrpSpPr>
              <a:grpSpLocks/>
            </p:cNvGrpSpPr>
            <p:nvPr/>
          </p:nvGrpSpPr>
          <p:grpSpPr bwMode="auto">
            <a:xfrm>
              <a:off x="687760" y="2486503"/>
              <a:ext cx="6248400" cy="3733800"/>
              <a:chOff x="1008" y="1056"/>
              <a:chExt cx="3936" cy="2352"/>
            </a:xfrm>
          </p:grpSpPr>
          <p:sp>
            <p:nvSpPr>
              <p:cNvPr id="5" name="Rectangle 6"/>
              <p:cNvSpPr>
                <a:spLocks noChangeArrowheads="1"/>
              </p:cNvSpPr>
              <p:nvPr/>
            </p:nvSpPr>
            <p:spPr bwMode="auto">
              <a:xfrm>
                <a:off x="2160" y="1056"/>
                <a:ext cx="1248" cy="4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lang="tr-TR" altLang="tr-TR" sz="3600" b="1" dirty="0">
                    <a:solidFill>
                      <a:srgbClr val="0000FF"/>
                    </a:solidFill>
                    <a:latin typeface="Times New Roman" pitchFamily="18" charset="0"/>
                  </a:rPr>
                  <a:t>Çocuk</a:t>
                </a:r>
              </a:p>
            </p:txBody>
          </p:sp>
          <p:grpSp>
            <p:nvGrpSpPr>
              <p:cNvPr id="6" name="Group 7"/>
              <p:cNvGrpSpPr>
                <a:grpSpLocks/>
              </p:cNvGrpSpPr>
              <p:nvPr/>
            </p:nvGrpSpPr>
            <p:grpSpPr bwMode="auto">
              <a:xfrm>
                <a:off x="1008" y="1488"/>
                <a:ext cx="3936" cy="1920"/>
                <a:chOff x="1056" y="1536"/>
                <a:chExt cx="3936" cy="1920"/>
              </a:xfrm>
            </p:grpSpPr>
            <p:sp>
              <p:nvSpPr>
                <p:cNvPr id="7" name="Rectangle 8"/>
                <p:cNvSpPr>
                  <a:spLocks noChangeArrowheads="1"/>
                </p:cNvSpPr>
                <p:nvPr/>
              </p:nvSpPr>
              <p:spPr bwMode="auto">
                <a:xfrm>
                  <a:off x="1056" y="3024"/>
                  <a:ext cx="1056" cy="4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lang="tr-TR" altLang="tr-TR" sz="3200" b="1" dirty="0">
                      <a:solidFill>
                        <a:srgbClr val="0000FF"/>
                      </a:solidFill>
                      <a:latin typeface="Times New Roman" pitchFamily="18" charset="0"/>
                    </a:rPr>
                    <a:t>Anne</a:t>
                  </a:r>
                  <a:endParaRPr lang="tr-TR" altLang="tr-TR" sz="3200" dirty="0">
                    <a:solidFill>
                      <a:srgbClr val="0000FF"/>
                    </a:solidFill>
                    <a:latin typeface="Times New Roman" pitchFamily="18" charset="0"/>
                  </a:endParaRPr>
                </a:p>
              </p:txBody>
            </p:sp>
            <p:sp>
              <p:nvSpPr>
                <p:cNvPr id="8" name="Rectangle 9"/>
                <p:cNvSpPr>
                  <a:spLocks noChangeArrowheads="1"/>
                </p:cNvSpPr>
                <p:nvPr/>
              </p:nvSpPr>
              <p:spPr bwMode="auto">
                <a:xfrm>
                  <a:off x="3840" y="3024"/>
                  <a:ext cx="1152" cy="4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lang="tr-TR" altLang="tr-TR" sz="3200" b="1">
                      <a:solidFill>
                        <a:srgbClr val="0000FF"/>
                      </a:solidFill>
                      <a:latin typeface="Times New Roman" pitchFamily="18" charset="0"/>
                    </a:rPr>
                    <a:t>Baba</a:t>
                  </a:r>
                </a:p>
              </p:txBody>
            </p:sp>
            <p:sp>
              <p:nvSpPr>
                <p:cNvPr id="9" name="AutoShape 10"/>
                <p:cNvSpPr>
                  <a:spLocks noChangeArrowheads="1"/>
                </p:cNvSpPr>
                <p:nvPr/>
              </p:nvSpPr>
              <p:spPr bwMode="auto">
                <a:xfrm>
                  <a:off x="1680" y="1536"/>
                  <a:ext cx="2256" cy="1440"/>
                </a:xfrm>
                <a:prstGeom prst="triangle">
                  <a:avLst>
                    <a:gd name="adj" fmla="val 50000"/>
                  </a:avLst>
                </a:prstGeom>
                <a:noFill/>
                <a:ln w="95250" cap="sq">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tr-TR" altLang="tr-TR"/>
                </a:p>
              </p:txBody>
            </p:sp>
          </p:grpSp>
        </p:grpSp>
        <p:sp>
          <p:nvSpPr>
            <p:cNvPr id="10" name="Rectangle 9"/>
            <p:cNvSpPr>
              <a:spLocks noChangeArrowheads="1"/>
            </p:cNvSpPr>
            <p:nvPr/>
          </p:nvSpPr>
          <p:spPr bwMode="auto">
            <a:xfrm>
              <a:off x="2886075" y="4044634"/>
              <a:ext cx="965200" cy="5413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lang="tr-TR" altLang="tr-TR" sz="2400" b="1" dirty="0">
                  <a:solidFill>
                    <a:srgbClr val="0000FF"/>
                  </a:solidFill>
                  <a:latin typeface="Times New Roman" pitchFamily="18" charset="0"/>
                </a:rPr>
                <a:t>sevgi</a:t>
              </a:r>
            </a:p>
          </p:txBody>
        </p:sp>
        <p:sp>
          <p:nvSpPr>
            <p:cNvPr id="11" name="Rectangle 9"/>
            <p:cNvSpPr>
              <a:spLocks noChangeArrowheads="1"/>
            </p:cNvSpPr>
            <p:nvPr/>
          </p:nvSpPr>
          <p:spPr bwMode="auto">
            <a:xfrm>
              <a:off x="2347748" y="4622916"/>
              <a:ext cx="865188"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lang="tr-TR" altLang="tr-TR" sz="2400" b="1" dirty="0">
                  <a:solidFill>
                    <a:srgbClr val="0000FF"/>
                  </a:solidFill>
                  <a:latin typeface="Times New Roman" pitchFamily="18" charset="0"/>
                </a:rPr>
                <a:t>saygı</a:t>
              </a:r>
              <a:endParaRPr lang="tr-TR" altLang="tr-TR" sz="2000" b="1" dirty="0">
                <a:solidFill>
                  <a:srgbClr val="0000FF"/>
                </a:solidFill>
                <a:latin typeface="Times New Roman" pitchFamily="18" charset="0"/>
              </a:endParaRPr>
            </a:p>
          </p:txBody>
        </p:sp>
        <p:sp>
          <p:nvSpPr>
            <p:cNvPr id="12" name="Rectangle 9"/>
            <p:cNvSpPr>
              <a:spLocks noChangeArrowheads="1"/>
            </p:cNvSpPr>
            <p:nvPr/>
          </p:nvSpPr>
          <p:spPr bwMode="auto">
            <a:xfrm>
              <a:off x="3555302" y="4622916"/>
              <a:ext cx="965200"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lang="tr-TR" altLang="tr-TR" sz="2400" b="1" dirty="0">
                  <a:solidFill>
                    <a:srgbClr val="0000FF"/>
                  </a:solidFill>
                  <a:latin typeface="Times New Roman" pitchFamily="18" charset="0"/>
                </a:rPr>
                <a:t>diyalog</a:t>
              </a:r>
              <a:endParaRPr lang="tr-TR" altLang="tr-TR" sz="2000" b="1" dirty="0">
                <a:solidFill>
                  <a:srgbClr val="0000FF"/>
                </a:solidFill>
                <a:latin typeface="Times New Roman" pitchFamily="18" charset="0"/>
              </a:endParaRPr>
            </a:p>
          </p:txBody>
        </p:sp>
      </p:grpSp>
    </p:spTree>
    <p:extLst>
      <p:ext uri="{BB962C8B-B14F-4D97-AF65-F5344CB8AC3E}">
        <p14:creationId xmlns:p14="http://schemas.microsoft.com/office/powerpoint/2010/main" val="1773772821"/>
      </p:ext>
    </p:extLst>
  </p:cSld>
  <p:clrMapOvr>
    <a:masterClrMapping/>
  </p:clrMapOvr>
  <p:transition>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etin kutusu 1"/>
          <p:cNvSpPr txBox="1">
            <a:spLocks noChangeArrowheads="1"/>
          </p:cNvSpPr>
          <p:nvPr/>
        </p:nvSpPr>
        <p:spPr bwMode="auto">
          <a:xfrm>
            <a:off x="1116013" y="2338388"/>
            <a:ext cx="758507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r-TR" sz="3600" b="1">
                <a:latin typeface="Constantia" pitchFamily="18" charset="0"/>
              </a:rPr>
              <a:t>BAŞKASININ ÇIKARDIĞI </a:t>
            </a:r>
          </a:p>
          <a:p>
            <a:pPr algn="ctr" eaLnBrk="1" hangingPunct="1"/>
            <a:r>
              <a:rPr lang="tr-TR" sz="3600" b="1">
                <a:latin typeface="Constantia" pitchFamily="18" charset="0"/>
              </a:rPr>
              <a:t>AĞAÇTAN İNEMEZSİN DÜŞERSİN.</a:t>
            </a:r>
          </a:p>
        </p:txBody>
      </p:sp>
    </p:spTree>
    <p:extLst>
      <p:ext uri="{BB962C8B-B14F-4D97-AF65-F5344CB8AC3E}">
        <p14:creationId xmlns:p14="http://schemas.microsoft.com/office/powerpoint/2010/main" val="3692885609"/>
      </p:ext>
    </p:extLst>
  </p:cSld>
  <p:clrMapOvr>
    <a:masterClrMapping/>
  </p:clrMapOvr>
  <p:transition>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60648"/>
            <a:ext cx="8229600" cy="1143000"/>
          </a:xfrm>
        </p:spPr>
        <p:txBody>
          <a:bodyPr/>
          <a:lstStyle/>
          <a:p>
            <a:pPr>
              <a:defRPr/>
            </a:pPr>
            <a:r>
              <a:rPr lang="tr-TR" sz="3200" b="1" dirty="0" smtClean="0">
                <a:solidFill>
                  <a:srgbClr val="0070C0"/>
                </a:solidFill>
                <a:latin typeface="Constantia" pitchFamily="18" charset="0"/>
              </a:rPr>
              <a:t>ANNE BABA TUTUMLARI</a:t>
            </a:r>
            <a:endParaRPr lang="tr-TR" sz="3200" b="1" dirty="0">
              <a:solidFill>
                <a:srgbClr val="0070C0"/>
              </a:solidFill>
              <a:latin typeface="Constantia" pitchFamily="18" charset="0"/>
            </a:endParaRPr>
          </a:p>
        </p:txBody>
      </p:sp>
      <p:sp>
        <p:nvSpPr>
          <p:cNvPr id="17411" name="2 İçerik Yer Tutucusu"/>
          <p:cNvSpPr>
            <a:spLocks noGrp="1"/>
          </p:cNvSpPr>
          <p:nvPr>
            <p:ph idx="1"/>
          </p:nvPr>
        </p:nvSpPr>
        <p:spPr>
          <a:xfrm>
            <a:off x="971550" y="1447800"/>
            <a:ext cx="7962900" cy="4789488"/>
          </a:xfrm>
        </p:spPr>
        <p:txBody>
          <a:bodyPr/>
          <a:lstStyle/>
          <a:p>
            <a:pPr marL="596900" indent="-514350">
              <a:buFont typeface="Gill Sans MT" pitchFamily="34" charset="0"/>
              <a:buAutoNum type="arabicPeriod"/>
            </a:pPr>
            <a:r>
              <a:rPr lang="tr-TR" sz="2600" dirty="0" smtClean="0">
                <a:latin typeface="Constantia" pitchFamily="18" charset="0"/>
              </a:rPr>
              <a:t> Şiddetli reddedici tutum</a:t>
            </a:r>
          </a:p>
          <a:p>
            <a:pPr marL="596900" indent="-514350">
              <a:buFont typeface="Gill Sans MT" pitchFamily="34" charset="0"/>
              <a:buAutoNum type="arabicPeriod"/>
            </a:pPr>
            <a:r>
              <a:rPr lang="tr-TR" sz="2600" dirty="0" smtClean="0">
                <a:latin typeface="Constantia" pitchFamily="18" charset="0"/>
              </a:rPr>
              <a:t> Kayıtsız ve pasif tutum</a:t>
            </a:r>
          </a:p>
          <a:p>
            <a:pPr marL="596900" indent="-514350">
              <a:buFont typeface="Gill Sans MT" pitchFamily="34" charset="0"/>
              <a:buAutoNum type="arabicPeriod"/>
            </a:pPr>
            <a:r>
              <a:rPr lang="tr-TR" sz="2600" dirty="0" smtClean="0">
                <a:latin typeface="Constantia" pitchFamily="18" charset="0"/>
              </a:rPr>
              <a:t> Baskıcı, otoriter, katı tutum</a:t>
            </a:r>
          </a:p>
          <a:p>
            <a:pPr marL="596900" indent="-514350">
              <a:buFont typeface="Gill Sans MT" pitchFamily="34" charset="0"/>
              <a:buAutoNum type="arabicPeriod"/>
            </a:pPr>
            <a:r>
              <a:rPr lang="tr-TR" sz="2600" dirty="0" smtClean="0">
                <a:latin typeface="Constantia" pitchFamily="18" charset="0"/>
              </a:rPr>
              <a:t> Dengesiz kararsız ve tutarsız tutum</a:t>
            </a:r>
          </a:p>
          <a:p>
            <a:pPr marL="596900" indent="-514350">
              <a:buFont typeface="Gill Sans MT" pitchFamily="34" charset="0"/>
              <a:buAutoNum type="arabicPeriod"/>
            </a:pPr>
            <a:r>
              <a:rPr lang="tr-TR" sz="2600" dirty="0" smtClean="0">
                <a:latin typeface="Constantia" pitchFamily="18" charset="0"/>
              </a:rPr>
              <a:t> Kabul edici, güven verici, hoşgörülü ve demokratik tutum</a:t>
            </a:r>
          </a:p>
          <a:p>
            <a:pPr marL="596900" indent="-514350">
              <a:buFont typeface="Gill Sans MT" pitchFamily="34" charset="0"/>
              <a:buAutoNum type="arabicPeriod"/>
            </a:pPr>
            <a:endParaRPr lang="tr-TR" sz="2600" dirty="0" smtClean="0">
              <a:latin typeface="Constantia" pitchFamily="18" charset="0"/>
            </a:endParaRPr>
          </a:p>
          <a:p>
            <a:pPr marL="596900" indent="-514350">
              <a:buFont typeface="Gill Sans MT" pitchFamily="34" charset="0"/>
              <a:buAutoNum type="arabicPeriod"/>
            </a:pPr>
            <a:endParaRPr lang="tr-TR" sz="2600" dirty="0" smtClean="0">
              <a:latin typeface="Constantia" pitchFamily="18" charset="0"/>
            </a:endParaRPr>
          </a:p>
        </p:txBody>
      </p:sp>
    </p:spTree>
    <p:extLst>
      <p:ext uri="{BB962C8B-B14F-4D97-AF65-F5344CB8AC3E}">
        <p14:creationId xmlns:p14="http://schemas.microsoft.com/office/powerpoint/2010/main" val="1402577020"/>
      </p:ext>
    </p:extLst>
  </p:cSld>
  <p:clrMapOvr>
    <a:masterClrMapping/>
  </p:clrMapOvr>
  <p:transition>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bwMode="auto">
          <a:xfrm>
            <a:off x="1042988" y="274638"/>
            <a:ext cx="7891462" cy="1143000"/>
          </a:xfrm>
        </p:spPr>
        <p:txBody>
          <a:bodyPr/>
          <a:lstStyle/>
          <a:p>
            <a:r>
              <a:rPr lang="tr-TR" sz="3200" b="1" smtClean="0">
                <a:effectLst/>
                <a:latin typeface="Constantia" pitchFamily="18" charset="0"/>
              </a:rPr>
              <a:t>ŞİDDETLİ REDDEDİCİ TUTUM</a:t>
            </a:r>
          </a:p>
        </p:txBody>
      </p:sp>
      <p:sp>
        <p:nvSpPr>
          <p:cNvPr id="18435" name="2 İçerik Yer Tutucusu"/>
          <p:cNvSpPr>
            <a:spLocks noGrp="1"/>
          </p:cNvSpPr>
          <p:nvPr>
            <p:ph idx="1"/>
          </p:nvPr>
        </p:nvSpPr>
        <p:spPr>
          <a:xfrm>
            <a:off x="971550" y="1557338"/>
            <a:ext cx="7596188" cy="4114800"/>
          </a:xfrm>
        </p:spPr>
        <p:txBody>
          <a:bodyPr/>
          <a:lstStyle/>
          <a:p>
            <a:r>
              <a:rPr lang="tr-TR" sz="2600" smtClean="0">
                <a:latin typeface="Constantia" pitchFamily="18" charset="0"/>
              </a:rPr>
              <a:t>Anne baba çocuğu reddeder</a:t>
            </a:r>
          </a:p>
          <a:p>
            <a:r>
              <a:rPr lang="tr-TR" sz="2600" smtClean="0">
                <a:latin typeface="Constantia" pitchFamily="18" charset="0"/>
              </a:rPr>
              <a:t>Çocuğu her fırsatta eleştirir</a:t>
            </a:r>
          </a:p>
          <a:p>
            <a:r>
              <a:rPr lang="tr-TR" sz="2600" smtClean="0">
                <a:latin typeface="Constantia" pitchFamily="18" charset="0"/>
              </a:rPr>
              <a:t>Çocuğun olumsuz yönlerini vurgular</a:t>
            </a:r>
          </a:p>
          <a:p>
            <a:r>
              <a:rPr lang="tr-TR" sz="2600" smtClean="0">
                <a:latin typeface="Constantia" pitchFamily="18" charset="0"/>
              </a:rPr>
              <a:t>Diğer çocuklardan farklı davranılır</a:t>
            </a:r>
          </a:p>
          <a:p>
            <a:r>
              <a:rPr lang="tr-TR" sz="2600" smtClean="0">
                <a:latin typeface="Constantia" pitchFamily="18" charset="0"/>
              </a:rPr>
              <a:t>Çocuk sürekli baskı altındadır</a:t>
            </a:r>
          </a:p>
        </p:txBody>
      </p:sp>
    </p:spTree>
    <p:extLst>
      <p:ext uri="{BB962C8B-B14F-4D97-AF65-F5344CB8AC3E}">
        <p14:creationId xmlns:p14="http://schemas.microsoft.com/office/powerpoint/2010/main" val="661755582"/>
      </p:ext>
    </p:extLst>
  </p:cSld>
  <p:clrMapOvr>
    <a:masterClrMapping/>
  </p:clrMapOvr>
  <p:transition>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6013" y="274638"/>
            <a:ext cx="7818437" cy="1143000"/>
          </a:xfrm>
        </p:spPr>
        <p:txBody>
          <a:bodyPr/>
          <a:lstStyle/>
          <a:p>
            <a:pPr>
              <a:defRPr/>
            </a:pPr>
            <a:r>
              <a:rPr lang="tr-TR" sz="3200" dirty="0" smtClean="0">
                <a:solidFill>
                  <a:schemeClr val="tx1"/>
                </a:solidFill>
                <a:effectLst>
                  <a:outerShdw blurRad="38100" dist="38100" dir="2700000" algn="tl">
                    <a:srgbClr val="000000">
                      <a:alpha val="43137"/>
                    </a:srgbClr>
                  </a:outerShdw>
                </a:effectLst>
                <a:latin typeface="Constantia" pitchFamily="18" charset="0"/>
              </a:rPr>
              <a:t>Bu tarz ailelerde yetişen çocuklar:</a:t>
            </a:r>
            <a:endParaRPr lang="tr-TR" sz="3200" dirty="0">
              <a:solidFill>
                <a:schemeClr val="tx1"/>
              </a:solidFill>
              <a:effectLst>
                <a:outerShdw blurRad="38100" dist="38100" dir="2700000" algn="tl">
                  <a:srgbClr val="000000">
                    <a:alpha val="43137"/>
                  </a:srgbClr>
                </a:outerShdw>
              </a:effectLst>
              <a:latin typeface="Constantia" pitchFamily="18" charset="0"/>
            </a:endParaRPr>
          </a:p>
        </p:txBody>
      </p:sp>
      <p:sp>
        <p:nvSpPr>
          <p:cNvPr id="19459" name="2 İçerik Yer Tutucusu"/>
          <p:cNvSpPr>
            <a:spLocks noGrp="1"/>
          </p:cNvSpPr>
          <p:nvPr>
            <p:ph idx="1"/>
          </p:nvPr>
        </p:nvSpPr>
        <p:spPr>
          <a:xfrm>
            <a:off x="1038225" y="1341438"/>
            <a:ext cx="7710488" cy="4175125"/>
          </a:xfrm>
        </p:spPr>
        <p:txBody>
          <a:bodyPr/>
          <a:lstStyle/>
          <a:p>
            <a:r>
              <a:rPr lang="tr-TR" sz="2600" smtClean="0">
                <a:latin typeface="Constantia" pitchFamily="18" charset="0"/>
              </a:rPr>
              <a:t>Yardım duygusundan uzaktır</a:t>
            </a:r>
          </a:p>
          <a:p>
            <a:r>
              <a:rPr lang="tr-TR" sz="2600" smtClean="0">
                <a:latin typeface="Constantia" pitchFamily="18" charset="0"/>
              </a:rPr>
              <a:t>Sinirli, agresif bir yapıları vardır.</a:t>
            </a:r>
          </a:p>
          <a:p>
            <a:r>
              <a:rPr lang="tr-TR" sz="2600" smtClean="0">
                <a:latin typeface="Constantia" pitchFamily="18" charset="0"/>
              </a:rPr>
              <a:t>Duygusal kırgınlıkları sıklıkla yaşarlar. </a:t>
            </a:r>
          </a:p>
          <a:p>
            <a:r>
              <a:rPr lang="tr-TR" sz="2600" smtClean="0">
                <a:latin typeface="Constantia" pitchFamily="18" charset="0"/>
              </a:rPr>
              <a:t>Kendilerinden güçsüzlere karşı düşmanca davranırlar</a:t>
            </a:r>
          </a:p>
          <a:p>
            <a:r>
              <a:rPr lang="tr-TR" sz="2600" smtClean="0">
                <a:latin typeface="Constantia" pitchFamily="18" charset="0"/>
              </a:rPr>
              <a:t>Çeşitli psikolojik bozukluklara ve intihara yatkındırlar</a:t>
            </a:r>
          </a:p>
        </p:txBody>
      </p:sp>
    </p:spTree>
    <p:extLst>
      <p:ext uri="{BB962C8B-B14F-4D97-AF65-F5344CB8AC3E}">
        <p14:creationId xmlns:p14="http://schemas.microsoft.com/office/powerpoint/2010/main" val="654874633"/>
      </p:ext>
    </p:extLst>
  </p:cSld>
  <p:clrMapOvr>
    <a:masterClrMapping/>
  </p:clrMapOvr>
  <p:transition>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İçerik Yer Tutucusu"/>
          <p:cNvSpPr>
            <a:spLocks noGrp="1"/>
          </p:cNvSpPr>
          <p:nvPr>
            <p:ph idx="1"/>
          </p:nvPr>
        </p:nvSpPr>
        <p:spPr>
          <a:xfrm>
            <a:off x="971550" y="908050"/>
            <a:ext cx="7891463" cy="5268913"/>
          </a:xfrm>
        </p:spPr>
        <p:txBody>
          <a:bodyPr/>
          <a:lstStyle/>
          <a:p>
            <a:r>
              <a:rPr lang="tr-TR" sz="2600" smtClean="0">
                <a:latin typeface="Constantia" pitchFamily="18" charset="0"/>
              </a:rPr>
              <a:t>Çocuk kötü muameleye maruz kalmamak için anne ve babaya karşı pasif ve uysaldır</a:t>
            </a:r>
          </a:p>
          <a:p>
            <a:r>
              <a:rPr lang="tr-TR" sz="2600" smtClean="0">
                <a:latin typeface="Constantia" pitchFamily="18" charset="0"/>
              </a:rPr>
              <a:t>Hiçbir zaman kendisine ait bir güven duygusu geliştiremeyecektir</a:t>
            </a:r>
          </a:p>
          <a:p>
            <a:r>
              <a:rPr lang="tr-TR" sz="2600" smtClean="0">
                <a:latin typeface="Constantia" pitchFamily="18" charset="0"/>
              </a:rPr>
              <a:t>İleriki dönemlerde inatçılık, hırçınlık, uyumsuzluk, çete kurma ve çetelere üye olma, yasa dışı eylemlerde bulunma gibi davranışlar gösterebilir</a:t>
            </a:r>
          </a:p>
          <a:p>
            <a:r>
              <a:rPr lang="tr-TR" sz="2600" smtClean="0">
                <a:latin typeface="Constantia" pitchFamily="18" charset="0"/>
              </a:rPr>
              <a:t>Şiddetli ve aşırı bastırılmış duygular nedeniyle dengesiz bir kişilik sergileyebilmektedir</a:t>
            </a:r>
          </a:p>
          <a:p>
            <a:endParaRPr lang="tr-TR" sz="2600" smtClean="0">
              <a:latin typeface="Constantia" pitchFamily="18" charset="0"/>
            </a:endParaRPr>
          </a:p>
        </p:txBody>
      </p:sp>
    </p:spTree>
    <p:extLst>
      <p:ext uri="{BB962C8B-B14F-4D97-AF65-F5344CB8AC3E}">
        <p14:creationId xmlns:p14="http://schemas.microsoft.com/office/powerpoint/2010/main" val="357539147"/>
      </p:ext>
    </p:extLst>
  </p:cSld>
  <p:clrMapOvr>
    <a:masterClrMapping/>
  </p:clrMapOvr>
  <p:transition>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bwMode="auto">
          <a:xfrm>
            <a:off x="1042988" y="274638"/>
            <a:ext cx="7891462" cy="1143000"/>
          </a:xfrm>
        </p:spPr>
        <p:txBody>
          <a:bodyPr/>
          <a:lstStyle/>
          <a:p>
            <a:r>
              <a:rPr lang="tr-TR" sz="3200" b="1" smtClean="0">
                <a:effectLst/>
                <a:latin typeface="Constantia" pitchFamily="18" charset="0"/>
              </a:rPr>
              <a:t>KAYITSIZ VE PASİF TUTUM</a:t>
            </a:r>
          </a:p>
        </p:txBody>
      </p:sp>
      <p:sp>
        <p:nvSpPr>
          <p:cNvPr id="21507" name="2 İçerik Yer Tutucusu"/>
          <p:cNvSpPr>
            <a:spLocks noGrp="1"/>
          </p:cNvSpPr>
          <p:nvPr>
            <p:ph idx="1"/>
          </p:nvPr>
        </p:nvSpPr>
        <p:spPr>
          <a:xfrm>
            <a:off x="1042988" y="1447800"/>
            <a:ext cx="7891462" cy="4429125"/>
          </a:xfrm>
        </p:spPr>
        <p:txBody>
          <a:bodyPr/>
          <a:lstStyle/>
          <a:p>
            <a:r>
              <a:rPr lang="tr-TR" sz="2600" smtClean="0">
                <a:latin typeface="Constantia" pitchFamily="18" charset="0"/>
              </a:rPr>
              <a:t>Çocuğun davranışları karşısında "ilgisiz ve kayıtsız" davranışlar sergileyen anne baba tutumudur</a:t>
            </a:r>
          </a:p>
          <a:p>
            <a:r>
              <a:rPr lang="tr-TR" sz="2600" smtClean="0">
                <a:latin typeface="Constantia" pitchFamily="18" charset="0"/>
              </a:rPr>
              <a:t>Çocuğun varlığı ve yokluğu belli değildir</a:t>
            </a:r>
          </a:p>
          <a:p>
            <a:r>
              <a:rPr lang="tr-TR" sz="2600" smtClean="0">
                <a:latin typeface="Constantia" pitchFamily="18" charset="0"/>
              </a:rPr>
              <a:t>Bu gruba giren anne babalar hoşgörü ile boş vermeyi birbirine karıştırmaktadırlar</a:t>
            </a:r>
          </a:p>
          <a:p>
            <a:r>
              <a:rPr lang="tr-TR" sz="2600" smtClean="0">
                <a:latin typeface="Constantia" pitchFamily="18" charset="0"/>
              </a:rPr>
              <a:t>Çocuk anne babayı rahatsız etmediği müddetçe görünürde problem yoktur</a:t>
            </a:r>
          </a:p>
        </p:txBody>
      </p:sp>
    </p:spTree>
    <p:extLst>
      <p:ext uri="{BB962C8B-B14F-4D97-AF65-F5344CB8AC3E}">
        <p14:creationId xmlns:p14="http://schemas.microsoft.com/office/powerpoint/2010/main" val="3757104065"/>
      </p:ext>
    </p:extLst>
  </p:cSld>
  <p:clrMapOvr>
    <a:masterClrMapping/>
  </p:clrMapOvr>
  <p:transition>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116632"/>
            <a:ext cx="7891462" cy="1143000"/>
          </a:xfrm>
        </p:spPr>
        <p:txBody>
          <a:bodyPr/>
          <a:lstStyle/>
          <a:p>
            <a:pPr>
              <a:defRPr/>
            </a:pPr>
            <a:r>
              <a:rPr lang="tr-TR" sz="3200" dirty="0" smtClean="0">
                <a:solidFill>
                  <a:schemeClr val="tx1"/>
                </a:solidFill>
                <a:latin typeface="Constantia" pitchFamily="18" charset="0"/>
              </a:rPr>
              <a:t>Bu  tarz ailelerde yetişen çocuklar;</a:t>
            </a:r>
            <a:endParaRPr lang="tr-TR" sz="3200" dirty="0">
              <a:solidFill>
                <a:schemeClr val="tx1"/>
              </a:solidFill>
              <a:latin typeface="Constantia" pitchFamily="18" charset="0"/>
            </a:endParaRPr>
          </a:p>
        </p:txBody>
      </p:sp>
      <p:sp>
        <p:nvSpPr>
          <p:cNvPr id="22531" name="2 İçerik Yer Tutucusu"/>
          <p:cNvSpPr>
            <a:spLocks noGrp="1"/>
          </p:cNvSpPr>
          <p:nvPr>
            <p:ph idx="1"/>
          </p:nvPr>
        </p:nvSpPr>
        <p:spPr>
          <a:xfrm>
            <a:off x="971550" y="1268413"/>
            <a:ext cx="8064500" cy="4752975"/>
          </a:xfrm>
        </p:spPr>
        <p:txBody>
          <a:bodyPr/>
          <a:lstStyle/>
          <a:p>
            <a:r>
              <a:rPr lang="tr-TR" sz="2600" dirty="0" smtClean="0">
                <a:latin typeface="Constantia" pitchFamily="18" charset="0"/>
              </a:rPr>
              <a:t>İhmal edilmiş bir kimse olarak, ana babanın ilgisini çekmek için çoğu zaman kötü davranışlar sergilerler</a:t>
            </a:r>
          </a:p>
          <a:p>
            <a:r>
              <a:rPr lang="tr-TR" sz="2600" dirty="0" smtClean="0">
                <a:latin typeface="Constantia" pitchFamily="18" charset="0"/>
              </a:rPr>
              <a:t>Çocuklar agresif, saldırgan ve suça yönelik davranışlar gösterebilirler</a:t>
            </a:r>
          </a:p>
          <a:p>
            <a:r>
              <a:rPr lang="tr-TR" sz="2600" dirty="0" smtClean="0">
                <a:latin typeface="Constantia" pitchFamily="18" charset="0"/>
              </a:rPr>
              <a:t>Yaşı ilerledikçe aileden uzaklaşır.</a:t>
            </a:r>
          </a:p>
          <a:p>
            <a:r>
              <a:rPr lang="tr-TR" sz="2600" dirty="0" smtClean="0">
                <a:latin typeface="Constantia" pitchFamily="18" charset="0"/>
              </a:rPr>
              <a:t>Anne babanın ilgiye bakıma muhtaç olduğu zamanlarda onların yanın da olmaz</a:t>
            </a:r>
          </a:p>
          <a:p>
            <a:r>
              <a:rPr lang="tr-TR" sz="2600" dirty="0" smtClean="0">
                <a:latin typeface="Constantia" pitchFamily="18" charset="0"/>
              </a:rPr>
              <a:t>Daha ileriki yıllarda ev ortamında bulamadığı ilgi ve sevgiyi dışarıda arar</a:t>
            </a:r>
          </a:p>
        </p:txBody>
      </p:sp>
    </p:spTree>
    <p:extLst>
      <p:ext uri="{BB962C8B-B14F-4D97-AF65-F5344CB8AC3E}">
        <p14:creationId xmlns:p14="http://schemas.microsoft.com/office/powerpoint/2010/main" val="2759338016"/>
      </p:ext>
    </p:extLst>
  </p:cSld>
  <p:clrMapOvr>
    <a:masterClrMapping/>
  </p:clrMapOvr>
  <p:transition>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p:cNvSpPr>
          <p:nvPr>
            <p:ph type="title"/>
          </p:nvPr>
        </p:nvSpPr>
        <p:spPr bwMode="auto">
          <a:xfrm>
            <a:off x="1042988" y="260350"/>
            <a:ext cx="7747000" cy="993775"/>
          </a:xfrm>
        </p:spPr>
        <p:txBody>
          <a:bodyPr/>
          <a:lstStyle/>
          <a:p>
            <a:r>
              <a:rPr lang="tr-TR" sz="3200" b="1" smtClean="0">
                <a:effectLst/>
                <a:latin typeface="Constantia" pitchFamily="18" charset="0"/>
              </a:rPr>
              <a:t>BASKICI, OTORİTER, KATI TUTUM</a:t>
            </a:r>
          </a:p>
        </p:txBody>
      </p:sp>
      <p:sp>
        <p:nvSpPr>
          <p:cNvPr id="23555" name="2 İçerik Yer Tutucusu"/>
          <p:cNvSpPr>
            <a:spLocks noGrp="1"/>
          </p:cNvSpPr>
          <p:nvPr>
            <p:ph idx="1"/>
          </p:nvPr>
        </p:nvSpPr>
        <p:spPr>
          <a:xfrm>
            <a:off x="1042988" y="1268413"/>
            <a:ext cx="7891462" cy="4897437"/>
          </a:xfrm>
        </p:spPr>
        <p:txBody>
          <a:bodyPr/>
          <a:lstStyle/>
          <a:p>
            <a:r>
              <a:rPr lang="tr-TR" sz="2600" smtClean="0">
                <a:latin typeface="Constantia" pitchFamily="18" charset="0"/>
              </a:rPr>
              <a:t>Bu tarz aileler çocuklarını,  kendi ideallerinde yaşattığı kalıplara uygun küçük bir yetişkin yapma çabası içindedirler.</a:t>
            </a:r>
          </a:p>
          <a:p>
            <a:r>
              <a:rPr lang="tr-TR" sz="2600" smtClean="0">
                <a:latin typeface="Constantia" pitchFamily="18" charset="0"/>
              </a:rPr>
              <a:t>Çocuğun yaptığı her türlü harekette bir kusur bir yanlış arayıp dururlar</a:t>
            </a:r>
          </a:p>
          <a:p>
            <a:r>
              <a:rPr lang="tr-TR" sz="2600" smtClean="0">
                <a:latin typeface="Constantia" pitchFamily="18" charset="0"/>
              </a:rPr>
              <a:t>Sürekli kusur aradıkları içinde çocuk devamlı tetiktedir. Streslidir. "Acaba yine hata mı yaptım?</a:t>
            </a:r>
          </a:p>
          <a:p>
            <a:r>
              <a:rPr lang="tr-TR" sz="2600" smtClean="0">
                <a:latin typeface="Constantia" pitchFamily="18" charset="0"/>
              </a:rPr>
              <a:t>Çocuğa sürekli kızıp, azarlarlar. Onu hor görürler. Çeşitli olumsuz özelliklerle çocuğu nitelendirirler</a:t>
            </a:r>
          </a:p>
          <a:p>
            <a:r>
              <a:rPr lang="tr-TR" sz="2600" smtClean="0">
                <a:latin typeface="Constantia" pitchFamily="18" charset="0"/>
              </a:rPr>
              <a:t>Eğitim de ceza her zaman ön plandadır. Ayrıca çocuğun işlediği suçla ceza orantılı değildir.</a:t>
            </a:r>
          </a:p>
          <a:p>
            <a:endParaRPr lang="tr-TR" sz="2600" smtClean="0">
              <a:latin typeface="Constantia" pitchFamily="18" charset="0"/>
            </a:endParaRPr>
          </a:p>
          <a:p>
            <a:endParaRPr lang="tr-TR" sz="2600" smtClean="0">
              <a:latin typeface="Constantia" pitchFamily="18" charset="0"/>
            </a:endParaRPr>
          </a:p>
          <a:p>
            <a:endParaRPr lang="tr-TR" sz="2600" smtClean="0">
              <a:latin typeface="Constantia" pitchFamily="18" charset="0"/>
            </a:endParaRPr>
          </a:p>
        </p:txBody>
      </p:sp>
    </p:spTree>
    <p:extLst>
      <p:ext uri="{BB962C8B-B14F-4D97-AF65-F5344CB8AC3E}">
        <p14:creationId xmlns:p14="http://schemas.microsoft.com/office/powerpoint/2010/main" val="120860639"/>
      </p:ext>
    </p:extLst>
  </p:cSld>
  <p:clrMapOvr>
    <a:masterClrMapping/>
  </p:clrMapOvr>
  <p:transition>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6013" y="274638"/>
            <a:ext cx="7818437" cy="1143000"/>
          </a:xfrm>
        </p:spPr>
        <p:txBody>
          <a:bodyPr/>
          <a:lstStyle/>
          <a:p>
            <a:pPr>
              <a:defRPr/>
            </a:pPr>
            <a:r>
              <a:rPr lang="tr-TR" sz="3200" dirty="0" smtClean="0">
                <a:solidFill>
                  <a:schemeClr val="tx1"/>
                </a:solidFill>
                <a:latin typeface="Constantia" pitchFamily="18" charset="0"/>
              </a:rPr>
              <a:t>Bu tarz ailelerde yetişen çocuklar</a:t>
            </a:r>
            <a:endParaRPr lang="tr-TR" sz="3200" dirty="0">
              <a:solidFill>
                <a:schemeClr val="tx1"/>
              </a:solidFill>
              <a:latin typeface="Constantia" pitchFamily="18" charset="0"/>
            </a:endParaRPr>
          </a:p>
        </p:txBody>
      </p:sp>
      <p:sp>
        <p:nvSpPr>
          <p:cNvPr id="24579" name="2 İçerik Yer Tutucusu"/>
          <p:cNvSpPr>
            <a:spLocks noGrp="1"/>
          </p:cNvSpPr>
          <p:nvPr>
            <p:ph idx="1"/>
          </p:nvPr>
        </p:nvSpPr>
        <p:spPr>
          <a:xfrm>
            <a:off x="1042988" y="1447800"/>
            <a:ext cx="7850187" cy="4800600"/>
          </a:xfrm>
        </p:spPr>
        <p:txBody>
          <a:bodyPr/>
          <a:lstStyle/>
          <a:p>
            <a:r>
              <a:rPr lang="tr-TR" sz="2600" smtClean="0">
                <a:latin typeface="Constantia" pitchFamily="18" charset="0"/>
              </a:rPr>
              <a:t>Çocuk attığı her adımda yanlış yapma korkusu içindedir. Kendine güven duygusu gelişmez.</a:t>
            </a:r>
          </a:p>
          <a:p>
            <a:r>
              <a:rPr lang="tr-TR" sz="2600" smtClean="0">
                <a:latin typeface="Constantia" pitchFamily="18" charset="0"/>
              </a:rPr>
              <a:t>Duygu ve düşüncelerini içine atarak onları bastırır.</a:t>
            </a:r>
          </a:p>
          <a:p>
            <a:r>
              <a:rPr lang="tr-TR" sz="2600" smtClean="0">
                <a:latin typeface="Constantia" pitchFamily="18" charset="0"/>
              </a:rPr>
              <a:t>Başkasının etkisinde kolaylıkla kalabilir</a:t>
            </a:r>
          </a:p>
          <a:p>
            <a:r>
              <a:rPr lang="tr-TR" sz="2600" smtClean="0">
                <a:latin typeface="Constantia" pitchFamily="18" charset="0"/>
              </a:rPr>
              <a:t>Kim nereye çekerse o tarafa yönelir</a:t>
            </a:r>
          </a:p>
          <a:p>
            <a:r>
              <a:rPr lang="tr-TR" sz="2600" smtClean="0">
                <a:latin typeface="Constantia" pitchFamily="18" charset="0"/>
              </a:rPr>
              <a:t>Aşırı hassas, kırılgan ve hastalıklı bir kişilik yapısı görülebilir</a:t>
            </a:r>
          </a:p>
          <a:p>
            <a:r>
              <a:rPr lang="tr-TR" sz="2600" smtClean="0">
                <a:latin typeface="Constantia" pitchFamily="18" charset="0"/>
              </a:rPr>
              <a:t>Aşağılık duyguları gelişmiştir</a:t>
            </a:r>
          </a:p>
        </p:txBody>
      </p:sp>
    </p:spTree>
    <p:extLst>
      <p:ext uri="{BB962C8B-B14F-4D97-AF65-F5344CB8AC3E}">
        <p14:creationId xmlns:p14="http://schemas.microsoft.com/office/powerpoint/2010/main" val="4135208602"/>
      </p:ext>
    </p:extLst>
  </p:cSld>
  <p:clrMapOvr>
    <a:masterClrMapping/>
  </p:clrMapOvr>
  <p:transition>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Başlık"/>
          <p:cNvSpPr>
            <a:spLocks noGrp="1"/>
          </p:cNvSpPr>
          <p:nvPr>
            <p:ph type="title"/>
          </p:nvPr>
        </p:nvSpPr>
        <p:spPr bwMode="auto">
          <a:xfrm>
            <a:off x="1116013" y="274638"/>
            <a:ext cx="7818437" cy="850900"/>
          </a:xfrm>
        </p:spPr>
        <p:txBody>
          <a:bodyPr/>
          <a:lstStyle/>
          <a:p>
            <a:r>
              <a:rPr lang="tr-TR" sz="3200" b="1" smtClean="0">
                <a:effectLst/>
                <a:latin typeface="Constantia" pitchFamily="18" charset="0"/>
              </a:rPr>
              <a:t>KARARSIZ, TUTARSIZ TUTUM</a:t>
            </a:r>
          </a:p>
        </p:txBody>
      </p:sp>
      <p:sp>
        <p:nvSpPr>
          <p:cNvPr id="25603" name="2 İçerik Yer Tutucusu"/>
          <p:cNvSpPr>
            <a:spLocks noGrp="1"/>
          </p:cNvSpPr>
          <p:nvPr>
            <p:ph idx="1"/>
          </p:nvPr>
        </p:nvSpPr>
        <p:spPr>
          <a:xfrm>
            <a:off x="971550" y="1196975"/>
            <a:ext cx="7848600" cy="4860925"/>
          </a:xfrm>
        </p:spPr>
        <p:txBody>
          <a:bodyPr/>
          <a:lstStyle/>
          <a:p>
            <a:r>
              <a:rPr lang="tr-TR" sz="2600" smtClean="0">
                <a:latin typeface="Constantia" pitchFamily="18" charset="0"/>
              </a:rPr>
              <a:t>Çocuk eğitiminde tutarsızlık vardır.</a:t>
            </a:r>
          </a:p>
          <a:p>
            <a:r>
              <a:rPr lang="tr-TR" sz="2600" smtClean="0">
                <a:latin typeface="Constantia" pitchFamily="18" charset="0"/>
              </a:rPr>
              <a:t>Çocuğun bir davranışı bazen hoşgörülür bazen de aynı davranış cezalandırılır</a:t>
            </a:r>
          </a:p>
          <a:p>
            <a:r>
              <a:rPr lang="tr-TR" sz="2600" smtClean="0">
                <a:latin typeface="Constantia" pitchFamily="18" charset="0"/>
              </a:rPr>
              <a:t>Anne ya da babadan herhangi birisinin devamlı çocuğun tarafını tutuyor olması ,çocuğu koruyup kollaması sıklıkla rastlanır</a:t>
            </a:r>
          </a:p>
          <a:p>
            <a:r>
              <a:rPr lang="tr-TR" sz="2600" smtClean="0">
                <a:latin typeface="Constantia" pitchFamily="18" charset="0"/>
              </a:rPr>
              <a:t>Çocuk anneyi ve babayı nasıl kullanabileceğini, onlardan nasıl yararlanabileceğini çok çabuk öğrenir.</a:t>
            </a:r>
          </a:p>
        </p:txBody>
      </p:sp>
    </p:spTree>
    <p:extLst>
      <p:ext uri="{BB962C8B-B14F-4D97-AF65-F5344CB8AC3E}">
        <p14:creationId xmlns:p14="http://schemas.microsoft.com/office/powerpoint/2010/main" val="2906607933"/>
      </p:ext>
    </p:extLst>
  </p:cSld>
  <p:clrMapOvr>
    <a:masterClrMapping/>
  </p:clrMapOvr>
  <p:transition>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b="1" dirty="0" smtClean="0"/>
              <a:t>AİLENİN TEMEL GEREKSİNİMLERİ</a:t>
            </a:r>
            <a:endParaRPr lang="tr-TR" sz="4400" b="1" dirty="0"/>
          </a:p>
        </p:txBody>
      </p:sp>
      <p:sp>
        <p:nvSpPr>
          <p:cNvPr id="4" name="Rectangle 3"/>
          <p:cNvSpPr>
            <a:spLocks noGrp="1" noChangeArrowheads="1"/>
          </p:cNvSpPr>
          <p:nvPr>
            <p:ph idx="1"/>
          </p:nvPr>
        </p:nvSpPr>
        <p:spPr>
          <a:xfrm>
            <a:off x="457200" y="1935163"/>
            <a:ext cx="4546848" cy="4389437"/>
          </a:xfrm>
        </p:spPr>
        <p:txBody>
          <a:bodyPr/>
          <a:lstStyle/>
          <a:p>
            <a:pPr eaLnBrk="1" hangingPunct="1"/>
            <a:r>
              <a:rPr lang="tr-TR" altLang="tr-TR" sz="2800" dirty="0" smtClean="0"/>
              <a:t>‘Hayattan ne isteriz?’ </a:t>
            </a:r>
            <a:r>
              <a:rPr lang="tr-TR" altLang="tr-TR" sz="2800" dirty="0"/>
              <a:t>s</a:t>
            </a:r>
            <a:r>
              <a:rPr lang="tr-TR" altLang="tr-TR" sz="2800" dirty="0" smtClean="0"/>
              <a:t>orusuna çok çeşitli cevaplar verilebilir ancak “mutlu bir aileye sahip olma” dileği belki de en iyi bilinenidir. Mutlu bir ailenin sağlanabilmesi için aile kurumunun  bazı temel gereksinimleri bulunmaktadır. </a:t>
            </a:r>
          </a:p>
        </p:txBody>
      </p:sp>
      <p:pic>
        <p:nvPicPr>
          <p:cNvPr id="5" name="Picture 6" descr="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292080" y="2420888"/>
            <a:ext cx="3451175" cy="3600003"/>
          </a:xfrm>
          <a:prstGeom prst="rect">
            <a:avLst/>
          </a:prstGeom>
        </p:spPr>
      </p:pic>
    </p:spTree>
    <p:extLst>
      <p:ext uri="{BB962C8B-B14F-4D97-AF65-F5344CB8AC3E}">
        <p14:creationId xmlns:p14="http://schemas.microsoft.com/office/powerpoint/2010/main" val="2811397666"/>
      </p:ext>
    </p:extLst>
  </p:cSld>
  <p:clrMapOvr>
    <a:masterClrMapping/>
  </p:clrMapOvr>
  <p:transition>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450" y="274638"/>
            <a:ext cx="7747000" cy="1143000"/>
          </a:xfrm>
        </p:spPr>
        <p:txBody>
          <a:bodyPr/>
          <a:lstStyle/>
          <a:p>
            <a:pPr>
              <a:defRPr/>
            </a:pPr>
            <a:r>
              <a:rPr lang="tr-TR" sz="3200" dirty="0" smtClean="0">
                <a:solidFill>
                  <a:schemeClr val="tx1"/>
                </a:solidFill>
                <a:latin typeface="Constantia" pitchFamily="18" charset="0"/>
              </a:rPr>
              <a:t>Bu tarz ailede yetişen çocuklar;</a:t>
            </a:r>
            <a:endParaRPr lang="tr-TR" sz="3200" dirty="0">
              <a:solidFill>
                <a:schemeClr val="tx1"/>
              </a:solidFill>
              <a:latin typeface="Constantia" pitchFamily="18" charset="0"/>
            </a:endParaRPr>
          </a:p>
        </p:txBody>
      </p:sp>
      <p:sp>
        <p:nvSpPr>
          <p:cNvPr id="26627" name="2 İçerik Yer Tutucusu"/>
          <p:cNvSpPr>
            <a:spLocks noGrp="1"/>
          </p:cNvSpPr>
          <p:nvPr>
            <p:ph idx="1"/>
          </p:nvPr>
        </p:nvSpPr>
        <p:spPr>
          <a:xfrm>
            <a:off x="1116013" y="1447800"/>
            <a:ext cx="7818437" cy="4800600"/>
          </a:xfrm>
        </p:spPr>
        <p:txBody>
          <a:bodyPr/>
          <a:lstStyle/>
          <a:p>
            <a:r>
              <a:rPr lang="tr-TR" sz="2600" smtClean="0">
                <a:latin typeface="Constantia" pitchFamily="18" charset="0"/>
              </a:rPr>
              <a:t>Çocuk hangi davranışın nerede ve ne zaman yapılmayacağını kestiremez.</a:t>
            </a:r>
          </a:p>
          <a:p>
            <a:r>
              <a:rPr lang="tr-TR" sz="2600" smtClean="0">
                <a:latin typeface="Constantia" pitchFamily="18" charset="0"/>
              </a:rPr>
              <a:t>Neyin doğru neyin yanlış olduğunu bilemez.</a:t>
            </a:r>
          </a:p>
          <a:p>
            <a:r>
              <a:rPr lang="tr-TR" sz="2600" smtClean="0">
                <a:latin typeface="Constantia" pitchFamily="18" charset="0"/>
              </a:rPr>
              <a:t>Çocuk yaptığı davranışın doğru olup olmamasından daha çok "Ne zaman yaparsam cezadan kurtulabilirim." düşüncesiyle ilgilenir</a:t>
            </a:r>
          </a:p>
          <a:p>
            <a:r>
              <a:rPr lang="tr-TR" sz="2600" smtClean="0">
                <a:latin typeface="Constantia" pitchFamily="18" charset="0"/>
              </a:rPr>
              <a:t>Çocuk kendini kanıtlamak ve dikkatleri üzerine çekmek için değişik kişilikler sergiler</a:t>
            </a:r>
          </a:p>
        </p:txBody>
      </p:sp>
    </p:spTree>
    <p:extLst>
      <p:ext uri="{BB962C8B-B14F-4D97-AF65-F5344CB8AC3E}">
        <p14:creationId xmlns:p14="http://schemas.microsoft.com/office/powerpoint/2010/main" val="1461302634"/>
      </p:ext>
    </p:extLst>
  </p:cSld>
  <p:clrMapOvr>
    <a:masterClrMapping/>
  </p:clrMapOvr>
  <p:transition>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bwMode="auto">
          <a:xfrm>
            <a:off x="1116013" y="274638"/>
            <a:ext cx="7818437" cy="1143000"/>
          </a:xfrm>
        </p:spPr>
        <p:txBody>
          <a:bodyPr/>
          <a:lstStyle/>
          <a:p>
            <a:r>
              <a:rPr lang="tr-TR" sz="3200" b="1" smtClean="0">
                <a:effectLst/>
                <a:latin typeface="Constantia" pitchFamily="18" charset="0"/>
              </a:rPr>
              <a:t>KABUL EDİCİ, GÜVEN VERİCİ, DEMOKRATİK TUTUM</a:t>
            </a:r>
          </a:p>
        </p:txBody>
      </p:sp>
      <p:sp>
        <p:nvSpPr>
          <p:cNvPr id="27651" name="2 İçerik Yer Tutucusu"/>
          <p:cNvSpPr>
            <a:spLocks noGrp="1"/>
          </p:cNvSpPr>
          <p:nvPr>
            <p:ph idx="1"/>
          </p:nvPr>
        </p:nvSpPr>
        <p:spPr>
          <a:xfrm>
            <a:off x="1116013" y="1628775"/>
            <a:ext cx="7818437" cy="4800600"/>
          </a:xfrm>
        </p:spPr>
        <p:txBody>
          <a:bodyPr/>
          <a:lstStyle/>
          <a:p>
            <a:r>
              <a:rPr lang="tr-TR" sz="2600" smtClean="0">
                <a:latin typeface="Constantia" pitchFamily="18" charset="0"/>
              </a:rPr>
              <a:t>Aile çocuğu koşulsuz olduğu gibi kabul eder ve sevgisini esirgemez</a:t>
            </a:r>
          </a:p>
          <a:p>
            <a:r>
              <a:rPr lang="tr-TR" sz="2600" smtClean="0">
                <a:latin typeface="Constantia" pitchFamily="18" charset="0"/>
              </a:rPr>
              <a:t>Anne baba, çocuğun ilgilerini göz önünde tutarak, onun yeteneklerini geliştirecek ortamı çocuk için hazırlar</a:t>
            </a:r>
          </a:p>
          <a:p>
            <a:r>
              <a:rPr lang="tr-TR" sz="2600" smtClean="0">
                <a:latin typeface="Constantia" pitchFamily="18" charset="0"/>
              </a:rPr>
              <a:t> Anne baba birbirlerine ve çocuklarına karşı olan duygularında net ve açıktır</a:t>
            </a:r>
          </a:p>
          <a:p>
            <a:r>
              <a:rPr lang="tr-TR" sz="2600" smtClean="0">
                <a:latin typeface="Constantia" pitchFamily="18" charset="0"/>
              </a:rPr>
              <a:t>Aile içinde güven ve şeffaflık vardır. Aile huzurludur. Problemlerle nasıl baş edebileceklerini birlikte araştırırlar</a:t>
            </a:r>
          </a:p>
        </p:txBody>
      </p:sp>
    </p:spTree>
    <p:extLst>
      <p:ext uri="{BB962C8B-B14F-4D97-AF65-F5344CB8AC3E}">
        <p14:creationId xmlns:p14="http://schemas.microsoft.com/office/powerpoint/2010/main" val="787660961"/>
      </p:ext>
    </p:extLst>
  </p:cSld>
  <p:clrMapOvr>
    <a:masterClrMapping/>
  </p:clrMapOvr>
  <p:transition>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İçerik Yer Tutucusu"/>
          <p:cNvSpPr>
            <a:spLocks noGrp="1"/>
          </p:cNvSpPr>
          <p:nvPr>
            <p:ph idx="1"/>
          </p:nvPr>
        </p:nvSpPr>
        <p:spPr>
          <a:xfrm>
            <a:off x="1116013" y="908050"/>
            <a:ext cx="7818437" cy="5184775"/>
          </a:xfrm>
        </p:spPr>
        <p:txBody>
          <a:bodyPr/>
          <a:lstStyle/>
          <a:p>
            <a:r>
              <a:rPr lang="tr-TR" sz="2600" smtClean="0">
                <a:latin typeface="Constantia" pitchFamily="18" charset="0"/>
              </a:rPr>
              <a:t>Eğer aile ortamı çocuğa kendi benliğini, kimliğini, duygu ve düşüncelerini anlatma özgürlüğü veriyorsa çocuk sağlıklı bir biçimde olgunlaşmaya başlar</a:t>
            </a:r>
          </a:p>
          <a:p>
            <a:r>
              <a:rPr lang="tr-TR" sz="2600" smtClean="0">
                <a:latin typeface="Constantia" pitchFamily="18" charset="0"/>
              </a:rPr>
              <a:t>Bu tutum içerisindeki ana babalar olgun insanlardır. Aileyi ilgilendiren kararlar alınırken çocuğunda fikri alınır</a:t>
            </a:r>
          </a:p>
          <a:p>
            <a:r>
              <a:rPr lang="tr-TR" sz="2600" smtClean="0">
                <a:latin typeface="Constantia" pitchFamily="18" charset="0"/>
              </a:rPr>
              <a:t>‘‘Daha o çocuk. Bu işten o ne anlar.’’ Mantığı bu aileler de görülmez</a:t>
            </a:r>
          </a:p>
          <a:p>
            <a:r>
              <a:rPr lang="tr-TR" sz="2600" smtClean="0">
                <a:latin typeface="Constantia" pitchFamily="18" charset="0"/>
              </a:rPr>
              <a:t>Çocuğun kendi düşünce ve fikirlerini (ne kadar mantıksız olursa da olsun) açıklama fırsatı verilir. Çocuk susmaya değil konuşmaya teşvik edilir</a:t>
            </a:r>
          </a:p>
          <a:p>
            <a:endParaRPr lang="tr-TR" sz="2600" smtClean="0">
              <a:latin typeface="Constantia" pitchFamily="18" charset="0"/>
            </a:endParaRPr>
          </a:p>
        </p:txBody>
      </p:sp>
    </p:spTree>
    <p:extLst>
      <p:ext uri="{BB962C8B-B14F-4D97-AF65-F5344CB8AC3E}">
        <p14:creationId xmlns:p14="http://schemas.microsoft.com/office/powerpoint/2010/main" val="1258470911"/>
      </p:ext>
    </p:extLst>
  </p:cSld>
  <p:clrMapOvr>
    <a:masterClrMapping/>
  </p:clrMapOvr>
  <p:transition>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İçerik Yer Tutucusu"/>
          <p:cNvSpPr>
            <a:spLocks noGrp="1"/>
          </p:cNvSpPr>
          <p:nvPr>
            <p:ph idx="1"/>
          </p:nvPr>
        </p:nvSpPr>
        <p:spPr>
          <a:xfrm>
            <a:off x="1042988" y="765175"/>
            <a:ext cx="7891462" cy="5483225"/>
          </a:xfrm>
        </p:spPr>
        <p:txBody>
          <a:bodyPr/>
          <a:lstStyle/>
          <a:p>
            <a:r>
              <a:rPr lang="tr-TR" sz="2600" smtClean="0">
                <a:latin typeface="Constantia" pitchFamily="18" charset="0"/>
              </a:rPr>
              <a:t>Çocuğa yol gösterilir ama alacağı kararlar konusunda serbest bırakılır çocuğa bir çok alternatif sunulur</a:t>
            </a:r>
          </a:p>
          <a:p>
            <a:r>
              <a:rPr lang="tr-TR" sz="2600" smtClean="0">
                <a:latin typeface="Constantia" pitchFamily="18" charset="0"/>
              </a:rPr>
              <a:t>Seçim sadece çocuğa aittir. Seçimin sonucuna katlanması da çocuğundur. Böylelikle çocuğa nasıl karar vereceği aldığı kararların sonucuna da nasıl katlanacağı öğretilir.</a:t>
            </a:r>
          </a:p>
          <a:p>
            <a:r>
              <a:rPr lang="tr-TR" sz="2600" smtClean="0">
                <a:latin typeface="Constantia" pitchFamily="18" charset="0"/>
              </a:rPr>
              <a:t>Ev ve toplum kuralları, çocuğa anlatır ve bizzat uygulaması yapılır. </a:t>
            </a:r>
          </a:p>
          <a:p>
            <a:r>
              <a:rPr lang="tr-TR" sz="2600" smtClean="0">
                <a:latin typeface="Constantia" pitchFamily="18" charset="0"/>
              </a:rPr>
              <a:t>Her şeyden önce anne ve baba iyi bir modeldir</a:t>
            </a:r>
          </a:p>
          <a:p>
            <a:r>
              <a:rPr lang="tr-TR" sz="2600" smtClean="0">
                <a:latin typeface="Constantia" pitchFamily="18" charset="0"/>
              </a:rPr>
              <a:t>Çocuğa şiddet ve duygusal ceza yerine ona anlatarak ve onu ikna ederek denetlemeyi seçen anne babalardır</a:t>
            </a:r>
          </a:p>
        </p:txBody>
      </p:sp>
    </p:spTree>
    <p:extLst>
      <p:ext uri="{BB962C8B-B14F-4D97-AF65-F5344CB8AC3E}">
        <p14:creationId xmlns:p14="http://schemas.microsoft.com/office/powerpoint/2010/main" val="190868365"/>
      </p:ext>
    </p:extLst>
  </p:cSld>
  <p:clrMapOvr>
    <a:masterClrMapping/>
  </p:clrMapOvr>
  <p:transition>
    <p:cov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274638"/>
            <a:ext cx="7891462" cy="1143000"/>
          </a:xfrm>
        </p:spPr>
        <p:txBody>
          <a:bodyPr/>
          <a:lstStyle/>
          <a:p>
            <a:pPr>
              <a:defRPr/>
            </a:pPr>
            <a:r>
              <a:rPr lang="tr-TR" sz="3200" dirty="0" smtClean="0">
                <a:solidFill>
                  <a:schemeClr val="tx1"/>
                </a:solidFill>
                <a:latin typeface="Constantia" pitchFamily="18" charset="0"/>
              </a:rPr>
              <a:t>Bu tarz ailelerde yetişen çocuklar</a:t>
            </a:r>
            <a:endParaRPr lang="tr-TR" sz="3200" dirty="0">
              <a:solidFill>
                <a:schemeClr val="tx1"/>
              </a:solidFill>
              <a:latin typeface="Constantia" pitchFamily="18" charset="0"/>
            </a:endParaRPr>
          </a:p>
        </p:txBody>
      </p:sp>
      <p:sp>
        <p:nvSpPr>
          <p:cNvPr id="30723" name="2 İçerik Yer Tutucusu"/>
          <p:cNvSpPr>
            <a:spLocks noGrp="1"/>
          </p:cNvSpPr>
          <p:nvPr>
            <p:ph idx="1"/>
          </p:nvPr>
        </p:nvSpPr>
        <p:spPr>
          <a:xfrm>
            <a:off x="827088" y="1412875"/>
            <a:ext cx="8107362" cy="4835525"/>
          </a:xfrm>
        </p:spPr>
        <p:txBody>
          <a:bodyPr/>
          <a:lstStyle/>
          <a:p>
            <a:r>
              <a:rPr lang="tr-TR" sz="2600" smtClean="0">
                <a:latin typeface="Constantia" pitchFamily="18" charset="0"/>
              </a:rPr>
              <a:t>Kendine ve çevresine saygılı ,sınırları bilen </a:t>
            </a:r>
          </a:p>
          <a:p>
            <a:r>
              <a:rPr lang="tr-TR" sz="2600" smtClean="0">
                <a:latin typeface="Constantia" pitchFamily="18" charset="0"/>
              </a:rPr>
              <a:t>Yaratıcı, aktif, etkin, girişken, yaratıcı ilişkiler kurabilen</a:t>
            </a:r>
          </a:p>
          <a:p>
            <a:r>
              <a:rPr lang="tr-TR" sz="2600" smtClean="0">
                <a:latin typeface="Constantia" pitchFamily="18" charset="0"/>
              </a:rPr>
              <a:t>Kendine karşı fikirlere saygı duyan, kendi inandıklarını sonuna kadar savunabilen</a:t>
            </a:r>
          </a:p>
          <a:p>
            <a:r>
              <a:rPr lang="tr-TR" sz="2600" smtClean="0">
                <a:latin typeface="Constantia" pitchFamily="18" charset="0"/>
              </a:rPr>
              <a:t>Kişilik ve davranışları açısından dengeli sorumluluk duyguları gelişmiş</a:t>
            </a:r>
          </a:p>
          <a:p>
            <a:r>
              <a:rPr lang="tr-TR" sz="2600" smtClean="0">
                <a:latin typeface="Constantia" pitchFamily="18" charset="0"/>
              </a:rPr>
              <a:t>Hoşgörülü ,açık fikirli , anlaşılır ve uyumlu bir birey olarak yetişir.</a:t>
            </a:r>
          </a:p>
          <a:p>
            <a:endParaRPr lang="tr-TR" smtClean="0"/>
          </a:p>
          <a:p>
            <a:endParaRPr lang="tr-TR" smtClean="0"/>
          </a:p>
        </p:txBody>
      </p:sp>
    </p:spTree>
    <p:extLst>
      <p:ext uri="{BB962C8B-B14F-4D97-AF65-F5344CB8AC3E}">
        <p14:creationId xmlns:p14="http://schemas.microsoft.com/office/powerpoint/2010/main" val="3081627996"/>
      </p:ext>
    </p:extLst>
  </p:cSld>
  <p:clrMapOvr>
    <a:masterClrMapping/>
  </p:clrMapOvr>
  <p:transition>
    <p:cov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sz="4400" b="1" dirty="0" smtClean="0">
                <a:latin typeface="+mn-lt"/>
              </a:rPr>
              <a:t>ÇOCUĞUNUZA SORABİLECEĞİNİZ SORULAR</a:t>
            </a:r>
            <a:endParaRPr lang="tr-TR" sz="4400" b="1" dirty="0">
              <a:latin typeface="+mn-lt"/>
            </a:endParaRPr>
          </a:p>
        </p:txBody>
      </p:sp>
      <p:sp>
        <p:nvSpPr>
          <p:cNvPr id="30723" name="2 İçerik Yer Tutucusu"/>
          <p:cNvSpPr>
            <a:spLocks noGrp="1"/>
          </p:cNvSpPr>
          <p:nvPr>
            <p:ph idx="1"/>
          </p:nvPr>
        </p:nvSpPr>
        <p:spPr/>
        <p:txBody>
          <a:bodyPr/>
          <a:lstStyle/>
          <a:p>
            <a:pPr algn="just"/>
            <a:r>
              <a:rPr lang="tr-TR" sz="2400" dirty="0" smtClean="0"/>
              <a:t>Eğer sınıfına bir uzay gemisi inseydi ve uzaylılar birini ışınlasalardı, kimi almalarını isterdin? (ZORBALIĞA MARUZ KALAN ÖĞRENCİ İÇİN. ARDINDAN NEDEN DİYE SORULABİLİR.)</a:t>
            </a:r>
          </a:p>
          <a:p>
            <a:pPr algn="just"/>
            <a:r>
              <a:rPr lang="tr-TR" sz="2400" dirty="0" smtClean="0"/>
              <a:t>Sence okuldaki/evdeki bir kuralı değiştirebilseydin neyi değiştirirdin? Neden? </a:t>
            </a:r>
          </a:p>
          <a:p>
            <a:pPr algn="just"/>
            <a:r>
              <a:rPr lang="tr-TR" sz="2400" dirty="0" smtClean="0"/>
              <a:t>Öğretmeninin yerinde olsaydın sınıfta neyi değiştirirdin?</a:t>
            </a:r>
          </a:p>
          <a:p>
            <a:pPr algn="just"/>
            <a:r>
              <a:rPr lang="tr-TR" sz="2400" dirty="0" smtClean="0"/>
              <a:t>Okula gitmeyi mi okuldan dönmeyi mi daha çok seviyorsun?</a:t>
            </a:r>
          </a:p>
          <a:p>
            <a:endParaRPr lang="tr-TR" dirty="0" smtClean="0"/>
          </a:p>
        </p:txBody>
      </p:sp>
    </p:spTree>
    <p:extLst>
      <p:ext uri="{BB962C8B-B14F-4D97-AF65-F5344CB8AC3E}">
        <p14:creationId xmlns:p14="http://schemas.microsoft.com/office/powerpoint/2010/main" val="1889706881"/>
      </p:ext>
    </p:extLst>
  </p:cSld>
  <p:clrMapOvr>
    <a:masterClrMapping/>
  </p:clrMapOvr>
  <p:transition>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tr-TR" sz="4400" b="1" dirty="0" smtClean="0"/>
              <a:t>NEDİR BU GEREKSİNİMLER?</a:t>
            </a:r>
            <a:endParaRPr lang="tr-TR" sz="4400" dirty="0" smtClean="0"/>
          </a:p>
        </p:txBody>
      </p:sp>
      <p:sp>
        <p:nvSpPr>
          <p:cNvPr id="20483" name="Rectangle 3"/>
          <p:cNvSpPr>
            <a:spLocks noGrp="1" noChangeArrowheads="1"/>
          </p:cNvSpPr>
          <p:nvPr>
            <p:ph type="body" sz="half" idx="1"/>
          </p:nvPr>
        </p:nvSpPr>
        <p:spPr>
          <a:xfrm>
            <a:off x="395536" y="1628800"/>
            <a:ext cx="6840760" cy="4467225"/>
          </a:xfrm>
        </p:spPr>
        <p:txBody>
          <a:bodyPr/>
          <a:lstStyle/>
          <a:p>
            <a:pPr marL="0" indent="0" algn="just" eaLnBrk="1" hangingPunct="1">
              <a:buNone/>
            </a:pPr>
            <a:r>
              <a:rPr lang="tr-TR" altLang="tr-TR" sz="2400" b="1" dirty="0" smtClean="0"/>
              <a:t>1.Değerli olma duygusu:</a:t>
            </a:r>
            <a:r>
              <a:rPr lang="tr-TR" altLang="tr-TR" sz="2400" dirty="0" smtClean="0"/>
              <a:t> Aile içindeki etkileşim çocukları “</a:t>
            </a:r>
            <a:r>
              <a:rPr lang="tr-TR" altLang="tr-TR" sz="2400" b="1" i="1" u="sng" dirty="0" smtClean="0"/>
              <a:t>ben değerliyim</a:t>
            </a:r>
            <a:r>
              <a:rPr lang="tr-TR" altLang="tr-TR" sz="2400" dirty="0" smtClean="0"/>
              <a:t>” ya da “</a:t>
            </a:r>
            <a:r>
              <a:rPr lang="tr-TR" altLang="tr-TR" sz="2400" b="1" i="1" u="sng" dirty="0" smtClean="0"/>
              <a:t>değersizim</a:t>
            </a:r>
            <a:r>
              <a:rPr lang="tr-TR" altLang="tr-TR" sz="2400" i="1" dirty="0" smtClean="0"/>
              <a:t>”</a:t>
            </a:r>
            <a:r>
              <a:rPr lang="tr-TR" altLang="tr-TR" sz="2400" dirty="0" smtClean="0"/>
              <a:t> duygusuna götürür. Anne babaların çocuklarına ve birbirlerine yalnızca var oldukları için bile değer vermeleri gerekir.</a:t>
            </a:r>
          </a:p>
          <a:p>
            <a:pPr algn="just" eaLnBrk="1" hangingPunct="1">
              <a:lnSpc>
                <a:spcPct val="90000"/>
              </a:lnSpc>
            </a:pPr>
            <a:endParaRPr lang="tr-TR" altLang="tr-TR" sz="2400" b="1" dirty="0"/>
          </a:p>
          <a:p>
            <a:pPr marL="0" indent="0" algn="just" eaLnBrk="1" hangingPunct="1">
              <a:lnSpc>
                <a:spcPct val="90000"/>
              </a:lnSpc>
              <a:buNone/>
            </a:pPr>
            <a:r>
              <a:rPr lang="tr-TR" altLang="tr-TR" sz="2400" b="1" dirty="0"/>
              <a:t>2.Güven ortamı:</a:t>
            </a:r>
            <a:r>
              <a:rPr lang="tr-TR" altLang="tr-TR" sz="2400" dirty="0"/>
              <a:t> Aile içindeki bireyler kendilerinin aile içinde emniyette olduğunu, dışarıdaki tehlikeli olayların aile içine girmeyeceği duygusunu sağlamak ister. </a:t>
            </a:r>
            <a:r>
              <a:rPr lang="tr-TR" altLang="tr-TR" sz="2400" dirty="0" smtClean="0"/>
              <a:t>İlişkilerin temelinde güven yer alır.</a:t>
            </a:r>
          </a:p>
        </p:txBody>
      </p:sp>
    </p:spTree>
    <p:extLst>
      <p:ext uri="{BB962C8B-B14F-4D97-AF65-F5344CB8AC3E}">
        <p14:creationId xmlns:p14="http://schemas.microsoft.com/office/powerpoint/2010/main" val="3323534897"/>
      </p:ext>
    </p:extLst>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1"/>
          </p:nvPr>
        </p:nvSpPr>
        <p:spPr>
          <a:xfrm>
            <a:off x="457200" y="1052736"/>
            <a:ext cx="7355160" cy="5043264"/>
          </a:xfrm>
        </p:spPr>
        <p:txBody>
          <a:bodyPr/>
          <a:lstStyle/>
          <a:p>
            <a:pPr marL="0" indent="0" algn="just">
              <a:buNone/>
            </a:pPr>
            <a:r>
              <a:rPr lang="tr-TR" sz="2400" b="1" dirty="0" smtClean="0"/>
              <a:t>3.Yakınlık ve dayanışma duygusu:</a:t>
            </a:r>
            <a:r>
              <a:rPr lang="tr-TR" sz="2400" dirty="0" smtClean="0"/>
              <a:t> </a:t>
            </a:r>
            <a:r>
              <a:rPr lang="tr-TR" altLang="tr-TR" sz="2400" dirty="0" smtClean="0"/>
              <a:t>Aile </a:t>
            </a:r>
            <a:r>
              <a:rPr lang="tr-TR" altLang="tr-TR" sz="2400" dirty="0"/>
              <a:t>içinde temel güven ve dayanışma varsa aile dışında bireyin karşılaştığı stres oluşturan olumsuz olaylar </a:t>
            </a:r>
            <a:r>
              <a:rPr lang="tr-TR" altLang="tr-TR" sz="2400" dirty="0" smtClean="0"/>
              <a:t>kendisi için çok </a:t>
            </a:r>
            <a:r>
              <a:rPr lang="tr-TR" altLang="tr-TR" sz="2400" dirty="0"/>
              <a:t>da yıkıcı olmaz. </a:t>
            </a:r>
            <a:r>
              <a:rPr lang="tr-TR" altLang="tr-TR" sz="2400" dirty="0" smtClean="0"/>
              <a:t>Destek alabileceğini bilen birey kendini ailede daha rahat ve mutlu hisseder.</a:t>
            </a:r>
          </a:p>
          <a:p>
            <a:pPr marL="0" indent="0" algn="just">
              <a:buNone/>
            </a:pPr>
            <a:r>
              <a:rPr lang="tr-TR" sz="2400" b="1" dirty="0" smtClean="0"/>
              <a:t>4.Sorumluluk duygusu: </a:t>
            </a:r>
            <a:r>
              <a:rPr lang="tr-TR" altLang="tr-TR" sz="2400" dirty="0" smtClean="0"/>
              <a:t>Sorumluluk </a:t>
            </a:r>
            <a:r>
              <a:rPr lang="tr-TR" altLang="tr-TR" sz="2400" dirty="0"/>
              <a:t>duygusu aile sistemi içindeki gelişmeye başlar. Anne ve babalar davranış ve sözleri ile sorumluluk duygusunu ifade ederler. Aile içinde sadece anne baba değil herkes sorumluluk duygusunu paylaşır. Elbette ki </a:t>
            </a:r>
            <a:r>
              <a:rPr lang="tr-TR" altLang="tr-TR" sz="2400" b="1" dirty="0"/>
              <a:t>çocuklara</a:t>
            </a:r>
            <a:r>
              <a:rPr lang="tr-TR" altLang="tr-TR" sz="2400" dirty="0"/>
              <a:t> yaşları oranında </a:t>
            </a:r>
            <a:r>
              <a:rPr lang="tr-TR" altLang="tr-TR" sz="2400" b="1" dirty="0"/>
              <a:t>sorumluluk</a:t>
            </a:r>
            <a:r>
              <a:rPr lang="tr-TR" altLang="tr-TR" sz="2400" dirty="0"/>
              <a:t> </a:t>
            </a:r>
            <a:r>
              <a:rPr lang="tr-TR" altLang="tr-TR" sz="2400" b="1" dirty="0"/>
              <a:t>verilmelidir. </a:t>
            </a:r>
          </a:p>
          <a:p>
            <a:pPr marL="0" indent="0" algn="just">
              <a:buNone/>
            </a:pPr>
            <a:endParaRPr lang="tr-TR" sz="2400" b="1" dirty="0"/>
          </a:p>
        </p:txBody>
      </p:sp>
    </p:spTree>
    <p:extLst>
      <p:ext uri="{BB962C8B-B14F-4D97-AF65-F5344CB8AC3E}">
        <p14:creationId xmlns:p14="http://schemas.microsoft.com/office/powerpoint/2010/main" val="3426436678"/>
      </p:ext>
    </p:extLst>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764704"/>
            <a:ext cx="8229600" cy="4389437"/>
          </a:xfrm>
        </p:spPr>
        <p:txBody>
          <a:bodyPr/>
          <a:lstStyle/>
          <a:p>
            <a:pPr marL="0" indent="0" algn="just">
              <a:buNone/>
            </a:pPr>
            <a:r>
              <a:rPr lang="tr-TR" sz="2400" b="1" dirty="0"/>
              <a:t>5.Zorluklarla mücadele ederek onların üstesinden gelmeyi öğrenme:</a:t>
            </a:r>
            <a:r>
              <a:rPr lang="tr-TR" sz="2400" dirty="0"/>
              <a:t> </a:t>
            </a:r>
            <a:r>
              <a:rPr lang="tr-TR" altLang="tr-TR" sz="2400" dirty="0" smtClean="0"/>
              <a:t>Çocuğa </a:t>
            </a:r>
            <a:r>
              <a:rPr lang="tr-TR" altLang="tr-TR" sz="2400" dirty="0"/>
              <a:t>her şey hazır verilmemelidir. Sorumluluk duygusunun gelişimi ile ilgili anlatılanlar zorluklarla mücadele etme ile ilgilidir. Çocuğun içinde bulunduğu gelişimsel dönem göz önünde bulundurularak çocuk kendi sorunları ile baş başa bırakılabilmelidir. </a:t>
            </a:r>
            <a:r>
              <a:rPr lang="tr-TR" altLang="tr-TR" sz="2400" dirty="0" smtClean="0"/>
              <a:t>Helikopter ebeveynlik bireyin gelişimi için olumsuz etki yaratmaktadır.</a:t>
            </a:r>
          </a:p>
          <a:p>
            <a:pPr marL="0" indent="0" algn="just">
              <a:buNone/>
            </a:pPr>
            <a:r>
              <a:rPr lang="tr-TR" sz="2400" b="1" dirty="0" smtClean="0"/>
              <a:t>6.Sağlıklı </a:t>
            </a:r>
            <a:r>
              <a:rPr lang="tr-TR" sz="2400" b="1" dirty="0"/>
              <a:t>manevi yaşamın temellerini oluşturma ortamı:</a:t>
            </a:r>
            <a:r>
              <a:rPr lang="tr-TR" sz="2400" dirty="0"/>
              <a:t> </a:t>
            </a:r>
            <a:r>
              <a:rPr lang="tr-TR" altLang="tr-TR" sz="2400" dirty="0"/>
              <a:t>Katı din kuralları altında yetiştirilmiş çocuk sürekli yargılanacağı, cezalandırılacağı korkusunu yaşar. Çocuğa model olunarak temel oluşturulmalı, kendi seçimlerini yapabileceği ve kendi kararlarını alabileceği bir ortam sağlanmalıdır</a:t>
            </a:r>
            <a:r>
              <a:rPr lang="tr-TR" altLang="tr-TR" sz="2400" dirty="0" smtClean="0"/>
              <a:t>.</a:t>
            </a:r>
            <a:endParaRPr lang="tr-TR" altLang="tr-TR" sz="2400" dirty="0"/>
          </a:p>
        </p:txBody>
      </p:sp>
    </p:spTree>
    <p:extLst>
      <p:ext uri="{BB962C8B-B14F-4D97-AF65-F5344CB8AC3E}">
        <p14:creationId xmlns:p14="http://schemas.microsoft.com/office/powerpoint/2010/main" val="4122701495"/>
      </p:ext>
    </p:extLst>
  </p:cSld>
  <p:clrMapOvr>
    <a:masterClrMapping/>
  </p:clrMapOvr>
  <p:transition>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764704"/>
            <a:ext cx="8229600" cy="4389437"/>
          </a:xfrm>
        </p:spPr>
        <p:txBody>
          <a:bodyPr/>
          <a:lstStyle/>
          <a:p>
            <a:pPr marL="0" indent="0" algn="just">
              <a:buNone/>
            </a:pPr>
            <a:endParaRPr lang="tr-TR" altLang="tr-TR" sz="2400" dirty="0"/>
          </a:p>
          <a:p>
            <a:pPr marL="0" indent="0" algn="just">
              <a:buNone/>
            </a:pPr>
            <a:r>
              <a:rPr lang="tr-TR" sz="2400" b="1" dirty="0" smtClean="0"/>
              <a:t>7.Mutluluk </a:t>
            </a:r>
            <a:r>
              <a:rPr lang="tr-TR" sz="2400" b="1" dirty="0"/>
              <a:t>ve kendisini gerçekleştirme ortamı:</a:t>
            </a:r>
            <a:r>
              <a:rPr lang="tr-TR" sz="2400" dirty="0"/>
              <a:t> </a:t>
            </a:r>
            <a:r>
              <a:rPr lang="tr-TR" altLang="tr-TR" sz="2400" dirty="0"/>
              <a:t>Aile ortamı bir mutluluk ortamıdır. Şimdiye kadar anlatılan gereksinimlerin karşılanması mutlu olmayı getirir. Evde değerli olduğu duygusunu tadan birey mutlu olur ve yaptığı şeylerden doyum alır, kendini gerçekleştirme olanağı bulur. </a:t>
            </a:r>
          </a:p>
          <a:p>
            <a:pPr marL="0" indent="0" algn="just">
              <a:buNone/>
            </a:pPr>
            <a:endParaRPr lang="tr-TR" altLang="tr-TR" sz="2400" dirty="0"/>
          </a:p>
          <a:p>
            <a:endParaRPr lang="tr-TR" sz="2400" dirty="0"/>
          </a:p>
          <a:p>
            <a:endParaRPr lang="tr-TR" sz="24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3645024"/>
            <a:ext cx="4736926" cy="2952239"/>
          </a:xfrm>
          <a:prstGeom prst="rect">
            <a:avLst/>
          </a:prstGeom>
        </p:spPr>
      </p:pic>
    </p:spTree>
    <p:extLst>
      <p:ext uri="{BB962C8B-B14F-4D97-AF65-F5344CB8AC3E}">
        <p14:creationId xmlns:p14="http://schemas.microsoft.com/office/powerpoint/2010/main" val="1374005474"/>
      </p:ext>
    </p:extLst>
  </p:cSld>
  <p:clrMapOvr>
    <a:masterClrMapping/>
  </p:clrMapOvr>
  <p:transition>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4000" b="1" dirty="0" smtClean="0">
                <a:latin typeface="Constantia" pitchFamily="18" charset="0"/>
              </a:rPr>
              <a:t>İLETİŞİM ENGELLERİ VE ÇOCUK ÜZERİNDEKİ ETKİLERİ</a:t>
            </a:r>
          </a:p>
        </p:txBody>
      </p:sp>
      <p:sp>
        <p:nvSpPr>
          <p:cNvPr id="14339" name="2 İçerik Yer Tutucusu"/>
          <p:cNvSpPr>
            <a:spLocks noGrp="1"/>
          </p:cNvSpPr>
          <p:nvPr>
            <p:ph idx="1"/>
          </p:nvPr>
        </p:nvSpPr>
        <p:spPr/>
        <p:txBody>
          <a:bodyPr/>
          <a:lstStyle/>
          <a:p>
            <a:pPr>
              <a:buFont typeface="Wingdings 2" pitchFamily="18" charset="2"/>
              <a:buNone/>
            </a:pPr>
            <a:r>
              <a:rPr lang="tr-TR" dirty="0" smtClean="0"/>
              <a:t>	</a:t>
            </a:r>
          </a:p>
          <a:p>
            <a:pPr>
              <a:buFont typeface="Wingdings 2" pitchFamily="18" charset="2"/>
              <a:buNone/>
            </a:pPr>
            <a:r>
              <a:rPr lang="tr-TR" sz="3200" dirty="0" smtClean="0"/>
              <a:t>	Evinize gelen bir misafir şemsiyesini unuttuğunda ne yaparsınız?</a:t>
            </a:r>
            <a:endParaRPr lang="tr-TR" dirty="0" smtClean="0"/>
          </a:p>
        </p:txBody>
      </p:sp>
    </p:spTree>
    <p:extLst>
      <p:ext uri="{BB962C8B-B14F-4D97-AF65-F5344CB8AC3E}">
        <p14:creationId xmlns:p14="http://schemas.microsoft.com/office/powerpoint/2010/main" val="1501861082"/>
      </p:ext>
    </p:extLst>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İçerik Yer Tutucusu"/>
          <p:cNvSpPr>
            <a:spLocks noGrp="1"/>
          </p:cNvSpPr>
          <p:nvPr>
            <p:ph idx="1"/>
          </p:nvPr>
        </p:nvSpPr>
        <p:spPr>
          <a:xfrm>
            <a:off x="251520" y="1124744"/>
            <a:ext cx="8229600" cy="4389438"/>
          </a:xfrm>
        </p:spPr>
        <p:txBody>
          <a:bodyPr/>
          <a:lstStyle/>
          <a:p>
            <a:pPr algn="just">
              <a:buFont typeface="Wingdings 2" pitchFamily="18" charset="2"/>
              <a:buNone/>
            </a:pPr>
            <a:r>
              <a:rPr lang="tr-TR" sz="2400" dirty="0" smtClean="0"/>
              <a:t>	Misafirinizin arkasından koşup “Senin derdin ne? Her  geldiğinde evde bir eşyanı unutuyorsun, bak kız kardeşine o hiçbir yerde eşyasını unutmuyor. Ben senin arkanı toplamak zorunda mıyım? Allahtan kafan omuzlarına bağlı da sağda solda unutmuyorsun” demezsiniz. Onun yerine sadece şemsiyesini uzatıp “şemsiyeni unuttun” dersiniz. Çocuklarınıza en azından misafirlerinize davrandığınız gibi davranabilirsiniz.</a:t>
            </a:r>
          </a:p>
        </p:txBody>
      </p:sp>
    </p:spTree>
    <p:extLst>
      <p:ext uri="{BB962C8B-B14F-4D97-AF65-F5344CB8AC3E}">
        <p14:creationId xmlns:p14="http://schemas.microsoft.com/office/powerpoint/2010/main" val="1540996855"/>
      </p:ext>
    </p:extLst>
  </p:cSld>
  <p:clrMapOvr>
    <a:masterClrMapping/>
  </p:clrMapOvr>
  <p:transition>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1463</Words>
  <Application>Microsoft Office PowerPoint</Application>
  <PresentationFormat>Ekran Gösterisi (4:3)</PresentationFormat>
  <Paragraphs>170</Paragraphs>
  <Slides>35</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35</vt:i4>
      </vt:variant>
    </vt:vector>
  </HeadingPairs>
  <TitlesOfParts>
    <vt:vector size="37" baseType="lpstr">
      <vt:lpstr>Akış</vt:lpstr>
      <vt:lpstr>Klip</vt:lpstr>
      <vt:lpstr>UŞAK REHBERLİK VE ARAŞTIRMA MERKEZİ</vt:lpstr>
      <vt:lpstr>AİLE İÇİ İLETİŞİM</vt:lpstr>
      <vt:lpstr>AİLENİN TEMEL GEREKSİNİMLERİ</vt:lpstr>
      <vt:lpstr>NEDİR BU GEREKSİNİMLER?</vt:lpstr>
      <vt:lpstr>PowerPoint Sunusu</vt:lpstr>
      <vt:lpstr>PowerPoint Sunusu</vt:lpstr>
      <vt:lpstr>PowerPoint Sunusu</vt:lpstr>
      <vt:lpstr>İLETİŞİM ENGELLERİ VE ÇOCUK ÜZERİNDEKİ ETKİLERİ</vt:lpstr>
      <vt:lpstr>PowerPoint Sunusu</vt:lpstr>
      <vt:lpstr>İLETİŞİM ÇEŞİTLERİ</vt:lpstr>
      <vt:lpstr>BEN DİLİ</vt:lpstr>
      <vt:lpstr>BEN DİLİ</vt:lpstr>
      <vt:lpstr>PEKİ YA SEN DİLİ VAR MI?</vt:lpstr>
      <vt:lpstr>SEN DİLİ-BEN DİLİ</vt:lpstr>
      <vt:lpstr>EMPATİ</vt:lpstr>
      <vt:lpstr>PowerPoint Sunusu</vt:lpstr>
      <vt:lpstr>PEKİ NE YAPMALI, NASIL DAVRANMALI?</vt:lpstr>
      <vt:lpstr>PowerPoint Sunusu</vt:lpstr>
      <vt:lpstr>PowerPoint Sunusu</vt:lpstr>
      <vt:lpstr>PowerPoint Sunusu</vt:lpstr>
      <vt:lpstr>ANNE BABA TUTUMLARI</vt:lpstr>
      <vt:lpstr>ŞİDDETLİ REDDEDİCİ TUTUM</vt:lpstr>
      <vt:lpstr>Bu tarz ailelerde yetişen çocuklar:</vt:lpstr>
      <vt:lpstr>PowerPoint Sunusu</vt:lpstr>
      <vt:lpstr>KAYITSIZ VE PASİF TUTUM</vt:lpstr>
      <vt:lpstr>Bu  tarz ailelerde yetişen çocuklar;</vt:lpstr>
      <vt:lpstr>BASKICI, OTORİTER, KATI TUTUM</vt:lpstr>
      <vt:lpstr>Bu tarz ailelerde yetişen çocuklar</vt:lpstr>
      <vt:lpstr>KARARSIZ, TUTARSIZ TUTUM</vt:lpstr>
      <vt:lpstr>Bu tarz ailede yetişen çocuklar;</vt:lpstr>
      <vt:lpstr>KABUL EDİCİ, GÜVEN VERİCİ, DEMOKRATİK TUTUM</vt:lpstr>
      <vt:lpstr>PowerPoint Sunusu</vt:lpstr>
      <vt:lpstr>PowerPoint Sunusu</vt:lpstr>
      <vt:lpstr>Bu tarz ailelerde yetişen çocuklar</vt:lpstr>
      <vt:lpstr>ÇOCUĞUNUZA SORABİLECEĞİNİZ SORULAR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UŞAK REHBERLİK VE ARAŞTIRMA MERKEZİ</dc:title>
  <dc:creator>usak-pdr</dc:creator>
  <cp:lastModifiedBy>usak-pdr</cp:lastModifiedBy>
  <cp:revision>14</cp:revision>
  <dcterms:created xsi:type="dcterms:W3CDTF">2019-11-08T11:40:01Z</dcterms:created>
  <dcterms:modified xsi:type="dcterms:W3CDTF">2019-12-04T06:45:44Z</dcterms:modified>
</cp:coreProperties>
</file>