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87" r:id="rId3"/>
    <p:sldId id="300" r:id="rId4"/>
    <p:sldId id="288" r:id="rId5"/>
    <p:sldId id="289" r:id="rId6"/>
    <p:sldId id="290" r:id="rId7"/>
    <p:sldId id="291" r:id="rId8"/>
    <p:sldId id="256" r:id="rId9"/>
    <p:sldId id="257" r:id="rId10"/>
    <p:sldId id="258" r:id="rId11"/>
    <p:sldId id="264" r:id="rId12"/>
    <p:sldId id="266" r:id="rId13"/>
    <p:sldId id="261" r:id="rId14"/>
    <p:sldId id="259" r:id="rId15"/>
    <p:sldId id="260" r:id="rId16"/>
    <p:sldId id="267" r:id="rId17"/>
    <p:sldId id="268" r:id="rId18"/>
    <p:sldId id="292" r:id="rId19"/>
    <p:sldId id="263" r:id="rId20"/>
    <p:sldId id="265" r:id="rId21"/>
    <p:sldId id="269" r:id="rId22"/>
    <p:sldId id="262" r:id="rId23"/>
    <p:sldId id="270" r:id="rId24"/>
    <p:sldId id="272" r:id="rId25"/>
    <p:sldId id="299" r:id="rId26"/>
    <p:sldId id="302" r:id="rId27"/>
    <p:sldId id="280" r:id="rId28"/>
    <p:sldId id="281" r:id="rId29"/>
    <p:sldId id="271" r:id="rId30"/>
    <p:sldId id="273" r:id="rId31"/>
    <p:sldId id="274" r:id="rId32"/>
    <p:sldId id="301" r:id="rId33"/>
    <p:sldId id="297" r:id="rId34"/>
    <p:sldId id="295" r:id="rId35"/>
    <p:sldId id="293" r:id="rId36"/>
    <p:sldId id="284" r:id="rId37"/>
    <p:sldId id="275" r:id="rId38"/>
    <p:sldId id="276" r:id="rId39"/>
    <p:sldId id="278" r:id="rId40"/>
    <p:sldId id="283" r:id="rId41"/>
    <p:sldId id="298" r:id="rId42"/>
    <p:sldId id="279" r:id="rId43"/>
    <p:sldId id="303" r:id="rId44"/>
    <p:sldId id="305"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8ABAB2-CBC3-4501-969F-0FAE916BA5BC}" type="datetimeFigureOut">
              <a:rPr lang="tr-TR" smtClean="0"/>
              <a:pPr/>
              <a:t>7.04.2020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DDD00F-5C11-418B-8059-86FBB8C9D15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ABAB2-CBC3-4501-969F-0FAE916BA5BC}" type="datetimeFigureOut">
              <a:rPr lang="tr-TR" smtClean="0"/>
              <a:pPr/>
              <a:t>7.04.2020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D00F-5C11-418B-8059-86FBB8C9D15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hurriyet.com.tr/haberleri/harry-potter-serisi" TargetMode="External"/><Relationship Id="rId3" Type="http://schemas.openxmlformats.org/officeDocument/2006/relationships/hyperlink" Target="https://www.hurriyet.com.tr/haberleri/bulbulu-oldurmek" TargetMode="External"/><Relationship Id="rId7" Type="http://schemas.openxmlformats.org/officeDocument/2006/relationships/hyperlink" Target="https://www.hurriyet.com.tr/haberleri/fareler-ve-insanlar" TargetMode="External"/><Relationship Id="rId2" Type="http://schemas.openxmlformats.org/officeDocument/2006/relationships/hyperlink" Target="https://www.hurriyet.com.tr/haberleri/george-orwell" TargetMode="External"/><Relationship Id="rId1" Type="http://schemas.openxmlformats.org/officeDocument/2006/relationships/slideLayout" Target="../slideLayouts/slideLayout4.xml"/><Relationship Id="rId6" Type="http://schemas.openxmlformats.org/officeDocument/2006/relationships/hyperlink" Target="https://www.hurriyet.com.tr/haberleri/sineklerin-tanrisi" TargetMode="External"/><Relationship Id="rId5" Type="http://schemas.openxmlformats.org/officeDocument/2006/relationships/hyperlink" Target="https://www.hurriyet.com.tr/haberleri/hayvan-ciftligi" TargetMode="External"/><Relationship Id="rId4" Type="http://schemas.openxmlformats.org/officeDocument/2006/relationships/hyperlink" Target="https://www.hurriyet.com.tr/haberleri/harper-le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357166"/>
            <a:ext cx="6143636" cy="2500330"/>
          </a:xfrm>
        </p:spPr>
        <p:txBody>
          <a:bodyPr>
            <a:normAutofit fontScale="90000"/>
          </a:bodyPr>
          <a:lstStyle/>
          <a:p>
            <a:r>
              <a:rPr lang="tr-TR" sz="2000" b="1" dirty="0" smtClean="0"/>
              <a:t>UŞAK REHBERLİK VE ARAŞTIRMA MERKEZİ </a:t>
            </a:r>
            <a:br>
              <a:rPr lang="tr-TR" sz="2000" b="1" dirty="0" smtClean="0"/>
            </a:br>
            <a:r>
              <a:rPr lang="tr-TR" sz="2000" dirty="0"/>
              <a:t/>
            </a:r>
            <a:br>
              <a:rPr lang="tr-TR" sz="2000" dirty="0"/>
            </a:br>
            <a:r>
              <a:rPr lang="tr-TR" sz="2000" dirty="0" smtClean="0"/>
              <a:t/>
            </a:r>
            <a:br>
              <a:rPr lang="tr-TR" sz="2000" dirty="0" smtClean="0"/>
            </a:br>
            <a:r>
              <a:rPr lang="tr-TR" sz="2000" dirty="0" smtClean="0"/>
              <a:t>Bu sunum 12-18 yaş grubu çocuklarla COVID-19 hakkındaki duyguları konuşabilme,kaygıyı anlamlandırma,çeşitli baş etme becerileri kazanarak psikolojik sağlamlılığı güçlendirmek amacıyla hazırlanmıştır.</a:t>
            </a:r>
            <a:br>
              <a:rPr lang="tr-TR" sz="2000" dirty="0" smtClean="0"/>
            </a:br>
            <a:endParaRPr lang="tr-TR" sz="2000" dirty="0"/>
          </a:p>
        </p:txBody>
      </p:sp>
      <p:sp>
        <p:nvSpPr>
          <p:cNvPr id="3" name="2 Alt Başlık"/>
          <p:cNvSpPr>
            <a:spLocks noGrp="1"/>
          </p:cNvSpPr>
          <p:nvPr>
            <p:ph type="subTitle" idx="1"/>
          </p:nvPr>
        </p:nvSpPr>
        <p:spPr/>
        <p:txBody>
          <a:bodyPr>
            <a:normAutofit/>
          </a:bodyPr>
          <a:lstStyle/>
          <a:p>
            <a:endParaRPr lang="tr-TR" dirty="0"/>
          </a:p>
        </p:txBody>
      </p:sp>
      <p:pic>
        <p:nvPicPr>
          <p:cNvPr id="4" name="3 Resim" descr="KIRP6.png"/>
          <p:cNvPicPr>
            <a:picLocks noChangeAspect="1"/>
          </p:cNvPicPr>
          <p:nvPr/>
        </p:nvPicPr>
        <p:blipFill>
          <a:blip r:embed="rId2"/>
          <a:stretch>
            <a:fillRect/>
          </a:stretch>
        </p:blipFill>
        <p:spPr>
          <a:xfrm>
            <a:off x="214282" y="3071810"/>
            <a:ext cx="8716592" cy="3643338"/>
          </a:xfrm>
          <a:prstGeom prst="rect">
            <a:avLst/>
          </a:prstGeom>
        </p:spPr>
      </p:pic>
      <p:pic>
        <p:nvPicPr>
          <p:cNvPr id="5" name="4 Resim" descr="ram logo.jpg"/>
          <p:cNvPicPr>
            <a:picLocks noChangeAspect="1"/>
          </p:cNvPicPr>
          <p:nvPr/>
        </p:nvPicPr>
        <p:blipFill>
          <a:blip r:embed="rId3"/>
          <a:stretch>
            <a:fillRect/>
          </a:stretch>
        </p:blipFill>
        <p:spPr>
          <a:xfrm>
            <a:off x="6786579" y="285728"/>
            <a:ext cx="214314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normAutofit fontScale="85000" lnSpcReduction="10000"/>
          </a:bodyPr>
          <a:lstStyle/>
          <a:p>
            <a:r>
              <a:rPr lang="tr-TR" dirty="0"/>
              <a:t> </a:t>
            </a:r>
            <a:r>
              <a:rPr lang="tr-TR" dirty="0" smtClean="0"/>
              <a:t>Psikolojik </a:t>
            </a:r>
            <a:r>
              <a:rPr lang="tr-TR" dirty="0"/>
              <a:t>sağlamlık </a:t>
            </a:r>
            <a:r>
              <a:rPr lang="tr-TR" i="1" dirty="0"/>
              <a:t>“zor şartlar içerisinde olumlu ve şaşırtıcı başarılar kazanma ve ekstrem durumlara adapte olma becerisi”</a:t>
            </a:r>
            <a:r>
              <a:rPr lang="tr-TR" dirty="0"/>
              <a:t> olarak tanımlamıştır. (</a:t>
            </a:r>
            <a:r>
              <a:rPr lang="tr-TR" dirty="0" err="1"/>
              <a:t>Fraser</a:t>
            </a:r>
            <a:r>
              <a:rPr lang="tr-TR" dirty="0"/>
              <a:t>, </a:t>
            </a:r>
            <a:r>
              <a:rPr lang="tr-TR" dirty="0" err="1"/>
              <a:t>Richman</a:t>
            </a:r>
            <a:r>
              <a:rPr lang="tr-TR" dirty="0"/>
              <a:t> ve </a:t>
            </a:r>
            <a:r>
              <a:rPr lang="tr-TR" dirty="0" err="1"/>
              <a:t>Galinsky</a:t>
            </a:r>
            <a:r>
              <a:rPr lang="tr-TR" dirty="0"/>
              <a:t>, 1999, s.136</a:t>
            </a:r>
            <a:r>
              <a:rPr lang="tr-TR" dirty="0" smtClean="0"/>
              <a:t>)</a:t>
            </a:r>
          </a:p>
          <a:p>
            <a:r>
              <a:rPr lang="tr-TR" dirty="0" smtClean="0"/>
              <a:t> </a:t>
            </a:r>
            <a:r>
              <a:rPr lang="tr-TR" dirty="0"/>
              <a:t>Bu kavramı hacıyatmazlara benzetmek mümkün. Aldığı darbe ile sallanan ancak yıkılmadan eski haline dönebilen hacıyatmazlar, yaşadığı olumsuz durumu yıkılmadan atlatabilen insanlar için yakın bir benzetmedir.</a:t>
            </a:r>
          </a:p>
          <a:p>
            <a:endParaRPr lang="tr-TR" dirty="0"/>
          </a:p>
        </p:txBody>
      </p:sp>
      <p:sp>
        <p:nvSpPr>
          <p:cNvPr id="6" name="5 Metin Yer Tutucusu"/>
          <p:cNvSpPr>
            <a:spLocks noGrp="1"/>
          </p:cNvSpPr>
          <p:nvPr>
            <p:ph type="body" sz="half" idx="2"/>
          </p:nvPr>
        </p:nvSpPr>
        <p:spPr>
          <a:xfrm>
            <a:off x="457200" y="285728"/>
            <a:ext cx="3008313" cy="5840435"/>
          </a:xfrm>
        </p:spPr>
        <p:txBody>
          <a:bodyPr/>
          <a:lstStyle/>
          <a:p>
            <a:endParaRPr lang="tr-TR" dirty="0"/>
          </a:p>
        </p:txBody>
      </p:sp>
      <p:pic>
        <p:nvPicPr>
          <p:cNvPr id="7" name="6 Resim" descr="hacıyatmaz.webp"/>
          <p:cNvPicPr>
            <a:picLocks noChangeAspect="1"/>
          </p:cNvPicPr>
          <p:nvPr/>
        </p:nvPicPr>
        <p:blipFill>
          <a:blip r:embed="rId2"/>
          <a:stretch>
            <a:fillRect/>
          </a:stretch>
        </p:blipFill>
        <p:spPr>
          <a:xfrm>
            <a:off x="500034" y="285728"/>
            <a:ext cx="2928958" cy="58579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642918"/>
            <a:ext cx="8229600" cy="5483245"/>
          </a:xfrm>
        </p:spPr>
        <p:txBody>
          <a:bodyPr/>
          <a:lstStyle/>
          <a:p>
            <a:r>
              <a:rPr lang="tr-TR" dirty="0"/>
              <a:t>Gelişimsel açıdan tanımlandığında</a:t>
            </a:r>
            <a:r>
              <a:rPr lang="tr-TR" b="1" dirty="0"/>
              <a:t>, zor koşullar altında dahi (</a:t>
            </a:r>
            <a:r>
              <a:rPr lang="tr-TR" b="1" dirty="0" err="1"/>
              <a:t>travmatik</a:t>
            </a:r>
            <a:r>
              <a:rPr lang="tr-TR" b="1" dirty="0"/>
              <a:t> deneyim ya da olumsuz yaşantılar) </a:t>
            </a:r>
            <a:r>
              <a:rPr lang="tr-TR" dirty="0"/>
              <a:t>normal gelişimi tamamlamak olarak görülmektedir (</a:t>
            </a:r>
            <a:r>
              <a:rPr lang="tr-TR" dirty="0" err="1"/>
              <a:t>Fonagy</a:t>
            </a:r>
            <a:r>
              <a:rPr lang="tr-TR" dirty="0"/>
              <a:t>, </a:t>
            </a:r>
            <a:r>
              <a:rPr lang="tr-TR" dirty="0" err="1"/>
              <a:t>Steele</a:t>
            </a:r>
            <a:r>
              <a:rPr lang="tr-TR" dirty="0"/>
              <a:t>, </a:t>
            </a:r>
            <a:r>
              <a:rPr lang="tr-TR" dirty="0" err="1"/>
              <a:t>Steele</a:t>
            </a:r>
            <a:r>
              <a:rPr lang="tr-TR" dirty="0"/>
              <a:t>, </a:t>
            </a:r>
            <a:r>
              <a:rPr lang="tr-TR" dirty="0" err="1"/>
              <a:t>Higgit</a:t>
            </a:r>
            <a:r>
              <a:rPr lang="tr-TR" dirty="0"/>
              <a:t> ve </a:t>
            </a:r>
            <a:r>
              <a:rPr lang="tr-TR" dirty="0" err="1"/>
              <a:t>Target</a:t>
            </a:r>
            <a:r>
              <a:rPr lang="tr-TR" dirty="0"/>
              <a:t>, 1994). Psikolojik sağlamlıkla ilgili çalışmalarda öncü bir araştırmacı olan </a:t>
            </a:r>
            <a:r>
              <a:rPr lang="tr-TR" dirty="0" err="1"/>
              <a:t>Garmezy’e</a:t>
            </a:r>
            <a:r>
              <a:rPr lang="tr-TR" dirty="0"/>
              <a:t> (1993) göre, psikolojik sağlamlık toparlanma gücünde gizlidir ve bireyin yaşadığı stresli olaydan önce zaten kendisinde </a:t>
            </a:r>
            <a:r>
              <a:rPr lang="tr-TR" dirty="0" err="1"/>
              <a:t>varolan</a:t>
            </a:r>
            <a:r>
              <a:rPr lang="tr-TR" dirty="0"/>
              <a:t> yeteneklere ve davranış şekillerine tekrar dönebilme yetisidir.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t>Psikolojik Sağlamlılığı Yüksek Bireylerin Ortak Özellikleri Nelerdir?</a:t>
            </a:r>
            <a:endParaRPr lang="tr-TR" dirty="0"/>
          </a:p>
        </p:txBody>
      </p:sp>
      <p:sp>
        <p:nvSpPr>
          <p:cNvPr id="6" name="5 İçerik Yer Tutucusu"/>
          <p:cNvSpPr>
            <a:spLocks noGrp="1"/>
          </p:cNvSpPr>
          <p:nvPr>
            <p:ph idx="1"/>
          </p:nvPr>
        </p:nvSpPr>
        <p:spPr/>
        <p:txBody>
          <a:bodyPr>
            <a:normAutofit/>
          </a:bodyPr>
          <a:lstStyle/>
          <a:p>
            <a:pPr>
              <a:buNone/>
            </a:pPr>
            <a:r>
              <a:rPr lang="tr-TR" dirty="0" smtClean="0"/>
              <a:t>     Psikolojik sağlamlık </a:t>
            </a:r>
            <a:r>
              <a:rPr lang="tr-TR" dirty="0"/>
              <a:t>gösteren ergenler </a:t>
            </a:r>
            <a:r>
              <a:rPr lang="tr-TR" dirty="0" smtClean="0"/>
              <a:t>arkadaş edinebilme  ve arkadaşlığı </a:t>
            </a:r>
            <a:r>
              <a:rPr lang="tr-TR" dirty="0"/>
              <a:t>sürdürebilme becerilerine </a:t>
            </a:r>
            <a:r>
              <a:rPr lang="tr-TR" dirty="0" smtClean="0"/>
              <a:t>sahip, gerektiğinde duygusal </a:t>
            </a:r>
            <a:r>
              <a:rPr lang="tr-TR" dirty="0"/>
              <a:t>destek </a:t>
            </a:r>
            <a:r>
              <a:rPr lang="tr-TR" dirty="0" smtClean="0"/>
              <a:t>sağlayabilen ve arkadaşlıklarını sağlıklı şekilde sürdürebilen bireylerdir </a:t>
            </a:r>
            <a:r>
              <a:rPr lang="tr-TR" dirty="0"/>
              <a:t>(</a:t>
            </a:r>
            <a:r>
              <a:rPr lang="tr-TR" dirty="0" err="1"/>
              <a:t>Lewis</a:t>
            </a:r>
            <a:r>
              <a:rPr lang="tr-TR" dirty="0"/>
              <a:t>, 2000; </a:t>
            </a:r>
            <a:r>
              <a:rPr lang="tr-TR" dirty="0" err="1"/>
              <a:t>Werner</a:t>
            </a:r>
            <a:r>
              <a:rPr lang="tr-TR" dirty="0"/>
              <a:t> ve </a:t>
            </a:r>
            <a:r>
              <a:rPr lang="tr-TR" dirty="0" err="1"/>
              <a:t>Smith</a:t>
            </a:r>
            <a:r>
              <a:rPr lang="tr-TR" dirty="0"/>
              <a:t>, 2001).</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457200" y="357166"/>
            <a:ext cx="4038600" cy="5768997"/>
          </a:xfrm>
        </p:spPr>
        <p:txBody>
          <a:bodyPr>
            <a:normAutofit fontScale="77500" lnSpcReduction="20000"/>
          </a:bodyPr>
          <a:lstStyle/>
          <a:p>
            <a:r>
              <a:rPr lang="tr-TR" dirty="0"/>
              <a:t>P</a:t>
            </a:r>
            <a:r>
              <a:rPr lang="tr-TR" dirty="0" smtClean="0"/>
              <a:t>sikolojik </a:t>
            </a:r>
            <a:r>
              <a:rPr lang="tr-TR" dirty="0"/>
              <a:t>yönden sağlam bireylerin genel </a:t>
            </a:r>
            <a:r>
              <a:rPr lang="tr-TR" b="1" dirty="0"/>
              <a:t>olarak sosyal becerilerinin ve problem çözme becerilerinin daha yüksek olduğu, daha iyimser oldukları ve yaşam amaçlarının farkında oldukları</a:t>
            </a:r>
            <a:r>
              <a:rPr lang="tr-TR" dirty="0"/>
              <a:t> bulunmuştur (</a:t>
            </a:r>
            <a:r>
              <a:rPr lang="tr-TR" dirty="0" err="1"/>
              <a:t>Penick</a:t>
            </a:r>
            <a:r>
              <a:rPr lang="tr-TR" dirty="0"/>
              <a:t> ve </a:t>
            </a:r>
            <a:r>
              <a:rPr lang="tr-TR" dirty="0" err="1"/>
              <a:t>Jepsen</a:t>
            </a:r>
            <a:r>
              <a:rPr lang="tr-TR" dirty="0"/>
              <a:t>, 1992; </a:t>
            </a:r>
            <a:r>
              <a:rPr lang="tr-TR" dirty="0" err="1"/>
              <a:t>Rutter</a:t>
            </a:r>
            <a:r>
              <a:rPr lang="tr-TR" dirty="0"/>
              <a:t>, 1989</a:t>
            </a:r>
            <a:r>
              <a:rPr lang="tr-TR" dirty="0" smtClean="0"/>
              <a:t>).</a:t>
            </a:r>
          </a:p>
          <a:p>
            <a:pPr>
              <a:buNone/>
            </a:pPr>
            <a:endParaRPr lang="tr-TR" dirty="0"/>
          </a:p>
          <a:p>
            <a:pPr>
              <a:buNone/>
            </a:pPr>
            <a:r>
              <a:rPr lang="tr-TR" dirty="0" smtClean="0"/>
              <a:t>     </a:t>
            </a:r>
            <a:r>
              <a:rPr lang="tr-TR" dirty="0" err="1" smtClean="0"/>
              <a:t>Wang</a:t>
            </a:r>
            <a:r>
              <a:rPr lang="tr-TR" dirty="0"/>
              <a:t>, </a:t>
            </a:r>
            <a:r>
              <a:rPr lang="tr-TR" dirty="0" err="1"/>
              <a:t>Haertel</a:t>
            </a:r>
            <a:r>
              <a:rPr lang="tr-TR" dirty="0"/>
              <a:t>, ve </a:t>
            </a:r>
            <a:r>
              <a:rPr lang="tr-TR" dirty="0" err="1"/>
              <a:t>Walberg</a:t>
            </a:r>
            <a:r>
              <a:rPr lang="tr-TR" dirty="0"/>
              <a:t> (1995) sağlamlığı pekiştiren beş temadan söz etmektedir: </a:t>
            </a:r>
            <a:r>
              <a:rPr lang="tr-TR" b="1" dirty="0"/>
              <a:t>a) başarılı hissetme, </a:t>
            </a:r>
            <a:endParaRPr lang="tr-TR" b="1" dirty="0" smtClean="0"/>
          </a:p>
          <a:p>
            <a:pPr>
              <a:buNone/>
            </a:pPr>
            <a:r>
              <a:rPr lang="tr-TR" b="1" dirty="0" smtClean="0"/>
              <a:t>     b</a:t>
            </a:r>
            <a:r>
              <a:rPr lang="tr-TR" b="1" dirty="0"/>
              <a:t>) </a:t>
            </a:r>
            <a:r>
              <a:rPr lang="tr-TR" b="1" dirty="0" err="1"/>
              <a:t>degerli</a:t>
            </a:r>
            <a:r>
              <a:rPr lang="tr-TR" b="1" dirty="0"/>
              <a:t> hissetme, </a:t>
            </a:r>
            <a:endParaRPr lang="tr-TR" b="1" dirty="0" smtClean="0"/>
          </a:p>
          <a:p>
            <a:pPr>
              <a:buNone/>
            </a:pPr>
            <a:r>
              <a:rPr lang="tr-TR" b="1" dirty="0" smtClean="0"/>
              <a:t>     c</a:t>
            </a:r>
            <a:r>
              <a:rPr lang="tr-TR" b="1" dirty="0"/>
              <a:t>) yararlı hissetme, </a:t>
            </a:r>
            <a:r>
              <a:rPr lang="tr-TR" b="1" dirty="0" smtClean="0"/>
              <a:t> </a:t>
            </a:r>
          </a:p>
          <a:p>
            <a:pPr>
              <a:buNone/>
            </a:pPr>
            <a:r>
              <a:rPr lang="tr-TR" b="1" dirty="0"/>
              <a:t> </a:t>
            </a:r>
            <a:r>
              <a:rPr lang="tr-TR" b="1" dirty="0" smtClean="0"/>
              <a:t>    d</a:t>
            </a:r>
            <a:r>
              <a:rPr lang="tr-TR" b="1" dirty="0"/>
              <a:t>) güçlü hissetme</a:t>
            </a:r>
            <a:r>
              <a:rPr lang="tr-TR" b="1" dirty="0" smtClean="0"/>
              <a:t>,</a:t>
            </a:r>
          </a:p>
          <a:p>
            <a:pPr>
              <a:buNone/>
            </a:pPr>
            <a:r>
              <a:rPr lang="tr-TR" b="1" dirty="0"/>
              <a:t> </a:t>
            </a:r>
            <a:r>
              <a:rPr lang="tr-TR" b="1" dirty="0" smtClean="0"/>
              <a:t>    e</a:t>
            </a:r>
            <a:r>
              <a:rPr lang="tr-TR" b="1" dirty="0"/>
              <a:t>) iyimser ve umutlu hissetme.</a:t>
            </a:r>
          </a:p>
          <a:p>
            <a:endParaRPr lang="tr-TR" dirty="0"/>
          </a:p>
        </p:txBody>
      </p:sp>
      <p:pic>
        <p:nvPicPr>
          <p:cNvPr id="7" name="6 İçerik Yer Tutucusu" descr="psikolojik sağlık.jpg"/>
          <p:cNvPicPr>
            <a:picLocks noGrp="1" noChangeAspect="1"/>
          </p:cNvPicPr>
          <p:nvPr>
            <p:ph sz="half" idx="2"/>
          </p:nvPr>
        </p:nvPicPr>
        <p:blipFill>
          <a:blip r:embed="rId2"/>
          <a:stretch>
            <a:fillRect/>
          </a:stretch>
        </p:blipFill>
        <p:spPr>
          <a:xfrm>
            <a:off x="4786315" y="428604"/>
            <a:ext cx="3857652" cy="55007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t>Psikolojik Dayanıklılığımız Nelere Bağlıdır?</a:t>
            </a:r>
            <a:endParaRPr lang="tr-TR" dirty="0"/>
          </a:p>
        </p:txBody>
      </p:sp>
      <p:sp>
        <p:nvSpPr>
          <p:cNvPr id="6" name="5 İçerik Yer Tutucusu"/>
          <p:cNvSpPr>
            <a:spLocks noGrp="1"/>
          </p:cNvSpPr>
          <p:nvPr>
            <p:ph idx="1"/>
          </p:nvPr>
        </p:nvSpPr>
        <p:spPr/>
        <p:txBody>
          <a:bodyPr>
            <a:normAutofit/>
          </a:bodyPr>
          <a:lstStyle/>
          <a:p>
            <a:r>
              <a:rPr lang="tr-TR" sz="2200" dirty="0"/>
              <a:t>Bazı çocuklar stresle ve olumsuz yaşam olayları karşısında daha dayanıklıdırlar ve stresli yaşam olayları ile daha kolay başa çıkarlar. Buna karşılık, bazı </a:t>
            </a:r>
            <a:r>
              <a:rPr lang="tr-TR" sz="2200" dirty="0" smtClean="0"/>
              <a:t>çocuklar </a:t>
            </a:r>
            <a:r>
              <a:rPr lang="tr-TR" sz="2200" dirty="0"/>
              <a:t>olumsuzluklardan çok daha derinden etkilenirler. Bu noktada sorulması gereken soru neden bazı çocuklar risk durumlarından daha olumsuz etkilenirken, bir diğer çocuk aynı olumsuz yaşantı ile daha kolay başa çıkıp ve uyum gösterebildiğidir (</a:t>
            </a:r>
            <a:r>
              <a:rPr lang="tr-TR" sz="2200" dirty="0" err="1"/>
              <a:t>Murray</a:t>
            </a:r>
            <a:r>
              <a:rPr lang="tr-TR" sz="2200" dirty="0"/>
              <a:t>, 2003).</a:t>
            </a:r>
          </a:p>
          <a:p>
            <a:endParaRPr lang="tr-TR" dirty="0"/>
          </a:p>
          <a:p>
            <a:endParaRPr lang="tr-TR" dirty="0"/>
          </a:p>
        </p:txBody>
      </p:sp>
      <p:pic>
        <p:nvPicPr>
          <p:cNvPr id="7" name="6 Resim" descr="koruyu.jpg"/>
          <p:cNvPicPr>
            <a:picLocks noChangeAspect="1"/>
          </p:cNvPicPr>
          <p:nvPr/>
        </p:nvPicPr>
        <p:blipFill>
          <a:blip r:embed="rId2"/>
          <a:stretch>
            <a:fillRect/>
          </a:stretch>
        </p:blipFill>
        <p:spPr>
          <a:xfrm>
            <a:off x="857224" y="4143380"/>
            <a:ext cx="7196163" cy="2500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457200" y="571480"/>
            <a:ext cx="4038600" cy="5554683"/>
          </a:xfrm>
        </p:spPr>
        <p:txBody>
          <a:bodyPr>
            <a:normAutofit fontScale="62500" lnSpcReduction="20000"/>
          </a:bodyPr>
          <a:lstStyle/>
          <a:p>
            <a:r>
              <a:rPr lang="tr-TR" dirty="0" smtClean="0"/>
              <a:t>Bireyin başına gelen olaylar ile savaşmasına yardımcı olan bireysel ve dışsal koruyucu faktörler vardır.</a:t>
            </a:r>
          </a:p>
          <a:p>
            <a:r>
              <a:rPr lang="tr-TR" b="1" dirty="0" smtClean="0"/>
              <a:t>Bireysel </a:t>
            </a:r>
            <a:r>
              <a:rPr lang="tr-TR" b="1" dirty="0"/>
              <a:t>koruyucu faktörler kısaca şu şekilde ifade edilebilir: </a:t>
            </a:r>
            <a:r>
              <a:rPr lang="tr-TR" dirty="0"/>
              <a:t>benlik saygısı, özgüven, kişisel </a:t>
            </a:r>
            <a:r>
              <a:rPr lang="tr-TR" dirty="0" err="1"/>
              <a:t>farkındalık</a:t>
            </a:r>
            <a:r>
              <a:rPr lang="tr-TR" dirty="0"/>
              <a:t> ve kendini kabul etme, yaşam hedeflerinin olması ve gelecek için olumlu beklentiler, iyimserlik ve umut, sosyal yetkinlik, iç denetim odağı, etkili problem çözme becerileri, akademik başarı ve tabi ki sağlık düzeyi.</a:t>
            </a:r>
          </a:p>
          <a:p>
            <a:r>
              <a:rPr lang="tr-TR" b="1" dirty="0"/>
              <a:t>Dışsal yani çevresel koruyucu faktörler ise</a:t>
            </a:r>
            <a:r>
              <a:rPr lang="tr-TR" dirty="0"/>
              <a:t>: destekleyici anne-baba, iyi aile ilişkileri, akran/arkadaş desteği, etkili sosyal aktiviteler olarak sıralanabilir. Bu kısımda asıl önemli olan nokta, bahsedilen koruyucu faktörlerin, mevcut durumdaki olumsuz koşul ya da riski nasıl ve ne ölçüde azalttığı, ortadan kaldırdığı veya önlediğinin tespit edilmesi ve buna göre hareket edilmesidir.</a:t>
            </a:r>
          </a:p>
          <a:p>
            <a:endParaRPr lang="tr-TR" dirty="0"/>
          </a:p>
        </p:txBody>
      </p:sp>
      <p:pic>
        <p:nvPicPr>
          <p:cNvPr id="7" name="6 İçerik Yer Tutucusu" descr="aile.jpg"/>
          <p:cNvPicPr>
            <a:picLocks noGrp="1" noChangeAspect="1"/>
          </p:cNvPicPr>
          <p:nvPr>
            <p:ph sz="half" idx="2"/>
          </p:nvPr>
        </p:nvPicPr>
        <p:blipFill>
          <a:blip r:embed="rId2"/>
          <a:stretch>
            <a:fillRect/>
          </a:stretch>
        </p:blipFill>
        <p:spPr>
          <a:xfrm>
            <a:off x="5072066" y="928670"/>
            <a:ext cx="3143271" cy="428627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000108"/>
            <a:ext cx="4038600" cy="5126055"/>
          </a:xfrm>
        </p:spPr>
        <p:txBody>
          <a:bodyPr>
            <a:normAutofit fontScale="70000" lnSpcReduction="20000"/>
          </a:bodyPr>
          <a:lstStyle/>
          <a:p>
            <a:pPr>
              <a:buNone/>
            </a:pPr>
            <a:r>
              <a:rPr lang="tr-TR" dirty="0" smtClean="0"/>
              <a:t>      </a:t>
            </a:r>
            <a:r>
              <a:rPr lang="tr-TR" b="1" dirty="0" smtClean="0"/>
              <a:t>Bireysel </a:t>
            </a:r>
            <a:r>
              <a:rPr lang="tr-TR" b="1" dirty="0"/>
              <a:t>koruyucu faktörler</a:t>
            </a:r>
          </a:p>
          <a:p>
            <a:r>
              <a:rPr lang="tr-TR" dirty="0"/>
              <a:t> Zeka</a:t>
            </a:r>
          </a:p>
          <a:p>
            <a:r>
              <a:rPr lang="tr-TR" dirty="0"/>
              <a:t> Akademik basarı</a:t>
            </a:r>
          </a:p>
          <a:p>
            <a:r>
              <a:rPr lang="tr-TR" dirty="0"/>
              <a:t> Olumlu veya kolay mizaç</a:t>
            </a:r>
          </a:p>
          <a:p>
            <a:r>
              <a:rPr lang="tr-TR" dirty="0"/>
              <a:t> </a:t>
            </a:r>
            <a:r>
              <a:rPr lang="tr-TR" dirty="0" smtClean="0"/>
              <a:t>İç </a:t>
            </a:r>
            <a:r>
              <a:rPr lang="tr-TR" dirty="0"/>
              <a:t>kontrol </a:t>
            </a:r>
            <a:r>
              <a:rPr lang="tr-TR" dirty="0" smtClean="0"/>
              <a:t>odağı</a:t>
            </a:r>
            <a:endParaRPr lang="tr-TR" dirty="0"/>
          </a:p>
          <a:p>
            <a:r>
              <a:rPr lang="tr-TR" dirty="0"/>
              <a:t> Benlik saygısı ve </a:t>
            </a:r>
            <a:r>
              <a:rPr lang="tr-TR" dirty="0" err="1"/>
              <a:t>özyeterlik</a:t>
            </a:r>
            <a:endParaRPr lang="tr-TR" dirty="0"/>
          </a:p>
          <a:p>
            <a:r>
              <a:rPr lang="tr-TR" dirty="0"/>
              <a:t> </a:t>
            </a:r>
            <a:r>
              <a:rPr lang="tr-TR" dirty="0" smtClean="0"/>
              <a:t>Kişisel </a:t>
            </a:r>
            <a:r>
              <a:rPr lang="tr-TR" dirty="0" err="1" smtClean="0"/>
              <a:t>farkındalık</a:t>
            </a:r>
            <a:r>
              <a:rPr lang="tr-TR" dirty="0" smtClean="0"/>
              <a:t> </a:t>
            </a:r>
            <a:r>
              <a:rPr lang="tr-TR" dirty="0"/>
              <a:t>ve kendini kabul</a:t>
            </a:r>
          </a:p>
          <a:p>
            <a:r>
              <a:rPr lang="tr-TR" dirty="0"/>
              <a:t> Özerklik</a:t>
            </a:r>
          </a:p>
          <a:p>
            <a:r>
              <a:rPr lang="tr-TR" dirty="0"/>
              <a:t> Yasam hedeflerinin olması ve gelecek için olumlu beklentiler</a:t>
            </a:r>
          </a:p>
          <a:p>
            <a:r>
              <a:rPr lang="tr-TR" dirty="0"/>
              <a:t> Etkili problem çözme becerileri</a:t>
            </a:r>
          </a:p>
          <a:p>
            <a:r>
              <a:rPr lang="tr-TR" dirty="0"/>
              <a:t> </a:t>
            </a:r>
            <a:r>
              <a:rPr lang="tr-TR" dirty="0" smtClean="0"/>
              <a:t>İyimserlik </a:t>
            </a:r>
            <a:r>
              <a:rPr lang="tr-TR" dirty="0"/>
              <a:t>ve umut</a:t>
            </a:r>
          </a:p>
          <a:p>
            <a:r>
              <a:rPr lang="tr-TR" dirty="0"/>
              <a:t> Sosyal yetkinlik</a:t>
            </a:r>
          </a:p>
          <a:p>
            <a:r>
              <a:rPr lang="tr-TR" dirty="0"/>
              <a:t> Mizah duygusuna sahip olma</a:t>
            </a:r>
          </a:p>
          <a:p>
            <a:endParaRPr lang="tr-TR" dirty="0"/>
          </a:p>
          <a:p>
            <a:endParaRPr lang="tr-TR" dirty="0"/>
          </a:p>
        </p:txBody>
      </p:sp>
      <p:sp>
        <p:nvSpPr>
          <p:cNvPr id="4" name="3 İçerik Yer Tutucusu"/>
          <p:cNvSpPr>
            <a:spLocks noGrp="1"/>
          </p:cNvSpPr>
          <p:nvPr>
            <p:ph sz="half" idx="2"/>
          </p:nvPr>
        </p:nvSpPr>
        <p:spPr>
          <a:xfrm>
            <a:off x="4648200" y="1000108"/>
            <a:ext cx="4038600" cy="5126055"/>
          </a:xfrm>
        </p:spPr>
        <p:txBody>
          <a:bodyPr>
            <a:normAutofit fontScale="70000" lnSpcReduction="20000"/>
          </a:bodyPr>
          <a:lstStyle/>
          <a:p>
            <a:pPr>
              <a:buNone/>
            </a:pPr>
            <a:r>
              <a:rPr lang="tr-TR" b="1" dirty="0" smtClean="0"/>
              <a:t>       Ailesel </a:t>
            </a:r>
            <a:r>
              <a:rPr lang="tr-TR" b="1" dirty="0"/>
              <a:t>koruyucu faktörler</a:t>
            </a:r>
          </a:p>
          <a:p>
            <a:r>
              <a:rPr lang="tr-TR" dirty="0"/>
              <a:t> Destekleyici anne-baba ya da bir aile üyesiyle olumlu </a:t>
            </a:r>
            <a:r>
              <a:rPr lang="tr-TR" dirty="0" smtClean="0"/>
              <a:t>ilişkiler </a:t>
            </a:r>
          </a:p>
          <a:p>
            <a:r>
              <a:rPr lang="tr-TR" dirty="0" smtClean="0"/>
              <a:t> Çocuğa </a:t>
            </a:r>
            <a:r>
              <a:rPr lang="tr-TR" dirty="0"/>
              <a:t>yönelik </a:t>
            </a:r>
            <a:r>
              <a:rPr lang="tr-TR" dirty="0" smtClean="0"/>
              <a:t>gerçekçi </a:t>
            </a:r>
            <a:r>
              <a:rPr lang="tr-TR" dirty="0"/>
              <a:t>beklentiler</a:t>
            </a:r>
          </a:p>
          <a:p>
            <a:r>
              <a:rPr lang="tr-TR" dirty="0"/>
              <a:t>Çevresel koruyucu faktörler</a:t>
            </a:r>
          </a:p>
          <a:p>
            <a:r>
              <a:rPr lang="tr-TR" dirty="0"/>
              <a:t> Sosyal çevredeki destekleyici bir </a:t>
            </a:r>
            <a:r>
              <a:rPr lang="tr-TR" dirty="0" smtClean="0"/>
              <a:t>yetişkinle </a:t>
            </a:r>
            <a:r>
              <a:rPr lang="tr-TR" dirty="0"/>
              <a:t>olumlu </a:t>
            </a:r>
            <a:r>
              <a:rPr lang="tr-TR" dirty="0" smtClean="0"/>
              <a:t>ilişkiler</a:t>
            </a:r>
            <a:endParaRPr lang="tr-TR" dirty="0"/>
          </a:p>
          <a:p>
            <a:r>
              <a:rPr lang="tr-TR" dirty="0"/>
              <a:t> Akran / </a:t>
            </a:r>
            <a:r>
              <a:rPr lang="tr-TR" dirty="0" smtClean="0"/>
              <a:t>Arkadaş desteği</a:t>
            </a:r>
            <a:endParaRPr lang="tr-TR" dirty="0"/>
          </a:p>
          <a:p>
            <a:r>
              <a:rPr lang="tr-TR" dirty="0"/>
              <a:t> Etkili toplumsal kaynaklar (kaliteli okullar, gençlik </a:t>
            </a:r>
            <a:r>
              <a:rPr lang="tr-TR" dirty="0" smtClean="0"/>
              <a:t>merkezleri,gençlik </a:t>
            </a:r>
            <a:r>
              <a:rPr lang="tr-TR" dirty="0"/>
              <a:t>organizasyonları vb</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t>Psikolojik Sağlamlılığı Nasıl Güçlendiririz?</a:t>
            </a:r>
            <a:endParaRPr lang="tr-TR" b="1" dirty="0"/>
          </a:p>
        </p:txBody>
      </p:sp>
      <p:sp>
        <p:nvSpPr>
          <p:cNvPr id="6" name="5 İçerik Yer Tutucusu"/>
          <p:cNvSpPr>
            <a:spLocks noGrp="1"/>
          </p:cNvSpPr>
          <p:nvPr>
            <p:ph idx="1"/>
          </p:nvPr>
        </p:nvSpPr>
        <p:spPr/>
        <p:txBody>
          <a:bodyPr/>
          <a:lstStyle/>
          <a:p>
            <a:pPr>
              <a:buNone/>
            </a:pPr>
            <a:r>
              <a:rPr lang="tr-TR" dirty="0" smtClean="0"/>
              <a:t>    İçinde </a:t>
            </a:r>
            <a:r>
              <a:rPr lang="tr-TR" dirty="0"/>
              <a:t>yaşanılan yüzyıldaki hızlı değişim ve gelişim insan yaşantısını olumlu olduğu kadar olumsuz yönden de etkilemektedir.İnsanlar bu hızlı yaşam tarzını ayak uydurmaya çalışırken çoğu zaman kendi iyilik hallerini göz ardı edebilmektedirler</a:t>
            </a:r>
            <a:r>
              <a:rPr lang="tr-TR" dirty="0" smtClean="0"/>
              <a:t>.</a:t>
            </a:r>
          </a:p>
          <a:p>
            <a:pPr>
              <a:buNone/>
            </a:pPr>
            <a:endParaRPr lang="tr-TR" dirty="0"/>
          </a:p>
          <a:p>
            <a:pPr>
              <a:buNone/>
            </a:pPr>
            <a:endParaRPr lang="tr-T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fontScale="90000"/>
          </a:bodyPr>
          <a:lstStyle/>
          <a:p>
            <a:r>
              <a:rPr lang="tr-TR" dirty="0" smtClean="0"/>
              <a:t/>
            </a:r>
            <a:br>
              <a:rPr lang="tr-TR" dirty="0" smtClean="0"/>
            </a:br>
            <a:r>
              <a:rPr lang="tr-TR" sz="2200" dirty="0" smtClean="0"/>
              <a:t>KORONAVIRÜS RISKI SÜRECINDE </a:t>
            </a:r>
            <a:r>
              <a:rPr lang="tr-TR" sz="2200" dirty="0"/>
              <a:t/>
            </a:r>
            <a:br>
              <a:rPr lang="tr-TR" sz="2200" dirty="0"/>
            </a:br>
            <a:r>
              <a:rPr lang="tr-TR" sz="2200" dirty="0"/>
              <a:t>PSIKOLOJIK SAĞLAMLIĞI ARTIRMAYA </a:t>
            </a:r>
            <a:br>
              <a:rPr lang="tr-TR" sz="2200" dirty="0"/>
            </a:br>
            <a:r>
              <a:rPr lang="tr-TR" sz="2200" dirty="0"/>
              <a:t>YARDIMCI OLABILECEK </a:t>
            </a:r>
            <a:r>
              <a:rPr lang="tr-TR" sz="2200" b="1" dirty="0"/>
              <a:t>BAZI ÖNERILER</a:t>
            </a:r>
            <a:endParaRPr lang="tr-TR" sz="2200" dirty="0"/>
          </a:p>
        </p:txBody>
      </p:sp>
      <p:sp>
        <p:nvSpPr>
          <p:cNvPr id="3" name="2 İçerik Yer Tutucusu"/>
          <p:cNvSpPr>
            <a:spLocks noGrp="1"/>
          </p:cNvSpPr>
          <p:nvPr>
            <p:ph idx="1"/>
          </p:nvPr>
        </p:nvSpPr>
        <p:spPr/>
        <p:txBody>
          <a:bodyPr>
            <a:normAutofit fontScale="70000" lnSpcReduction="20000"/>
          </a:bodyPr>
          <a:lstStyle/>
          <a:p>
            <a:r>
              <a:rPr lang="tr-TR" dirty="0"/>
              <a:t>Salgın hastalık tehdidi gibi zorlu bir yaşam olayı karşısında insanlar, kendilerini güvende hissetmek ve her şeyin kontrol altında olduğunu bilmek ister. Bu yüzden, </a:t>
            </a:r>
            <a:r>
              <a:rPr lang="tr-TR" dirty="0" err="1"/>
              <a:t>koronavirüs</a:t>
            </a:r>
            <a:r>
              <a:rPr lang="tr-TR" dirty="0"/>
              <a:t> riskinin kendiniz ve sevdikleriniz üzerindeki olumsuz etkilerini azaltmak için psikolojik sağlamlığınızı artırmak oldukça önemlidir. </a:t>
            </a:r>
          </a:p>
          <a:p>
            <a:r>
              <a:rPr lang="tr-TR" dirty="0"/>
              <a:t>Psikolojik sağlamlığınızı korumak ya da artırmak, gün geçtikçe yaşadığınız riskli sürecin olumsuz psikolojik etkileriyle daha iyi başa çıkabilmeniz, daha az kaygı yaşamanız, kendinizi güvende hissetmeniz ve yaşanan sürece sağlıklı uyum göstermeniz demektir. </a:t>
            </a:r>
          </a:p>
          <a:p>
            <a:r>
              <a:rPr lang="tr-TR" dirty="0"/>
              <a:t>Aşağıda, </a:t>
            </a:r>
            <a:r>
              <a:rPr lang="tr-TR" dirty="0" err="1"/>
              <a:t>koronavirüs</a:t>
            </a:r>
            <a:r>
              <a:rPr lang="tr-TR" dirty="0"/>
              <a:t> riski sürecinde psikolojik sağlamlığınızı artırarak kendinize ve çevrenizdekilere yardımcı olmak için öneriler sunulmaktadır. Bu önerilerin bazıları size garip gelebilir ya da hoşunuza gitmeyebilir. Yine de bu öneriler, yaşadığınız stres ve kaygı tepkilerinin üstesinden gelmenizde ve toparlanmanızda size yardımcı olabilir.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92500"/>
          </a:bodyPr>
          <a:lstStyle/>
          <a:p>
            <a:r>
              <a:rPr lang="tr-TR" dirty="0"/>
              <a:t>Ergenlik dönemindeki genç nerede ne yiyeceği,hangi sosyal gruplara gireceği, meslek seçimi gibi birçok konuda kişisel kararlarını verme sorumluluğuyla karşı karşıyadır.  Ayrıcı bu dönemde artan akademik talepler nedeni ile yoğun kaygı yaşamaktadır. Bütün bu durumlar gencin iyilik halini olumsuz olarak etkilemektedir. Ergenlik ve yetişkinliğin ilk yılları yaşam tarzı kararının alındığı bir dönemdir. Bu dönem akıllı kararlar alındığı taktirde sağlığa zararlı davranışlar yerine sağlığı olumlu yönde destekleyen davranışların seçilebileceği bir dönemdir.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496"/>
            <a:ext cx="8229600" cy="3268667"/>
          </a:xfrm>
        </p:spPr>
        <p:txBody>
          <a:bodyPr>
            <a:normAutofit fontScale="55000" lnSpcReduction="20000"/>
          </a:bodyPr>
          <a:lstStyle/>
          <a:p>
            <a:r>
              <a:rPr lang="tr-TR" dirty="0"/>
              <a:t>Zorlu yaşam olayları karşısında çocukların stres ve kaygı tepkileri göstermesi beklendik bir durumdur. Özellikle tüm dünyada yaşanan </a:t>
            </a:r>
            <a:r>
              <a:rPr lang="tr-TR" dirty="0" err="1"/>
              <a:t>koronavirüs</a:t>
            </a:r>
            <a:r>
              <a:rPr lang="tr-TR" dirty="0"/>
              <a:t> (COVID-19) salgını nedeniyle çocuk ve ergenlerin kendileri, aileleri, arkadaşları, sevdikleri ve yakınları için endişe, kaygı, panik ve korku yaşaması oldukça olağandır. </a:t>
            </a:r>
            <a:endParaRPr lang="tr-TR" dirty="0" smtClean="0"/>
          </a:p>
          <a:p>
            <a:endParaRPr lang="tr-TR" dirty="0"/>
          </a:p>
          <a:p>
            <a:r>
              <a:rPr lang="tr-TR" dirty="0"/>
              <a:t>Bu süreçte çocuk ve ergenler, medya, sosyal medya ya da internet üzerinden bulaşıcı hastalık salgını ile ilgili haberleri izlemekte, tartışmalara kulak misafiri olmakta, alınan önlemleri gözlemlemekte ve ev içindeki değişikliklere tanık olmaktadırlar. Dolayısıyla çocuklar da yetişkinler gibi stres, endişe, korku, şaşkınlık ve üzüntü hissedebilirler. Salgının gerçekleştiği yerden uzakta yaşıyor olsalar bile ya da hastalanma riskleri hiç yoksa bile çocuklarda stres, kaygı ve hatta panik ortaya çıkabilir.</a:t>
            </a:r>
          </a:p>
        </p:txBody>
      </p:sp>
      <p:pic>
        <p:nvPicPr>
          <p:cNvPr id="4" name="3 Resim" descr="602x338_cmsv2_c7855a3e-07a7-58f0-96ce-5ddd5d65143f-4577456.jpg"/>
          <p:cNvPicPr>
            <a:picLocks noChangeAspect="1"/>
          </p:cNvPicPr>
          <p:nvPr/>
        </p:nvPicPr>
        <p:blipFill>
          <a:blip r:embed="rId2"/>
          <a:stretch>
            <a:fillRect/>
          </a:stretch>
        </p:blipFill>
        <p:spPr>
          <a:xfrm>
            <a:off x="5072066" y="214290"/>
            <a:ext cx="3643338" cy="2045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0"/>
            <a:ext cx="8229600" cy="1643050"/>
          </a:xfrm>
        </p:spPr>
        <p:txBody>
          <a:bodyPr>
            <a:normAutofit/>
          </a:bodyPr>
          <a:lstStyle/>
          <a:p>
            <a:r>
              <a:rPr lang="tr-TR" dirty="0" smtClean="0"/>
              <a:t/>
            </a:r>
            <a:br>
              <a:rPr lang="tr-TR" dirty="0" smtClean="0"/>
            </a:br>
            <a:endParaRPr lang="tr-TR" dirty="0"/>
          </a:p>
        </p:txBody>
      </p:sp>
      <p:sp>
        <p:nvSpPr>
          <p:cNvPr id="6" name="5 İçerik Yer Tutucusu"/>
          <p:cNvSpPr>
            <a:spLocks noGrp="1"/>
          </p:cNvSpPr>
          <p:nvPr>
            <p:ph idx="1"/>
          </p:nvPr>
        </p:nvSpPr>
        <p:spPr/>
        <p:txBody>
          <a:bodyPr>
            <a:normAutofit fontScale="77500" lnSpcReduction="20000"/>
          </a:bodyPr>
          <a:lstStyle/>
          <a:p>
            <a:pPr>
              <a:buNone/>
            </a:pPr>
            <a:r>
              <a:rPr lang="tr-TR" dirty="0"/>
              <a:t>E</a:t>
            </a:r>
            <a:r>
              <a:rPr lang="tr-TR" dirty="0" smtClean="0"/>
              <a:t>rgenin </a:t>
            </a:r>
            <a:r>
              <a:rPr lang="tr-TR" dirty="0"/>
              <a:t>ailede en az </a:t>
            </a:r>
            <a:r>
              <a:rPr lang="tr-TR" dirty="0" smtClean="0"/>
              <a:t>bir ebeveyn </a:t>
            </a:r>
            <a:r>
              <a:rPr lang="tr-TR" dirty="0"/>
              <a:t>ya da aile bireyi ile </a:t>
            </a:r>
            <a:r>
              <a:rPr lang="tr-TR" dirty="0" smtClean="0"/>
              <a:t>olumlu</a:t>
            </a:r>
          </a:p>
          <a:p>
            <a:pPr>
              <a:buNone/>
            </a:pPr>
            <a:r>
              <a:rPr lang="tr-TR" dirty="0" smtClean="0"/>
              <a:t>yakın ilişki içinde bulunması</a:t>
            </a:r>
            <a:r>
              <a:rPr lang="tr-TR" dirty="0"/>
              <a:t>, ebeveynlerin </a:t>
            </a:r>
            <a:r>
              <a:rPr lang="tr-TR" dirty="0" smtClean="0"/>
              <a:t>çocuklarına</a:t>
            </a:r>
          </a:p>
          <a:p>
            <a:pPr>
              <a:buNone/>
            </a:pPr>
            <a:r>
              <a:rPr lang="tr-TR" dirty="0" smtClean="0"/>
              <a:t>yönelik gerçekçi beklentilerinin </a:t>
            </a:r>
            <a:r>
              <a:rPr lang="tr-TR" dirty="0"/>
              <a:t>olması ile çocukların düzenli</a:t>
            </a:r>
          </a:p>
          <a:p>
            <a:pPr>
              <a:buNone/>
            </a:pPr>
            <a:r>
              <a:rPr lang="tr-TR" dirty="0"/>
              <a:t>ve etkili bir biçimde izlenmesi </a:t>
            </a:r>
            <a:r>
              <a:rPr lang="tr-TR" dirty="0" smtClean="0"/>
              <a:t>gibi </a:t>
            </a:r>
            <a:r>
              <a:rPr lang="tr-TR" dirty="0"/>
              <a:t>faktörlerin</a:t>
            </a:r>
          </a:p>
          <a:p>
            <a:pPr>
              <a:buNone/>
            </a:pPr>
            <a:r>
              <a:rPr lang="tr-TR" dirty="0"/>
              <a:t>risk altındaki çocukların hem uyumlarında hem de</a:t>
            </a:r>
          </a:p>
          <a:p>
            <a:pPr>
              <a:buNone/>
            </a:pPr>
            <a:r>
              <a:rPr lang="tr-TR" dirty="0"/>
              <a:t>akademik ve sosyal alanlarda </a:t>
            </a:r>
            <a:r>
              <a:rPr lang="tr-TR" dirty="0" smtClean="0"/>
              <a:t>başarılı </a:t>
            </a:r>
            <a:r>
              <a:rPr lang="tr-TR" dirty="0"/>
              <a:t>olmalarında temel</a:t>
            </a:r>
          </a:p>
          <a:p>
            <a:pPr>
              <a:buNone/>
            </a:pPr>
            <a:r>
              <a:rPr lang="tr-TR" dirty="0"/>
              <a:t>belirleyiciler </a:t>
            </a:r>
            <a:r>
              <a:rPr lang="tr-TR" dirty="0" smtClean="0"/>
              <a:t>olduğu </a:t>
            </a:r>
            <a:r>
              <a:rPr lang="tr-TR" dirty="0"/>
              <a:t>konusu üzerinde </a:t>
            </a:r>
            <a:r>
              <a:rPr lang="tr-TR" dirty="0" smtClean="0"/>
              <a:t>geniş </a:t>
            </a:r>
            <a:r>
              <a:rPr lang="tr-TR" dirty="0"/>
              <a:t>bir </a:t>
            </a:r>
            <a:r>
              <a:rPr lang="tr-TR" dirty="0" smtClean="0"/>
              <a:t>uzlaşma</a:t>
            </a:r>
            <a:endParaRPr lang="tr-TR" dirty="0"/>
          </a:p>
          <a:p>
            <a:pPr>
              <a:buNone/>
            </a:pPr>
            <a:r>
              <a:rPr lang="tr-TR" dirty="0" smtClean="0"/>
              <a:t>sağlanmıştır </a:t>
            </a:r>
            <a:r>
              <a:rPr lang="tr-TR" dirty="0"/>
              <a:t>(</a:t>
            </a:r>
            <a:r>
              <a:rPr lang="tr-TR" dirty="0" err="1"/>
              <a:t>Werner</a:t>
            </a:r>
            <a:r>
              <a:rPr lang="tr-TR" dirty="0"/>
              <a:t> ve </a:t>
            </a:r>
            <a:r>
              <a:rPr lang="tr-TR" dirty="0" err="1"/>
              <a:t>Smith</a:t>
            </a:r>
            <a:r>
              <a:rPr lang="tr-TR" dirty="0"/>
              <a:t>, 1982, 1992; </a:t>
            </a:r>
            <a:r>
              <a:rPr lang="tr-TR" dirty="0" err="1"/>
              <a:t>Rutter</a:t>
            </a:r>
            <a:r>
              <a:rPr lang="tr-TR" dirty="0"/>
              <a:t>,</a:t>
            </a:r>
          </a:p>
          <a:p>
            <a:pPr>
              <a:buNone/>
            </a:pPr>
            <a:r>
              <a:rPr lang="tr-TR" dirty="0"/>
              <a:t>1990; </a:t>
            </a:r>
            <a:r>
              <a:rPr lang="tr-TR" dirty="0" err="1"/>
              <a:t>Benard</a:t>
            </a:r>
            <a:r>
              <a:rPr lang="tr-TR" dirty="0"/>
              <a:t>, 1991; </a:t>
            </a:r>
            <a:r>
              <a:rPr lang="tr-TR" dirty="0" err="1"/>
              <a:t>Masten</a:t>
            </a:r>
            <a:r>
              <a:rPr lang="tr-TR" dirty="0"/>
              <a:t> ve </a:t>
            </a:r>
            <a:r>
              <a:rPr lang="tr-TR" dirty="0" err="1"/>
              <a:t>Coatsworth</a:t>
            </a:r>
            <a:r>
              <a:rPr lang="tr-TR" dirty="0"/>
              <a:t>, 1998;</a:t>
            </a:r>
          </a:p>
          <a:p>
            <a:pPr>
              <a:buNone/>
            </a:pPr>
            <a:r>
              <a:rPr lang="tr-TR" dirty="0" err="1"/>
              <a:t>Masten</a:t>
            </a:r>
            <a:r>
              <a:rPr lang="tr-TR" dirty="0"/>
              <a:t> ve ark., 1999; </a:t>
            </a:r>
            <a:r>
              <a:rPr lang="tr-TR" dirty="0" err="1"/>
              <a:t>Luthar</a:t>
            </a:r>
            <a:r>
              <a:rPr lang="tr-TR" dirty="0"/>
              <a:t>, 1999; </a:t>
            </a:r>
            <a:r>
              <a:rPr lang="tr-TR" dirty="0" err="1"/>
              <a:t>Reed</a:t>
            </a:r>
            <a:r>
              <a:rPr lang="tr-TR" dirty="0"/>
              <a:t>-Victor, 2000;</a:t>
            </a:r>
          </a:p>
          <a:p>
            <a:pPr>
              <a:buNone/>
            </a:pPr>
            <a:r>
              <a:rPr lang="tr-TR" dirty="0" err="1"/>
              <a:t>Buckner</a:t>
            </a:r>
            <a:r>
              <a:rPr lang="tr-TR" dirty="0"/>
              <a:t> ve ark., 2003)</a:t>
            </a:r>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a:t>İnsanın kendini değerli hissetmesi ruh sağlığı için şarttır. Değerli olduğunu hisseden ergen derin bir güven duygusuna sahip olup kendini yönetme becerisini geliştirir.</a:t>
            </a:r>
          </a:p>
          <a:p>
            <a:r>
              <a:rPr lang="tr-TR" dirty="0"/>
              <a:t>Sorunların üstesinden gelebilmek için öncelikle onların sorumluluğunu almak gerekmektedir. Bir sorunu ancak’ bu benim sorunum ve çözmek benim elimde’ dediğimizde </a:t>
            </a:r>
            <a:r>
              <a:rPr lang="tr-TR" dirty="0" smtClean="0"/>
              <a:t>çözebiliriz.Bu nedenle ergeni içinde bulunduğu dönem itibari ile sorumluluklarını yerine getirme noktasında teşvik edin.</a:t>
            </a:r>
            <a:endParaRPr lang="tr-TR" dirty="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72230"/>
          </a:xfrm>
        </p:spPr>
        <p:txBody>
          <a:bodyPr>
            <a:normAutofit fontScale="85000" lnSpcReduction="10000"/>
          </a:bodyPr>
          <a:lstStyle/>
          <a:p>
            <a:r>
              <a:rPr lang="tr-TR" dirty="0" smtClean="0"/>
              <a:t>Sonuç </a:t>
            </a:r>
            <a:r>
              <a:rPr lang="tr-TR" dirty="0"/>
              <a:t>olarak, </a:t>
            </a:r>
            <a:r>
              <a:rPr lang="tr-TR" dirty="0" smtClean="0"/>
              <a:t>zor </a:t>
            </a:r>
            <a:r>
              <a:rPr lang="tr-TR" dirty="0"/>
              <a:t>ekonomik koşullar, sıkça yaşanan doğal afetler ve terör gibi felaketler düşünüldüğünde, sağlamlık kavramının önemi çocuklar ve ergenler için daha da artmaktadır. Yetişkin olduklarında sorunlarla başa çıkabilmeleri, olumsuzluklar karşında uyum göstermeleri ve kendilerinden sonra gelecek bir sonraki kuşağı daha dayanıklı yetiştirebilmeleri açısından okullarda psikolojik sağlamlığı geliştirici erken müdahale programlarının uygulanması gerekli gözükmektedir.</a:t>
            </a:r>
          </a:p>
          <a:p>
            <a:r>
              <a:rPr lang="tr-TR" dirty="0"/>
              <a:t>Çocuklarının gelişim dönemleri hakkında daha çok bilgi sahibi olmak, daha iyi iletişim kurma yollarını aramak ve çocuklarının duygusal ihtiyaçlarına duyarlı olmak psikolojik sağlamlığın artmasında ailelere ve öğretmenlere düşen görevler olarak sayılabilir.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lstStyle/>
          <a:p>
            <a:r>
              <a:rPr lang="tr-TR" dirty="0" smtClean="0"/>
              <a:t>Duygu Yönetimi</a:t>
            </a:r>
            <a:endParaRPr lang="tr-TR" dirty="0"/>
          </a:p>
        </p:txBody>
      </p:sp>
      <p:pic>
        <p:nvPicPr>
          <p:cNvPr id="4" name="3 İçerik Yer Tutucusu"/>
          <p:cNvPicPr>
            <a:picLocks noGrp="1"/>
          </p:cNvPicPr>
          <p:nvPr>
            <p:ph idx="1"/>
          </p:nvPr>
        </p:nvPicPr>
        <p:blipFill>
          <a:blip r:embed="rId2"/>
          <a:srcRect/>
          <a:stretch>
            <a:fillRect/>
          </a:stretch>
        </p:blipFill>
        <p:spPr bwMode="auto">
          <a:xfrm>
            <a:off x="457200" y="1285860"/>
            <a:ext cx="8229600" cy="500065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p:cNvPicPr>
            <a:picLocks noGrp="1"/>
          </p:cNvPicPr>
          <p:nvPr>
            <p:ph idx="1"/>
          </p:nvPr>
        </p:nvPicPr>
        <p:blipFill>
          <a:blip r:embed="rId2"/>
          <a:srcRect/>
          <a:stretch>
            <a:fillRect/>
          </a:stretch>
        </p:blipFill>
        <p:spPr bwMode="auto">
          <a:xfrm>
            <a:off x="642910" y="3357562"/>
            <a:ext cx="8229600" cy="3263796"/>
          </a:xfrm>
          <a:prstGeom prst="rect">
            <a:avLst/>
          </a:prstGeom>
          <a:noFill/>
          <a:ln w="9525">
            <a:noFill/>
            <a:miter lim="800000"/>
            <a:headEnd/>
            <a:tailEnd/>
          </a:ln>
        </p:spPr>
      </p:pic>
      <p:pic>
        <p:nvPicPr>
          <p:cNvPr id="5" name="4 Resim" descr="TEMEL+DUYGULAR+İnsanların+hissettiği+kaç+duygu+vardır.jpg"/>
          <p:cNvPicPr>
            <a:picLocks noChangeAspect="1"/>
          </p:cNvPicPr>
          <p:nvPr/>
        </p:nvPicPr>
        <p:blipFill>
          <a:blip r:embed="rId3"/>
          <a:stretch>
            <a:fillRect/>
          </a:stretch>
        </p:blipFill>
        <p:spPr>
          <a:xfrm>
            <a:off x="500034" y="0"/>
            <a:ext cx="8429684" cy="36433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Duygu ve düşüncelerinizi sevdiklerinizle paylaşın.</a:t>
            </a:r>
            <a:endParaRPr lang="tr-TR" dirty="0"/>
          </a:p>
        </p:txBody>
      </p:sp>
      <p:sp>
        <p:nvSpPr>
          <p:cNvPr id="3" name="2 İçerik Yer Tutucusu"/>
          <p:cNvSpPr>
            <a:spLocks noGrp="1"/>
          </p:cNvSpPr>
          <p:nvPr>
            <p:ph idx="1"/>
          </p:nvPr>
        </p:nvSpPr>
        <p:spPr/>
        <p:txBody>
          <a:bodyPr>
            <a:normAutofit fontScale="70000" lnSpcReduction="20000"/>
          </a:bodyPr>
          <a:lstStyle/>
          <a:p>
            <a:r>
              <a:rPr lang="tr-TR" dirty="0"/>
              <a:t>Sevdiğiniz, değer verdiğiniz, güvendiğiniz ve birbirinize her zaman destek olduğunuz kişilerle düzenli olarak iletişim kurun. Alınan sağlık önlemleri çerçevesinde yüz yüze görüşme imkânı bulamasanız da telefon, e-posta, sosyal medya ya da internet üzerinden arkadaşlarınızla, yakınlarınızla ya da akrabalarınızla iletişim kurmaya devam edin. Onlarla edindiğiniz doğru ve güvenilir sağlık bilgileri ve korunma yöntemleri hakkında konuşun. İçinizden gelmese bile yaşadıklarınızı, duygu ve düşüncelerinizi mutlaka paylaşın. Hatta salgın konusu dışında keyifli şeylerden de bahsedin. Bu süreçte zaman zaman yalnız kalmak istemeniz oldukça normaldir, ancak kendinizi sevdiklerinizden uzaklaştırıp izole etmeyin. Sevdiklerinizle iletişim kurmak, duygu ve düşüncelerinizi paylaşmak, keyifli sohbetler yapmak yaşadığınız olumsuz duyguların azalmasına ve olup biteni daha iyi anlamanıza yardımcı olur.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Yaşadığınız duyguların normal ve geçici olduğunu bilin.</a:t>
            </a:r>
            <a:endParaRPr lang="tr-TR" dirty="0"/>
          </a:p>
        </p:txBody>
      </p:sp>
      <p:sp>
        <p:nvSpPr>
          <p:cNvPr id="3" name="2 İçerik Yer Tutucusu"/>
          <p:cNvSpPr>
            <a:spLocks noGrp="1"/>
          </p:cNvSpPr>
          <p:nvPr>
            <p:ph idx="1"/>
          </p:nvPr>
        </p:nvSpPr>
        <p:spPr/>
        <p:txBody>
          <a:bodyPr>
            <a:normAutofit fontScale="70000" lnSpcReduction="20000"/>
          </a:bodyPr>
          <a:lstStyle/>
          <a:p>
            <a:r>
              <a:rPr lang="tr-TR" dirty="0"/>
              <a:t>Salgın hastalık riski nedeniyle herkes gibi zorlu bir dönemden geçiyorsunuz. Bu süreçte yaşadıklarınız karşısında stres, endişe, kaygı, panik, depresyon vb. gibi duygusal tepkiler yoğun bir şekilde ortaya çıkabilir. Başlangıçta bu duygular size hiç kaybolmayacakmış gibi gelebilir, ama çaba gösterdiğinizde bu duyguların geçeceğini bilmelisiniz. Unutmayın ki, bu ve benzeri duygular anormal bir olay karşısında birçok insanın yaşayabileceği ortak duygulardır ve yaşanması oldukça normaldir. Çevrenizde olup bitenleri anlamak için kendinize zaman verin. Duygularınızı bastırmayın ancak güçlü yanlarınızı da unutmayın. Geçmişte yaşadığınız zorlu olayların nasıl üstesinden geldiğinizi hatırlayın. Her ne kadar zor şeyler yaşasanız da bunların üstesinden gelebilecek ve çeşitli çözümler bulabilecek güce sahipsiniz.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KORUYUCU KALKANIM</a:t>
            </a:r>
          </a:p>
        </p:txBody>
      </p:sp>
      <p:sp>
        <p:nvSpPr>
          <p:cNvPr id="5" name="4 İçerik Yer Tutucusu"/>
          <p:cNvSpPr>
            <a:spLocks noGrp="1"/>
          </p:cNvSpPr>
          <p:nvPr>
            <p:ph sz="half" idx="1"/>
          </p:nvPr>
        </p:nvSpPr>
        <p:spPr/>
        <p:txBody>
          <a:bodyPr>
            <a:normAutofit/>
          </a:bodyPr>
          <a:lstStyle/>
          <a:p>
            <a:pPr>
              <a:buNone/>
            </a:pPr>
            <a:r>
              <a:rPr lang="tr-TR" dirty="0" smtClean="0"/>
              <a:t>     </a:t>
            </a:r>
            <a:r>
              <a:rPr lang="tr-TR" sz="1400" dirty="0" smtClean="0"/>
              <a:t>Koruyucu </a:t>
            </a:r>
            <a:r>
              <a:rPr lang="tr-TR" sz="1400" dirty="0"/>
              <a:t>kalkanın kendini üzgün veya </a:t>
            </a:r>
            <a:r>
              <a:rPr lang="tr-TR" sz="1400" dirty="0" smtClean="0"/>
              <a:t>endişeli hissettiğinde</a:t>
            </a:r>
            <a:r>
              <a:rPr lang="tr-TR" sz="1400" dirty="0"/>
              <a:t>, bu duygularınla baş etmek için sana </a:t>
            </a:r>
            <a:r>
              <a:rPr lang="tr-TR" sz="1400" dirty="0" smtClean="0"/>
              <a:t>yardımcı olacak </a:t>
            </a:r>
            <a:r>
              <a:rPr lang="tr-TR" sz="1400" dirty="0"/>
              <a:t>! Baloncukta sana örnekler verdik. </a:t>
            </a:r>
            <a:r>
              <a:rPr lang="tr-TR" sz="1400" dirty="0" smtClean="0"/>
              <a:t>Kalkanındaki bölümleri </a:t>
            </a:r>
            <a:r>
              <a:rPr lang="tr-TR" sz="1400" dirty="0"/>
              <a:t>bu örneklerden yardım alarak doldur</a:t>
            </a:r>
            <a:r>
              <a:rPr lang="tr-TR" sz="1400" dirty="0" smtClean="0"/>
              <a:t>.</a:t>
            </a:r>
          </a:p>
          <a:p>
            <a:pPr>
              <a:buNone/>
            </a:pPr>
            <a:endParaRPr lang="tr-TR" sz="1400" dirty="0"/>
          </a:p>
        </p:txBody>
      </p:sp>
      <p:pic>
        <p:nvPicPr>
          <p:cNvPr id="7" name="6 İçerik Yer Tutucusu" descr="KIRP.png"/>
          <p:cNvPicPr>
            <a:picLocks noGrp="1" noChangeAspect="1"/>
          </p:cNvPicPr>
          <p:nvPr>
            <p:ph sz="half" idx="2"/>
          </p:nvPr>
        </p:nvPicPr>
        <p:blipFill>
          <a:blip r:embed="rId2"/>
          <a:stretch>
            <a:fillRect/>
          </a:stretch>
        </p:blipFill>
        <p:spPr>
          <a:xfrm>
            <a:off x="714348" y="2857496"/>
            <a:ext cx="4038600" cy="2846882"/>
          </a:xfrm>
        </p:spPr>
      </p:pic>
      <p:pic>
        <p:nvPicPr>
          <p:cNvPr id="8" name="7 Resim" descr="KIRP1.png"/>
          <p:cNvPicPr>
            <a:picLocks noChangeAspect="1"/>
          </p:cNvPicPr>
          <p:nvPr/>
        </p:nvPicPr>
        <p:blipFill>
          <a:blip r:embed="rId3"/>
          <a:stretch>
            <a:fillRect/>
          </a:stretch>
        </p:blipFill>
        <p:spPr>
          <a:xfrm>
            <a:off x="4429124" y="1071546"/>
            <a:ext cx="4420217" cy="505848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500034" y="357166"/>
            <a:ext cx="8229600" cy="1571636"/>
          </a:xfrm>
        </p:spPr>
        <p:txBody>
          <a:bodyPr>
            <a:normAutofit fontScale="90000"/>
          </a:bodyPr>
          <a:lstStyle/>
          <a:p>
            <a:r>
              <a:rPr lang="tr-TR" dirty="0"/>
              <a:t>GÜÇ </a:t>
            </a:r>
            <a:r>
              <a:rPr lang="tr-TR" dirty="0" smtClean="0"/>
              <a:t>ŞEMSİYEM</a:t>
            </a:r>
            <a:r>
              <a:rPr lang="tr-TR" dirty="0"/>
              <a:t/>
            </a:r>
            <a:br>
              <a:rPr lang="tr-TR" dirty="0"/>
            </a:br>
            <a:r>
              <a:rPr lang="tr-TR" dirty="0"/>
              <a:t> </a:t>
            </a:r>
            <a:r>
              <a:rPr lang="tr-TR" sz="1600" dirty="0"/>
              <a:t>Bulutların üzerine </a:t>
            </a:r>
            <a:r>
              <a:rPr lang="tr-TR" sz="1600" dirty="0" err="1"/>
              <a:t>koronavirüs</a:t>
            </a:r>
            <a:r>
              <a:rPr lang="tr-TR" sz="1600" dirty="0"/>
              <a:t> ile ilgili endişelerini yaz. Şemsiyen seni bu endişelerden koruyacak. Şemsiyenin altına kendini çiz ve</a:t>
            </a:r>
            <a:br>
              <a:rPr lang="tr-TR" sz="1600" dirty="0"/>
            </a:br>
            <a:r>
              <a:rPr lang="tr-TR" sz="1600" dirty="0"/>
              <a:t>şemsiyenin her bir bölümüne sahip olduğun güçlü özelliklerini yaz. Bu güçlü özelliklerin endişelerinle başa çıkmanı sağlayacak !</a:t>
            </a:r>
            <a:br>
              <a:rPr lang="tr-TR" sz="1600" dirty="0"/>
            </a:br>
            <a:endParaRPr lang="tr-TR" sz="1600" dirty="0"/>
          </a:p>
        </p:txBody>
      </p:sp>
      <p:pic>
        <p:nvPicPr>
          <p:cNvPr id="7" name="6 İçerik Yer Tutucusu" descr="KIRP2.png"/>
          <p:cNvPicPr>
            <a:picLocks noGrp="1" noChangeAspect="1"/>
          </p:cNvPicPr>
          <p:nvPr>
            <p:ph idx="1"/>
          </p:nvPr>
        </p:nvPicPr>
        <p:blipFill>
          <a:blip r:embed="rId2"/>
          <a:stretch>
            <a:fillRect/>
          </a:stretch>
        </p:blipFill>
        <p:spPr>
          <a:xfrm>
            <a:off x="457200" y="1974096"/>
            <a:ext cx="8229600" cy="44553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MİZAH</a:t>
            </a:r>
            <a:endParaRPr lang="tr-TR" dirty="0"/>
          </a:p>
        </p:txBody>
      </p:sp>
      <p:pic>
        <p:nvPicPr>
          <p:cNvPr id="4" name="3 İçerik Yer Tutucusu"/>
          <p:cNvPicPr>
            <a:picLocks noGrp="1"/>
          </p:cNvPicPr>
          <p:nvPr>
            <p:ph idx="1"/>
          </p:nvPr>
        </p:nvPicPr>
        <p:blipFill>
          <a:blip r:embed="rId2"/>
          <a:srcRect/>
          <a:stretch>
            <a:fillRect/>
          </a:stretch>
        </p:blipFill>
        <p:spPr bwMode="auto">
          <a:xfrm>
            <a:off x="0" y="1214422"/>
            <a:ext cx="6429388" cy="4686320"/>
          </a:xfrm>
          <a:prstGeom prst="rect">
            <a:avLst/>
          </a:prstGeom>
          <a:noFill/>
          <a:ln w="9525">
            <a:noFill/>
            <a:miter lim="800000"/>
            <a:headEnd/>
            <a:tailEnd/>
          </a:ln>
        </p:spPr>
      </p:pic>
      <p:pic>
        <p:nvPicPr>
          <p:cNvPr id="5" name="4 Resim" descr="KIRP9.png"/>
          <p:cNvPicPr>
            <a:picLocks noChangeAspect="1"/>
          </p:cNvPicPr>
          <p:nvPr/>
        </p:nvPicPr>
        <p:blipFill>
          <a:blip r:embed="rId3"/>
          <a:stretch>
            <a:fillRect/>
          </a:stretch>
        </p:blipFill>
        <p:spPr>
          <a:xfrm>
            <a:off x="6715140" y="428604"/>
            <a:ext cx="2428860" cy="45005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Yaklaşık 100 ülkeden fazlasında şu an çocuklar ve ailelerden oluşan tüm dünya nüfusu, </a:t>
            </a:r>
            <a:r>
              <a:rPr lang="tr-TR" dirty="0" err="1"/>
              <a:t>Covid</a:t>
            </a:r>
            <a:r>
              <a:rPr lang="tr-TR" dirty="0"/>
              <a:t>-19 </a:t>
            </a:r>
            <a:r>
              <a:rPr lang="tr-TR" dirty="0" err="1"/>
              <a:t>pandemisinin</a:t>
            </a:r>
            <a:r>
              <a:rPr lang="tr-TR" dirty="0"/>
              <a:t> neden olduğu bir ruh sağlığı sorunu ile karşı karşıya. Yaşanan bu atmosferde, çocukları uygun olmayan başa çıkma yöntemlerinden korumak için, yetişkinlerin önderliği gerekmektedir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EGZERSİZ YAPIN</a:t>
            </a:r>
            <a:endParaRPr lang="tr-TR" dirty="0"/>
          </a:p>
        </p:txBody>
      </p:sp>
      <p:pic>
        <p:nvPicPr>
          <p:cNvPr id="4" name="3 İçerik Yer Tutucusu"/>
          <p:cNvPicPr>
            <a:picLocks noGrp="1"/>
          </p:cNvPicPr>
          <p:nvPr>
            <p:ph idx="1"/>
          </p:nvPr>
        </p:nvPicPr>
        <p:blipFill>
          <a:blip r:embed="rId2"/>
          <a:srcRect/>
          <a:stretch>
            <a:fillRect/>
          </a:stretch>
        </p:blipFill>
        <p:spPr bwMode="auto">
          <a:xfrm>
            <a:off x="357158" y="1714488"/>
            <a:ext cx="6329378" cy="3051108"/>
          </a:xfrm>
          <a:prstGeom prst="rect">
            <a:avLst/>
          </a:prstGeom>
          <a:noFill/>
          <a:ln w="9525">
            <a:noFill/>
            <a:miter lim="800000"/>
            <a:headEnd/>
            <a:tailEnd/>
          </a:ln>
        </p:spPr>
      </p:pic>
      <p:pic>
        <p:nvPicPr>
          <p:cNvPr id="5" name="4 Resim" descr="egzersiz-880x487.jpg"/>
          <p:cNvPicPr>
            <a:picLocks noChangeAspect="1"/>
          </p:cNvPicPr>
          <p:nvPr/>
        </p:nvPicPr>
        <p:blipFill>
          <a:blip r:embed="rId3"/>
          <a:stretch>
            <a:fillRect/>
          </a:stretch>
        </p:blipFill>
        <p:spPr>
          <a:xfrm>
            <a:off x="7072330" y="1857364"/>
            <a:ext cx="1714512" cy="23574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BEYNİMİZDEKİ VİRÜSLER</a:t>
            </a:r>
            <a:endParaRPr lang="tr-TR" dirty="0"/>
          </a:p>
        </p:txBody>
      </p:sp>
      <p:pic>
        <p:nvPicPr>
          <p:cNvPr id="4" name="3 İçerik Yer Tutucusu"/>
          <p:cNvPicPr>
            <a:picLocks noGrp="1"/>
          </p:cNvPicPr>
          <p:nvPr>
            <p:ph idx="1"/>
          </p:nvPr>
        </p:nvPicPr>
        <p:blipFill>
          <a:blip r:embed="rId2"/>
          <a:srcRect/>
          <a:stretch>
            <a:fillRect/>
          </a:stretch>
        </p:blipFill>
        <p:spPr bwMode="auto">
          <a:xfrm>
            <a:off x="682121" y="1600200"/>
            <a:ext cx="7779758" cy="45259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IRP8.png"/>
          <p:cNvPicPr>
            <a:picLocks noGrp="1" noChangeAspect="1"/>
          </p:cNvPicPr>
          <p:nvPr>
            <p:ph idx="1"/>
          </p:nvPr>
        </p:nvPicPr>
        <p:blipFill>
          <a:blip r:embed="rId2"/>
          <a:stretch>
            <a:fillRect/>
          </a:stretch>
        </p:blipFill>
        <p:spPr>
          <a:xfrm>
            <a:off x="497692" y="1600200"/>
            <a:ext cx="8148615"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Düşüncelerinizi gözden geçirin.</a:t>
            </a:r>
            <a:endParaRPr lang="tr-TR" dirty="0"/>
          </a:p>
        </p:txBody>
      </p:sp>
      <p:sp>
        <p:nvSpPr>
          <p:cNvPr id="3" name="2 İçerik Yer Tutucusu"/>
          <p:cNvSpPr>
            <a:spLocks noGrp="1"/>
          </p:cNvSpPr>
          <p:nvPr>
            <p:ph idx="1"/>
          </p:nvPr>
        </p:nvSpPr>
        <p:spPr/>
        <p:txBody>
          <a:bodyPr>
            <a:normAutofit fontScale="70000" lnSpcReduction="20000"/>
          </a:bodyPr>
          <a:lstStyle/>
          <a:p>
            <a:r>
              <a:rPr lang="tr-TR" dirty="0" err="1"/>
              <a:t>Koronavirüs</a:t>
            </a:r>
            <a:r>
              <a:rPr lang="tr-TR" dirty="0"/>
              <a:t> tehdidi gibi zorlu yaşam olayları karşısında bazı insanlar, güvende olmadıkları, değersiz oldukları, tehlikelerden korunmalarının mümkün olmadığı ya da dünyanın boş ve anlamsız olduğu gibi gerçekçi olmayan çeşitli düşünceler geliştirerek yoğun stres ve kaygı yaşayabilmektedirler. Özellikle, yaşanan duruma yönelik çeşitli belirsizliklerin bulunduğu ortamlarda bu tür düşünceler ortaya çıkabilmektedir. Dolayısıyla, yoğun stres ya da kaygı yaşadığınızı fark ettiğinizde aklınızdan geçenleri gözden geçirerek doğru, gerçekçi ve olumlu şeyler düşünmeye özen gösterin. Örneğin, ben her koşulda değerliyim ve seviliyorum, bu dünyadaki tehlike ve risklerden korunmak için yapabileceklerim var, uyarılar ve öneriler doğrultusunda gerekli önlemleri aldığımda kendim ve sevdiklerim için olası riskleri azaltabilirim, gerektiğinde yardım isteyebilirim vb.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Medyayı sağlıklı kullanın.</a:t>
            </a:r>
            <a:endParaRPr lang="tr-TR" dirty="0"/>
          </a:p>
        </p:txBody>
      </p:sp>
      <p:sp>
        <p:nvSpPr>
          <p:cNvPr id="3" name="2 İçerik Yer Tutucusu"/>
          <p:cNvSpPr>
            <a:spLocks noGrp="1"/>
          </p:cNvSpPr>
          <p:nvPr>
            <p:ph idx="1"/>
          </p:nvPr>
        </p:nvSpPr>
        <p:spPr/>
        <p:txBody>
          <a:bodyPr>
            <a:normAutofit fontScale="70000" lnSpcReduction="20000"/>
          </a:bodyPr>
          <a:lstStyle/>
          <a:p>
            <a:r>
              <a:rPr lang="tr-TR" dirty="0"/>
              <a:t>Medya ya da sosyal medya üzerinden dünyada ve ülkemizde </a:t>
            </a:r>
            <a:r>
              <a:rPr lang="tr-TR" dirty="0" err="1"/>
              <a:t>koronavirüs</a:t>
            </a:r>
            <a:r>
              <a:rPr lang="tr-TR" dirty="0"/>
              <a:t> salgını ile ilgili ne olup bittiğini öğrenmek istemeniz oldukça doğaldır. Ancak, </a:t>
            </a:r>
            <a:r>
              <a:rPr lang="tr-TR" dirty="0" err="1"/>
              <a:t>koronavirüs</a:t>
            </a:r>
            <a:r>
              <a:rPr lang="tr-TR" dirty="0"/>
              <a:t> salgını ile ilgili haberleri 7/24 aralıksız ve aşırı şekilde takip etmekten, sürekli tekrarlayan görüntüleri ve tartışmaları izlemekten kaçının. </a:t>
            </a:r>
            <a:r>
              <a:rPr lang="tr-TR" dirty="0" err="1"/>
              <a:t>Koronavirüs</a:t>
            </a:r>
            <a:r>
              <a:rPr lang="tr-TR" dirty="0"/>
              <a:t> sürecine ait görüntü, resim, haber ve tartışmalara gereğinden fazla odaklanmak, kendinizi olduğundan daha fazla tehlike ya da tehdit altında hissetmenize, panik olmanıza ve stres tepkilerinizin artmasına neden olabilir. Dolayısıyla, gün içinde kendinize belirli zaman aralıkları belirleyin ve </a:t>
            </a:r>
            <a:r>
              <a:rPr lang="tr-TR" dirty="0" err="1"/>
              <a:t>koronavirüs</a:t>
            </a:r>
            <a:r>
              <a:rPr lang="tr-TR" dirty="0"/>
              <a:t> ile ilgili haberleri sadece bu zaman aralıklarında takip edin. Gerçekten önemli bir haberi kaçıracağınız konusunda endişe yaşıyorsanız, güvendiğiniz birkaç kişiden acil bir gelişme olduğunda size haber vermesini isteyin.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a:t>Koronavirüs</a:t>
            </a:r>
            <a:r>
              <a:rPr lang="tr-TR" b="1" dirty="0"/>
              <a:t> ile ilgili bilimsel, somut ve gerçekçi bilgiler edinin.</a:t>
            </a:r>
            <a:endParaRPr lang="tr-TR" dirty="0"/>
          </a:p>
        </p:txBody>
      </p:sp>
      <p:sp>
        <p:nvSpPr>
          <p:cNvPr id="3" name="2 İçerik Yer Tutucusu"/>
          <p:cNvSpPr>
            <a:spLocks noGrp="1"/>
          </p:cNvSpPr>
          <p:nvPr>
            <p:ph idx="1"/>
          </p:nvPr>
        </p:nvSpPr>
        <p:spPr/>
        <p:txBody>
          <a:bodyPr>
            <a:normAutofit fontScale="92500" lnSpcReduction="20000"/>
          </a:bodyPr>
          <a:lstStyle/>
          <a:p>
            <a:r>
              <a:rPr lang="tr-TR" dirty="0"/>
              <a:t>Bir salgın hastalık riski altında stres ve kaygınızı sağlıklı bir şekilde yönetmenin en iyi yolu doğru ve gerçekçi bilgi edinmektir. Bu nedenle </a:t>
            </a:r>
            <a:r>
              <a:rPr lang="tr-TR" dirty="0" err="1"/>
              <a:t>koronavirüs</a:t>
            </a:r>
            <a:r>
              <a:rPr lang="tr-TR" dirty="0"/>
              <a:t> (COVID-19) ile ilgili olarak yetkili kişi, kurum ve kuruluşlardan gelen doğru bilgilere göre hareket edin. Kaynağı belli olmayan ya da alanında yetkin olmayan kişi ve kurumlar tarafından sunulan bilgilere itibar etmeyin. Aksi halde çok çeşitli kaynaklardan gelen farklı bilgiler belirsizliğe ve karmaşaya yol açabilir ve bu durum kaygınızın gereksiz yere artmasına neden olabilir.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939916"/>
          </a:xfrm>
        </p:spPr>
        <p:txBody>
          <a:bodyPr>
            <a:normAutofit fontScale="90000"/>
          </a:bodyPr>
          <a:lstStyle/>
          <a:p>
            <a:r>
              <a:rPr lang="tr-TR" dirty="0" smtClean="0"/>
              <a:t/>
            </a:r>
            <a:br>
              <a:rPr lang="tr-TR" dirty="0" smtClean="0"/>
            </a:br>
            <a:r>
              <a:rPr lang="tr-TR" dirty="0" smtClean="0"/>
              <a:t>ŞÜKRETTİĞİM ŞEYLER</a:t>
            </a:r>
            <a:br>
              <a:rPr lang="tr-TR" dirty="0" smtClean="0"/>
            </a:br>
            <a:r>
              <a:rPr lang="tr-TR" sz="1600" dirty="0"/>
              <a:t> Aşağıdaki ellerin her bir parmağına hayatındaki şükrettiğin şeyleri yaz. Şükrettiğin şeyler sevdiğin kişilerin, bir mekanın,</a:t>
            </a:r>
            <a:br>
              <a:rPr lang="tr-TR" sz="1600" dirty="0"/>
            </a:br>
            <a:r>
              <a:rPr lang="tr-TR" sz="1600" dirty="0"/>
              <a:t>becerilerinin, hatta bir yiyeceğin adı bile olabilir. Sonra her bir parmağını bir renge boya. Her gün kendine şükrettiğin</a:t>
            </a:r>
            <a:br>
              <a:rPr lang="tr-TR" sz="1600" dirty="0"/>
            </a:br>
            <a:r>
              <a:rPr lang="tr-TR" sz="1600" dirty="0"/>
              <a:t>şeyleri hatırlat. </a:t>
            </a:r>
            <a:r>
              <a:rPr lang="tr-TR" sz="1600" dirty="0" smtClean="0"/>
              <a:t/>
            </a:r>
            <a:br>
              <a:rPr lang="tr-TR" sz="1600" dirty="0" smtClean="0"/>
            </a:br>
            <a:endParaRPr lang="tr-TR" sz="1600" dirty="0"/>
          </a:p>
        </p:txBody>
      </p:sp>
      <p:pic>
        <p:nvPicPr>
          <p:cNvPr id="4" name="3 İçerik Yer Tutucusu" descr="KIRP5.png"/>
          <p:cNvPicPr>
            <a:picLocks noGrp="1" noChangeAspect="1"/>
          </p:cNvPicPr>
          <p:nvPr>
            <p:ph idx="1"/>
          </p:nvPr>
        </p:nvPicPr>
        <p:blipFill>
          <a:blip r:embed="rId2"/>
          <a:stretch>
            <a:fillRect/>
          </a:stretch>
        </p:blipFill>
        <p:spPr>
          <a:xfrm>
            <a:off x="457200" y="2285991"/>
            <a:ext cx="8229600" cy="4071967"/>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ZAMAN YÖNETİMİ</a:t>
            </a:r>
            <a:endParaRPr lang="tr-TR" dirty="0"/>
          </a:p>
        </p:txBody>
      </p:sp>
      <p:pic>
        <p:nvPicPr>
          <p:cNvPr id="4" name="3 İçerik Yer Tutucusu"/>
          <p:cNvPicPr>
            <a:picLocks noGrp="1"/>
          </p:cNvPicPr>
          <p:nvPr>
            <p:ph idx="1"/>
          </p:nvPr>
        </p:nvPicPr>
        <p:blipFill>
          <a:blip r:embed="rId2"/>
          <a:srcRect/>
          <a:stretch>
            <a:fillRect/>
          </a:stretch>
        </p:blipFill>
        <p:spPr bwMode="auto">
          <a:xfrm>
            <a:off x="457200" y="2031265"/>
            <a:ext cx="8229600" cy="3663833"/>
          </a:xfrm>
          <a:prstGeom prst="rect">
            <a:avLst/>
          </a:prstGeom>
          <a:noFill/>
          <a:ln w="9525">
            <a:noFill/>
            <a:miter lim="800000"/>
            <a:headEnd/>
            <a:tailEnd/>
          </a:ln>
        </p:spPr>
      </p:pic>
      <p:pic>
        <p:nvPicPr>
          <p:cNvPr id="5" name="4 Resim" descr="Müslüman-ve-Zaman.jpg"/>
          <p:cNvPicPr>
            <a:picLocks noChangeAspect="1"/>
          </p:cNvPicPr>
          <p:nvPr/>
        </p:nvPicPr>
        <p:blipFill>
          <a:blip r:embed="rId3" cstate="print"/>
          <a:stretch>
            <a:fillRect/>
          </a:stretch>
        </p:blipFill>
        <p:spPr>
          <a:xfrm>
            <a:off x="7000892" y="214290"/>
            <a:ext cx="1928826" cy="23753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p:cNvPicPr>
            <a:picLocks noGrp="1"/>
          </p:cNvPicPr>
          <p:nvPr>
            <p:ph idx="1"/>
          </p:nvPr>
        </p:nvPicPr>
        <p:blipFill>
          <a:blip r:embed="rId2"/>
          <a:stretch>
            <a:fillRect/>
          </a:stretch>
        </p:blipFill>
        <p:spPr bwMode="auto">
          <a:xfrm>
            <a:off x="457200" y="2525163"/>
            <a:ext cx="8229600" cy="26760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SERBEST ZAMAN ETKİNLİKLERİ</a:t>
            </a:r>
            <a:endParaRPr lang="tr-TR" dirty="0"/>
          </a:p>
        </p:txBody>
      </p:sp>
      <p:pic>
        <p:nvPicPr>
          <p:cNvPr id="4" name="3 İçerik Yer Tutucusu"/>
          <p:cNvPicPr>
            <a:picLocks noGrp="1"/>
          </p:cNvPicPr>
          <p:nvPr>
            <p:ph idx="1"/>
          </p:nvPr>
        </p:nvPicPr>
        <p:blipFill>
          <a:blip r:embed="rId2"/>
          <a:srcRect/>
          <a:stretch>
            <a:fillRect/>
          </a:stretch>
        </p:blipFill>
        <p:spPr bwMode="auto">
          <a:xfrm>
            <a:off x="962324" y="1600200"/>
            <a:ext cx="7219352"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85992"/>
            <a:ext cx="8229600" cy="3840171"/>
          </a:xfrm>
        </p:spPr>
        <p:txBody>
          <a:bodyPr>
            <a:normAutofit fontScale="77500" lnSpcReduction="20000"/>
          </a:bodyPr>
          <a:lstStyle/>
          <a:p>
            <a:r>
              <a:rPr lang="tr-TR" dirty="0"/>
              <a:t>Gelişimsel özelliklerine bağlı olarak çocuklar kaygı ve strese yetişkinlerden farklı tepkiler verebilirler. Bilişsel (zihinsel) gelişimlerinin devam etmesi, duygularını yönetmeyi tam anlamıyla henüz bilmemeleri, duygularını söze dökme konusundaki sınırlılıklar ya da yaşıtlarından farklı algılanma konusunda duyarlı olmaları nedeniyle çocuklar, yaşadıkları kaygı ve stresi farklı şekillerde yansıtabilirler. Bu nedenle yetişkinler, çocuk ve ergenlerin ne zaman yardıma ihtiyaçları olduğunu anlamakta zorlanabilirler. Aşağıda zorlu yaşam olayları karşısında </a:t>
            </a:r>
            <a:r>
              <a:rPr lang="tr-TR" dirty="0" smtClean="0"/>
              <a:t> </a:t>
            </a:r>
            <a:r>
              <a:rPr lang="tr-TR" dirty="0"/>
              <a:t>ergenlerde görülebilecek ortak stres tepkileri sunulmaktadır.</a:t>
            </a:r>
          </a:p>
        </p:txBody>
      </p:sp>
      <p:pic>
        <p:nvPicPr>
          <p:cNvPr id="4" name="3 Resim" descr="kaygi-bozuklugu-icin-psikologa-gitmek-img.jpg"/>
          <p:cNvPicPr>
            <a:picLocks noChangeAspect="1"/>
          </p:cNvPicPr>
          <p:nvPr/>
        </p:nvPicPr>
        <p:blipFill>
          <a:blip r:embed="rId2"/>
          <a:stretch>
            <a:fillRect/>
          </a:stretch>
        </p:blipFill>
        <p:spPr>
          <a:xfrm>
            <a:off x="571472" y="0"/>
            <a:ext cx="8215370" cy="214311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Aşağıdaki </a:t>
            </a:r>
            <a:r>
              <a:rPr lang="tr-TR" sz="2000" dirty="0"/>
              <a:t>baş etme yöntemlerinden sana yardımcı olabilecekleri daire içine al ve uygula</a:t>
            </a:r>
            <a:r>
              <a:rPr lang="tr-TR" dirty="0"/>
              <a:t>!</a:t>
            </a:r>
          </a:p>
        </p:txBody>
      </p:sp>
      <p:pic>
        <p:nvPicPr>
          <p:cNvPr id="4" name="3 İçerik Yer Tutucusu" descr="KIRP4.png"/>
          <p:cNvPicPr>
            <a:picLocks noGrp="1" noChangeAspect="1"/>
          </p:cNvPicPr>
          <p:nvPr>
            <p:ph idx="1"/>
          </p:nvPr>
        </p:nvPicPr>
        <p:blipFill>
          <a:blip r:embed="rId2"/>
          <a:stretch>
            <a:fillRect/>
          </a:stretch>
        </p:blipFill>
        <p:spPr>
          <a:xfrm>
            <a:off x="457200" y="1957002"/>
            <a:ext cx="8229600" cy="381235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Ailecek birlikte </a:t>
            </a:r>
            <a:r>
              <a:rPr lang="tr-TR" b="1" dirty="0"/>
              <a:t>zaman geçirin.</a:t>
            </a:r>
            <a:endParaRPr lang="tr-TR" dirty="0"/>
          </a:p>
        </p:txBody>
      </p:sp>
      <p:sp>
        <p:nvSpPr>
          <p:cNvPr id="3" name="2 İçerik Yer Tutucusu"/>
          <p:cNvSpPr>
            <a:spLocks noGrp="1"/>
          </p:cNvSpPr>
          <p:nvPr>
            <p:ph idx="1"/>
          </p:nvPr>
        </p:nvSpPr>
        <p:spPr>
          <a:xfrm>
            <a:off x="457200" y="1600200"/>
            <a:ext cx="6043626" cy="4525963"/>
          </a:xfrm>
        </p:spPr>
        <p:txBody>
          <a:bodyPr>
            <a:normAutofit fontScale="70000" lnSpcReduction="20000"/>
          </a:bodyPr>
          <a:lstStyle/>
          <a:p>
            <a:r>
              <a:rPr lang="tr-TR" dirty="0"/>
              <a:t>Bu süreçte özellikle ailenizle ilgilenmek, onlarla birlikte güzel vakit geçirmek oldukça yararlıdır. Aile üyeleriyle birlikte yemek hazırlamak ve yemek, ev içinde hep beraber çeşitli oyunlar oynamak, zaman zaman eğlenceli masal, fıkra ve hikâyeler anlatmak, birlikte eğlenceli bir film izlemek ya da sohbet etmek gibi çok çeşitli etkinlikler sayesinde aile birlikteliğinizin verdiği güven ve aidiyet duygusunu pekiştirmek oldukça önemlidir</a:t>
            </a:r>
            <a:r>
              <a:rPr lang="tr-TR" dirty="0" smtClean="0"/>
              <a:t>.</a:t>
            </a:r>
          </a:p>
          <a:p>
            <a:r>
              <a:rPr lang="tr-TR" dirty="0" smtClean="0"/>
              <a:t>Çocuklarınızı </a:t>
            </a:r>
            <a:r>
              <a:rPr lang="tr-TR" dirty="0"/>
              <a:t>mutlaka dinleyin ve soru sormalarına izin verin. Çocuklarınızın sorularına yaşlarına uygun şekilde anlayabilecekleri cevaplar verin. Onları kaygılandırmamaya özen göstererek kendi duygu ve düşüncelerinizi paylaşın.</a:t>
            </a:r>
          </a:p>
        </p:txBody>
      </p:sp>
      <p:pic>
        <p:nvPicPr>
          <p:cNvPr id="4" name="3 Resim" descr="aile-psikolojik-sistem-birey.jpg"/>
          <p:cNvPicPr>
            <a:picLocks noChangeAspect="1"/>
          </p:cNvPicPr>
          <p:nvPr/>
        </p:nvPicPr>
        <p:blipFill>
          <a:blip r:embed="rId2"/>
          <a:stretch>
            <a:fillRect/>
          </a:stretch>
        </p:blipFill>
        <p:spPr>
          <a:xfrm>
            <a:off x="6572264" y="1500174"/>
            <a:ext cx="2357454" cy="39243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043758" cy="2297106"/>
          </a:xfrm>
        </p:spPr>
        <p:txBody>
          <a:bodyPr>
            <a:normAutofit/>
          </a:bodyPr>
          <a:lstStyle/>
          <a:p>
            <a:r>
              <a:rPr lang="tr-TR" dirty="0" smtClean="0"/>
              <a:t>SAĞLIKLI SEVGİ</a:t>
            </a:r>
            <a:br>
              <a:rPr lang="tr-TR" dirty="0" smtClean="0"/>
            </a:br>
            <a:r>
              <a:rPr lang="tr-TR" sz="2400" dirty="0" smtClean="0"/>
              <a:t>Onu koşulsuz sevin çünkü sevginize en çok ihtiyacı olan bir dönemde</a:t>
            </a:r>
            <a:r>
              <a:rPr lang="tr-TR" dirty="0" smtClean="0"/>
              <a:t>.</a:t>
            </a:r>
            <a:endParaRPr lang="tr-TR" dirty="0"/>
          </a:p>
        </p:txBody>
      </p:sp>
      <p:pic>
        <p:nvPicPr>
          <p:cNvPr id="4" name="3 İçerik Yer Tutucusu"/>
          <p:cNvPicPr>
            <a:picLocks noGrp="1"/>
          </p:cNvPicPr>
          <p:nvPr>
            <p:ph idx="1"/>
          </p:nvPr>
        </p:nvPicPr>
        <p:blipFill>
          <a:blip r:embed="rId2"/>
          <a:srcRect/>
          <a:stretch>
            <a:fillRect/>
          </a:stretch>
        </p:blipFill>
        <p:spPr bwMode="auto">
          <a:xfrm>
            <a:off x="285720" y="3571876"/>
            <a:ext cx="8229600" cy="2409134"/>
          </a:xfrm>
          <a:prstGeom prst="rect">
            <a:avLst/>
          </a:prstGeom>
          <a:noFill/>
          <a:ln w="9525">
            <a:noFill/>
            <a:miter lim="800000"/>
            <a:headEnd/>
            <a:tailEnd/>
          </a:ln>
        </p:spPr>
      </p:pic>
      <p:pic>
        <p:nvPicPr>
          <p:cNvPr id="5" name="4 Resim" descr="images.jpg"/>
          <p:cNvPicPr>
            <a:picLocks noChangeAspect="1"/>
          </p:cNvPicPr>
          <p:nvPr/>
        </p:nvPicPr>
        <p:blipFill>
          <a:blip r:embed="rId3"/>
          <a:stretch>
            <a:fillRect/>
          </a:stretch>
        </p:blipFill>
        <p:spPr>
          <a:xfrm>
            <a:off x="5072066" y="1714488"/>
            <a:ext cx="2705100" cy="16859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500198"/>
          </a:xfrm>
        </p:spPr>
        <p:txBody>
          <a:bodyPr>
            <a:normAutofit fontScale="90000"/>
          </a:bodyPr>
          <a:lstStyle/>
          <a:p>
            <a:pPr lvl="0"/>
            <a:r>
              <a:rPr lang="tr-TR" sz="2200" b="1" dirty="0" smtClean="0">
                <a:latin typeface="Comic Sans MS"/>
                <a:ea typeface="Comic Sans MS"/>
                <a:cs typeface="Comic Sans MS"/>
                <a:sym typeface="Comic Sans MS"/>
              </a:rPr>
              <a:t/>
            </a:r>
            <a:br>
              <a:rPr lang="tr-TR" sz="2200" b="1" dirty="0" smtClean="0">
                <a:latin typeface="Comic Sans MS"/>
                <a:ea typeface="Comic Sans MS"/>
                <a:cs typeface="Comic Sans MS"/>
                <a:sym typeface="Comic Sans MS"/>
              </a:rPr>
            </a:br>
            <a:r>
              <a:rPr lang="tr-TR" sz="2200" b="1" dirty="0">
                <a:latin typeface="Comic Sans MS"/>
                <a:ea typeface="Comic Sans MS"/>
                <a:cs typeface="Comic Sans MS"/>
                <a:sym typeface="Comic Sans MS"/>
              </a:rPr>
              <a:t/>
            </a:r>
            <a:br>
              <a:rPr lang="tr-TR" sz="2200" b="1" dirty="0">
                <a:latin typeface="Comic Sans MS"/>
                <a:ea typeface="Comic Sans MS"/>
                <a:cs typeface="Comic Sans MS"/>
                <a:sym typeface="Comic Sans MS"/>
              </a:rPr>
            </a:br>
            <a:r>
              <a:rPr lang="tr-TR" sz="2200" b="1" dirty="0" smtClean="0">
                <a:latin typeface="Comic Sans MS"/>
                <a:ea typeface="Comic Sans MS"/>
                <a:cs typeface="Comic Sans MS"/>
                <a:sym typeface="Comic Sans MS"/>
              </a:rPr>
              <a:t/>
            </a:r>
            <a:br>
              <a:rPr lang="tr-TR" sz="2200" b="1" dirty="0" smtClean="0">
                <a:latin typeface="Comic Sans MS"/>
                <a:ea typeface="Comic Sans MS"/>
                <a:cs typeface="Comic Sans MS"/>
                <a:sym typeface="Comic Sans MS"/>
              </a:rPr>
            </a:br>
            <a:r>
              <a:rPr lang="tr-TR" sz="2200" b="1" dirty="0" smtClean="0">
                <a:latin typeface="Comic Sans MS"/>
                <a:ea typeface="Comic Sans MS"/>
                <a:cs typeface="Comic Sans MS"/>
                <a:sym typeface="Comic Sans MS"/>
              </a:rPr>
              <a:t>BU DÖNEMDE ONA BAŞARILARINI HATIRLATIN.</a:t>
            </a:r>
            <a:r>
              <a:rPr lang="tr-TR" sz="2200" b="1" dirty="0">
                <a:latin typeface="Comic Sans MS"/>
                <a:ea typeface="Comic Sans MS"/>
                <a:cs typeface="Comic Sans MS"/>
                <a:sym typeface="Comic Sans MS"/>
              </a:rPr>
              <a:t/>
            </a:r>
            <a:br>
              <a:rPr lang="tr-TR" sz="2200" b="1" dirty="0">
                <a:latin typeface="Comic Sans MS"/>
                <a:ea typeface="Comic Sans MS"/>
                <a:cs typeface="Comic Sans MS"/>
                <a:sym typeface="Comic Sans MS"/>
              </a:rPr>
            </a:br>
            <a:r>
              <a:rPr lang="tr-TR" sz="2200" dirty="0" smtClean="0">
                <a:latin typeface="Comic Sans MS"/>
                <a:ea typeface="Comic Sans MS"/>
                <a:cs typeface="Comic Sans MS"/>
                <a:sym typeface="Comic Sans MS"/>
              </a:rPr>
              <a:t>Her çocuğun başarabildiği şeyler vardır. Geçmişi düşündüğünde hatırlamaktan keyif aldığın anıların neler? Her bir kareye bunları yazabilirsin.</a:t>
            </a:r>
            <a:r>
              <a:rPr lang="tr-TR" dirty="0" smtClean="0">
                <a:latin typeface="Comic Sans MS"/>
                <a:ea typeface="Comic Sans MS"/>
                <a:cs typeface="Comic Sans MS"/>
                <a:sym typeface="Comic Sans MS"/>
              </a:rPr>
              <a:t/>
            </a:r>
            <a:br>
              <a:rPr lang="tr-TR" dirty="0" smtClean="0">
                <a:latin typeface="Comic Sans MS"/>
                <a:ea typeface="Comic Sans MS"/>
                <a:cs typeface="Comic Sans MS"/>
                <a:sym typeface="Comic Sans MS"/>
              </a:rPr>
            </a:br>
            <a:endParaRPr lang="tr-TR" dirty="0"/>
          </a:p>
        </p:txBody>
      </p:sp>
      <p:pic>
        <p:nvPicPr>
          <p:cNvPr id="4" name="3 İçerik Yer Tutucusu" descr="KIRP7.png"/>
          <p:cNvPicPr>
            <a:picLocks noGrp="1" noChangeAspect="1"/>
          </p:cNvPicPr>
          <p:nvPr>
            <p:ph idx="1"/>
          </p:nvPr>
        </p:nvPicPr>
        <p:blipFill>
          <a:blip r:embed="rId2"/>
          <a:stretch>
            <a:fillRect/>
          </a:stretch>
        </p:blipFill>
        <p:spPr>
          <a:xfrm>
            <a:off x="575704" y="2786058"/>
            <a:ext cx="7992591" cy="328614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0"/>
            <a:ext cx="8229600" cy="1142984"/>
          </a:xfrm>
        </p:spPr>
        <p:txBody>
          <a:bodyPr>
            <a:normAutofit fontScale="90000"/>
          </a:bodyPr>
          <a:lstStyle/>
          <a:p>
            <a:r>
              <a:rPr lang="tr-TR" dirty="0" smtClean="0"/>
              <a:t>LİSE DÖNEMİNDE UYGUN KİTAP-FİLM ÖNERİSİ</a:t>
            </a:r>
            <a:endParaRPr lang="tr-TR" dirty="0"/>
          </a:p>
        </p:txBody>
      </p:sp>
      <p:sp>
        <p:nvSpPr>
          <p:cNvPr id="5" name="4 İçerik Yer Tutucusu"/>
          <p:cNvSpPr>
            <a:spLocks noGrp="1"/>
          </p:cNvSpPr>
          <p:nvPr>
            <p:ph sz="half" idx="1"/>
          </p:nvPr>
        </p:nvSpPr>
        <p:spPr>
          <a:xfrm>
            <a:off x="457200" y="1071546"/>
            <a:ext cx="4038600" cy="5786454"/>
          </a:xfrm>
        </p:spPr>
        <p:txBody>
          <a:bodyPr>
            <a:noAutofit/>
          </a:bodyPr>
          <a:lstStyle/>
          <a:p>
            <a:pPr lvl="0">
              <a:buNone/>
            </a:pPr>
            <a:r>
              <a:rPr lang="tr-TR" sz="1800" dirty="0" smtClean="0"/>
              <a:t>          </a:t>
            </a:r>
            <a:r>
              <a:rPr lang="tr-TR" sz="1800" b="1" dirty="0" smtClean="0"/>
              <a:t>KİTAP ÖNERİSİ</a:t>
            </a:r>
          </a:p>
          <a:p>
            <a:pPr lvl="0"/>
            <a:r>
              <a:rPr lang="tr-TR" sz="1400" dirty="0" smtClean="0"/>
              <a:t>1984</a:t>
            </a:r>
            <a:r>
              <a:rPr lang="tr-TR" sz="1400" dirty="0"/>
              <a:t>, </a:t>
            </a:r>
            <a:r>
              <a:rPr lang="tr-TR" sz="1400" dirty="0">
                <a:hlinkClick r:id="rId2"/>
              </a:rPr>
              <a:t>GEORGE ORWELL</a:t>
            </a:r>
            <a:endParaRPr lang="tr-TR" sz="1400" dirty="0"/>
          </a:p>
          <a:p>
            <a:pPr lvl="0"/>
            <a:r>
              <a:rPr lang="tr-TR" sz="1400" dirty="0">
                <a:hlinkClick r:id="rId3"/>
              </a:rPr>
              <a:t>BÜLBÜLÜ ÖLDÜRMEK</a:t>
            </a:r>
            <a:r>
              <a:rPr lang="tr-TR" sz="1400" dirty="0"/>
              <a:t>, </a:t>
            </a:r>
            <a:r>
              <a:rPr lang="tr-TR" sz="1400" dirty="0">
                <a:hlinkClick r:id="rId4"/>
              </a:rPr>
              <a:t>HARPER LEE</a:t>
            </a:r>
            <a:endParaRPr lang="tr-TR" sz="1400" dirty="0"/>
          </a:p>
          <a:p>
            <a:pPr lvl="0"/>
            <a:r>
              <a:rPr lang="tr-TR" sz="1400" dirty="0">
                <a:hlinkClick r:id="rId5"/>
              </a:rPr>
              <a:t>HAYVAN ÇİFTLİĞİ</a:t>
            </a:r>
            <a:r>
              <a:rPr lang="tr-TR" sz="1400" dirty="0"/>
              <a:t>, GEORGE ORWELL</a:t>
            </a:r>
          </a:p>
          <a:p>
            <a:pPr lvl="0"/>
            <a:r>
              <a:rPr lang="tr-TR" sz="1400" dirty="0">
                <a:hlinkClick r:id="rId6"/>
              </a:rPr>
              <a:t>SİNEKLERİN TANRISI</a:t>
            </a:r>
            <a:r>
              <a:rPr lang="tr-TR" sz="1400" dirty="0"/>
              <a:t>, WILLIAM GOLDING</a:t>
            </a:r>
          </a:p>
          <a:p>
            <a:pPr lvl="0"/>
            <a:r>
              <a:rPr lang="tr-TR" sz="1400" dirty="0">
                <a:hlinkClick r:id="rId7"/>
              </a:rPr>
              <a:t>FARELER VE İNSANLAR</a:t>
            </a:r>
            <a:r>
              <a:rPr lang="tr-TR" sz="1400" dirty="0"/>
              <a:t>, JOHN STEINBECK</a:t>
            </a:r>
          </a:p>
          <a:p>
            <a:pPr lvl="0"/>
            <a:r>
              <a:rPr lang="tr-TR" sz="1400" dirty="0">
                <a:hlinkClick r:id="rId8"/>
              </a:rPr>
              <a:t>HARRY POTTER SERİSİ</a:t>
            </a:r>
            <a:r>
              <a:rPr lang="tr-TR" sz="1400" dirty="0"/>
              <a:t>, J.K. ROWLING</a:t>
            </a:r>
          </a:p>
          <a:p>
            <a:pPr lvl="0"/>
            <a:r>
              <a:rPr lang="tr-TR" sz="1400" dirty="0"/>
              <a:t> BİR NOEL ŞARKISI, CHARLES DICKENS</a:t>
            </a:r>
          </a:p>
          <a:p>
            <a:pPr lvl="0"/>
            <a:r>
              <a:rPr lang="tr-TR" sz="1400" dirty="0"/>
              <a:t>ÇAVDAR TARLASINDA ÇOCUKLAR, J.D. SALINGER</a:t>
            </a:r>
          </a:p>
          <a:p>
            <a:pPr lvl="0"/>
            <a:r>
              <a:rPr lang="tr-TR" sz="1400" dirty="0"/>
              <a:t>BÜYÜK UMUTLAR, CHARLES DICKENS</a:t>
            </a:r>
          </a:p>
          <a:p>
            <a:pPr lvl="0"/>
            <a:r>
              <a:rPr lang="tr-TR" sz="1400" dirty="0"/>
              <a:t>GURUR VE ÖNYARGI, JANE AUSTEN</a:t>
            </a:r>
          </a:p>
          <a:p>
            <a:pPr lvl="0"/>
            <a:r>
              <a:rPr lang="tr-TR" sz="1400" dirty="0"/>
              <a:t> ÇİZGİLİ PİJAMALI ÇOCUK, JOHN BOYNE</a:t>
            </a:r>
          </a:p>
          <a:p>
            <a:r>
              <a:rPr lang="tr-TR" sz="1400" dirty="0"/>
              <a:t>DÜNYA ŞAMPİYONU DANNY, ROALD DAHL</a:t>
            </a:r>
          </a:p>
        </p:txBody>
      </p:sp>
      <p:sp>
        <p:nvSpPr>
          <p:cNvPr id="6" name="5 İçerik Yer Tutucusu"/>
          <p:cNvSpPr>
            <a:spLocks noGrp="1"/>
          </p:cNvSpPr>
          <p:nvPr>
            <p:ph sz="half" idx="2"/>
          </p:nvPr>
        </p:nvSpPr>
        <p:spPr>
          <a:xfrm>
            <a:off x="4648200" y="1142984"/>
            <a:ext cx="4038600" cy="4500594"/>
          </a:xfrm>
        </p:spPr>
        <p:txBody>
          <a:bodyPr>
            <a:normAutofit fontScale="40000" lnSpcReduction="20000"/>
          </a:bodyPr>
          <a:lstStyle/>
          <a:p>
            <a:r>
              <a:rPr lang="tr-TR" sz="3000" b="1" dirty="0"/>
              <a:t>FİLM ÖNERİSİ</a:t>
            </a:r>
            <a:endParaRPr lang="tr-TR" sz="3000" dirty="0"/>
          </a:p>
          <a:p>
            <a:r>
              <a:rPr lang="tr-TR" sz="3000" dirty="0"/>
              <a:t>1- </a:t>
            </a:r>
            <a:r>
              <a:rPr lang="tr-TR" sz="3000" dirty="0" err="1"/>
              <a:t>To</a:t>
            </a:r>
            <a:r>
              <a:rPr lang="tr-TR" sz="3000" dirty="0"/>
              <a:t> </a:t>
            </a:r>
            <a:r>
              <a:rPr lang="tr-TR" sz="3000" dirty="0" err="1"/>
              <a:t>Sir</a:t>
            </a:r>
            <a:r>
              <a:rPr lang="tr-TR" sz="3000" dirty="0"/>
              <a:t>, </a:t>
            </a:r>
            <a:r>
              <a:rPr lang="tr-TR" sz="3000" dirty="0" err="1"/>
              <a:t>with</a:t>
            </a:r>
            <a:r>
              <a:rPr lang="tr-TR" sz="3000" dirty="0"/>
              <a:t> </a:t>
            </a:r>
            <a:r>
              <a:rPr lang="tr-TR" sz="3000" dirty="0" err="1"/>
              <a:t>Love</a:t>
            </a:r>
            <a:r>
              <a:rPr lang="tr-TR" sz="3000" dirty="0"/>
              <a:t> (Sevgili Öğretmenim) – 1967</a:t>
            </a:r>
          </a:p>
          <a:p>
            <a:r>
              <a:rPr lang="tr-TR" sz="3000" dirty="0"/>
              <a:t>2- </a:t>
            </a:r>
            <a:r>
              <a:rPr lang="tr-TR" sz="3000" dirty="0" err="1"/>
              <a:t>Stand</a:t>
            </a:r>
            <a:r>
              <a:rPr lang="tr-TR" sz="3000" dirty="0"/>
              <a:t> </a:t>
            </a:r>
            <a:r>
              <a:rPr lang="tr-TR" sz="3000" dirty="0" err="1"/>
              <a:t>and</a:t>
            </a:r>
            <a:r>
              <a:rPr lang="tr-TR" sz="3000" dirty="0"/>
              <a:t> Deliver (Kalk ve Diren) – 1988</a:t>
            </a:r>
          </a:p>
          <a:p>
            <a:r>
              <a:rPr lang="tr-TR" sz="3000" dirty="0"/>
              <a:t>3- </a:t>
            </a:r>
            <a:r>
              <a:rPr lang="tr-TR" sz="3000" dirty="0" err="1"/>
              <a:t>Dead</a:t>
            </a:r>
            <a:r>
              <a:rPr lang="tr-TR" sz="3000" dirty="0"/>
              <a:t> </a:t>
            </a:r>
            <a:r>
              <a:rPr lang="tr-TR" sz="3000" dirty="0" err="1"/>
              <a:t>Poets</a:t>
            </a:r>
            <a:r>
              <a:rPr lang="tr-TR" sz="3000" dirty="0"/>
              <a:t> </a:t>
            </a:r>
            <a:r>
              <a:rPr lang="tr-TR" sz="3000" dirty="0" err="1"/>
              <a:t>Society</a:t>
            </a:r>
            <a:r>
              <a:rPr lang="tr-TR" sz="3000" dirty="0"/>
              <a:t> (Ölü Ozanlar Derneği) – 1989</a:t>
            </a:r>
          </a:p>
          <a:p>
            <a:r>
              <a:rPr lang="tr-TR" sz="3000" dirty="0"/>
              <a:t>4- </a:t>
            </a:r>
            <a:r>
              <a:rPr lang="tr-TR" sz="3000" dirty="0" err="1"/>
              <a:t>Etre</a:t>
            </a:r>
            <a:r>
              <a:rPr lang="tr-TR" sz="3000" dirty="0"/>
              <a:t> Et </a:t>
            </a:r>
            <a:r>
              <a:rPr lang="tr-TR" sz="3000" dirty="0" err="1"/>
              <a:t>Avoir</a:t>
            </a:r>
            <a:r>
              <a:rPr lang="tr-TR" sz="3000" dirty="0"/>
              <a:t> (Olmak ve Sahip Olmak) – 2002</a:t>
            </a:r>
          </a:p>
          <a:p>
            <a:r>
              <a:rPr lang="tr-TR" sz="3000" dirty="0"/>
              <a:t>5- </a:t>
            </a:r>
            <a:r>
              <a:rPr lang="tr-TR" sz="3000" dirty="0" err="1"/>
              <a:t>Lean</a:t>
            </a:r>
            <a:r>
              <a:rPr lang="tr-TR" sz="3000" dirty="0"/>
              <a:t> On </a:t>
            </a:r>
            <a:r>
              <a:rPr lang="tr-TR" sz="3000" dirty="0" err="1"/>
              <a:t>Me</a:t>
            </a:r>
            <a:r>
              <a:rPr lang="tr-TR" sz="3000" dirty="0"/>
              <a:t> (Hep Yanınızdayım) – 1989</a:t>
            </a:r>
          </a:p>
          <a:p>
            <a:r>
              <a:rPr lang="tr-TR" sz="3000" dirty="0"/>
              <a:t>6- </a:t>
            </a:r>
            <a:r>
              <a:rPr lang="tr-TR" sz="3000" dirty="0" err="1"/>
              <a:t>The</a:t>
            </a:r>
            <a:r>
              <a:rPr lang="tr-TR" sz="3000" dirty="0"/>
              <a:t> </a:t>
            </a:r>
            <a:r>
              <a:rPr lang="tr-TR" sz="3000" dirty="0" err="1"/>
              <a:t>Ron</a:t>
            </a:r>
            <a:r>
              <a:rPr lang="tr-TR" sz="3000" dirty="0"/>
              <a:t> </a:t>
            </a:r>
            <a:r>
              <a:rPr lang="tr-TR" sz="3000" dirty="0" err="1"/>
              <a:t>Clark</a:t>
            </a:r>
            <a:r>
              <a:rPr lang="tr-TR" sz="3000" dirty="0"/>
              <a:t> </a:t>
            </a:r>
            <a:r>
              <a:rPr lang="tr-TR" sz="3000" dirty="0" err="1"/>
              <a:t>Story</a:t>
            </a:r>
            <a:r>
              <a:rPr lang="tr-TR" sz="3000" dirty="0"/>
              <a:t> (Zafer Benim) – 2006</a:t>
            </a:r>
          </a:p>
          <a:p>
            <a:r>
              <a:rPr lang="tr-TR" sz="3000" dirty="0"/>
              <a:t>7- </a:t>
            </a:r>
            <a:r>
              <a:rPr lang="tr-TR" sz="3000" dirty="0" err="1"/>
              <a:t>The</a:t>
            </a:r>
            <a:r>
              <a:rPr lang="tr-TR" sz="3000" dirty="0"/>
              <a:t> </a:t>
            </a:r>
            <a:r>
              <a:rPr lang="tr-TR" sz="3000" dirty="0" err="1"/>
              <a:t>Great</a:t>
            </a:r>
            <a:r>
              <a:rPr lang="tr-TR" sz="3000" dirty="0"/>
              <a:t> </a:t>
            </a:r>
            <a:r>
              <a:rPr lang="tr-TR" sz="3000" dirty="0" err="1"/>
              <a:t>Debaters</a:t>
            </a:r>
            <a:r>
              <a:rPr lang="tr-TR" sz="3000" dirty="0"/>
              <a:t> (Muhteşem Münazaracılar) – 2007</a:t>
            </a:r>
          </a:p>
          <a:p>
            <a:r>
              <a:rPr lang="tr-TR" sz="3000" dirty="0"/>
              <a:t>8-  </a:t>
            </a:r>
            <a:r>
              <a:rPr lang="tr-TR" sz="3000" dirty="0" err="1"/>
              <a:t>Half</a:t>
            </a:r>
            <a:r>
              <a:rPr lang="tr-TR" sz="3000" dirty="0"/>
              <a:t> Nelson (Tepetaklak Nelson) – 2006</a:t>
            </a:r>
          </a:p>
          <a:p>
            <a:r>
              <a:rPr lang="tr-TR" sz="3000" dirty="0"/>
              <a:t>9- </a:t>
            </a:r>
            <a:r>
              <a:rPr lang="tr-TR" sz="3000" dirty="0" err="1"/>
              <a:t>Taare</a:t>
            </a:r>
            <a:r>
              <a:rPr lang="tr-TR" sz="3000" dirty="0"/>
              <a:t> </a:t>
            </a:r>
            <a:r>
              <a:rPr lang="tr-TR" sz="3000" dirty="0" err="1"/>
              <a:t>Zameen</a:t>
            </a:r>
            <a:r>
              <a:rPr lang="tr-TR" sz="3000" dirty="0"/>
              <a:t> Par (Her Çocuk Özeldir) – 2007</a:t>
            </a:r>
          </a:p>
          <a:p>
            <a:r>
              <a:rPr lang="tr-TR" sz="3000" dirty="0"/>
              <a:t>10- </a:t>
            </a:r>
            <a:r>
              <a:rPr lang="tr-TR" sz="3000" dirty="0" err="1"/>
              <a:t>Die</a:t>
            </a:r>
            <a:r>
              <a:rPr lang="tr-TR" sz="3000" dirty="0"/>
              <a:t> </a:t>
            </a:r>
            <a:r>
              <a:rPr lang="tr-TR" sz="3000" dirty="0" err="1"/>
              <a:t>Welle</a:t>
            </a:r>
            <a:r>
              <a:rPr lang="tr-TR" sz="3000" dirty="0"/>
              <a:t> (Tehlikeli Oyun) – 2008</a:t>
            </a:r>
          </a:p>
          <a:p>
            <a:r>
              <a:rPr lang="tr-TR" sz="3000" b="1" dirty="0"/>
              <a:t>11- </a:t>
            </a:r>
            <a:r>
              <a:rPr lang="tr-TR" sz="3000" b="1" dirty="0" err="1"/>
              <a:t>Coach</a:t>
            </a:r>
            <a:r>
              <a:rPr lang="tr-TR" sz="3000" b="1" dirty="0"/>
              <a:t> Carter (Koç Carter)</a:t>
            </a:r>
            <a:endParaRPr lang="tr-TR" sz="3000" dirty="0"/>
          </a:p>
          <a:p>
            <a:r>
              <a:rPr lang="tr-TR" sz="3000" dirty="0"/>
              <a:t>12-</a:t>
            </a:r>
            <a:r>
              <a:rPr lang="tr-TR" sz="3000" b="1" dirty="0" err="1"/>
              <a:t>Spare</a:t>
            </a:r>
            <a:r>
              <a:rPr lang="tr-TR" sz="3000" b="1" dirty="0"/>
              <a:t> </a:t>
            </a:r>
            <a:r>
              <a:rPr lang="tr-TR" sz="3000" b="1" dirty="0" err="1"/>
              <a:t>Parts</a:t>
            </a:r>
            <a:r>
              <a:rPr lang="tr-TR" sz="3000" b="1" dirty="0"/>
              <a:t> (Yedek Parçalar)</a:t>
            </a:r>
            <a:endParaRPr lang="tr-TR" sz="3000" dirty="0"/>
          </a:p>
          <a:p>
            <a:r>
              <a:rPr lang="tr-TR" sz="3000" b="1" dirty="0"/>
              <a:t>13-</a:t>
            </a:r>
            <a:r>
              <a:rPr lang="tr-TR" sz="3000" b="1" dirty="0" err="1"/>
              <a:t>The</a:t>
            </a:r>
            <a:r>
              <a:rPr lang="tr-TR" sz="3000" b="1" dirty="0"/>
              <a:t> </a:t>
            </a:r>
            <a:r>
              <a:rPr lang="tr-TR" sz="3000" b="1" dirty="0" err="1"/>
              <a:t>Shawshank</a:t>
            </a:r>
            <a:r>
              <a:rPr lang="tr-TR" sz="3000" b="1" dirty="0"/>
              <a:t> </a:t>
            </a:r>
            <a:r>
              <a:rPr lang="tr-TR" sz="3000" b="1" dirty="0" err="1"/>
              <a:t>Redemption</a:t>
            </a:r>
            <a:r>
              <a:rPr lang="tr-TR" sz="3000" b="1" dirty="0"/>
              <a:t> (Esaretin Bedeli)</a:t>
            </a:r>
            <a:endParaRPr lang="tr-TR" sz="3000" dirty="0"/>
          </a:p>
          <a:p>
            <a:r>
              <a:rPr lang="tr-TR" sz="3000" b="1" dirty="0"/>
              <a:t>14-</a:t>
            </a:r>
            <a:r>
              <a:rPr lang="tr-TR" sz="3000" b="1" dirty="0" err="1"/>
              <a:t>Whiplash</a:t>
            </a:r>
            <a:endParaRPr lang="tr-TR" sz="3000" dirty="0"/>
          </a:p>
          <a:p>
            <a:r>
              <a:rPr lang="tr-TR" sz="3000" b="1" dirty="0"/>
              <a:t>15-</a:t>
            </a:r>
            <a:r>
              <a:rPr lang="tr-TR" sz="3000" b="1" dirty="0" err="1"/>
              <a:t>The</a:t>
            </a:r>
            <a:r>
              <a:rPr lang="tr-TR" sz="3000" b="1" dirty="0"/>
              <a:t> </a:t>
            </a:r>
            <a:r>
              <a:rPr lang="tr-TR" sz="3000" b="1" dirty="0" err="1"/>
              <a:t>Theory</a:t>
            </a:r>
            <a:r>
              <a:rPr lang="tr-TR" sz="3000" b="1" dirty="0"/>
              <a:t> of </a:t>
            </a:r>
            <a:r>
              <a:rPr lang="tr-TR" sz="3000" b="1" dirty="0" err="1"/>
              <a:t>Everything</a:t>
            </a:r>
            <a:r>
              <a:rPr lang="tr-TR" sz="3000" b="1" dirty="0"/>
              <a:t> (Her Şeyin Teorisi)</a:t>
            </a:r>
            <a:endParaRPr lang="tr-TR" sz="3000" dirty="0"/>
          </a:p>
          <a:p>
            <a:r>
              <a:rPr lang="tr-TR" sz="3000" b="1" dirty="0"/>
              <a:t>16-</a:t>
            </a:r>
            <a:r>
              <a:rPr lang="tr-TR" sz="3000" b="1" dirty="0" err="1"/>
              <a:t>Rocky</a:t>
            </a:r>
            <a:endParaRPr lang="tr-TR" sz="3000" dirty="0"/>
          </a:p>
          <a:p>
            <a:r>
              <a:rPr lang="tr-TR" sz="3000" b="1" dirty="0"/>
              <a:t>ANİMASYON FİLMLERİ</a:t>
            </a:r>
            <a:endParaRPr lang="tr-TR" sz="3000" dirty="0"/>
          </a:p>
          <a:p>
            <a:r>
              <a:rPr lang="tr-TR" sz="3000" dirty="0"/>
              <a:t>1-</a:t>
            </a:r>
            <a:r>
              <a:rPr lang="tr-TR" sz="3000" dirty="0" err="1"/>
              <a:t>Pee</a:t>
            </a:r>
            <a:r>
              <a:rPr lang="tr-TR" sz="3000" dirty="0"/>
              <a:t>-</a:t>
            </a:r>
            <a:r>
              <a:rPr lang="tr-TR" sz="3000" dirty="0" err="1"/>
              <a:t>Wee’s</a:t>
            </a:r>
            <a:r>
              <a:rPr lang="tr-TR" sz="3000" dirty="0"/>
              <a:t> </a:t>
            </a:r>
            <a:r>
              <a:rPr lang="tr-TR" sz="3000" dirty="0" err="1"/>
              <a:t>Big</a:t>
            </a:r>
            <a:r>
              <a:rPr lang="tr-TR" sz="3000" dirty="0"/>
              <a:t> </a:t>
            </a:r>
            <a:r>
              <a:rPr lang="tr-TR" sz="3000" dirty="0" err="1"/>
              <a:t>Adventure</a:t>
            </a:r>
            <a:r>
              <a:rPr lang="tr-TR" sz="3000" dirty="0"/>
              <a:t>- 1985</a:t>
            </a:r>
          </a:p>
          <a:p>
            <a:r>
              <a:rPr lang="tr-TR" sz="3000" dirty="0"/>
              <a:t>2-Kayıp Balık </a:t>
            </a:r>
            <a:r>
              <a:rPr lang="tr-TR" sz="3000" dirty="0" err="1"/>
              <a:t>Nemo</a:t>
            </a:r>
            <a:r>
              <a:rPr lang="tr-TR" sz="3000" dirty="0"/>
              <a:t> 2003</a:t>
            </a:r>
          </a:p>
          <a:p>
            <a:r>
              <a:rPr lang="tr-TR" sz="3000" dirty="0"/>
              <a:t>3-Oyuncak Hikayesi 2- 1999</a:t>
            </a:r>
          </a:p>
          <a:p>
            <a:r>
              <a:rPr lang="tr-TR" sz="3000" dirty="0"/>
              <a:t>4-Sevimli Canavarlar- 2001</a:t>
            </a:r>
          </a:p>
          <a:p>
            <a:r>
              <a:rPr lang="tr-TR" sz="3000" dirty="0"/>
              <a:t>5-Koralin ve Gizli Dünya – 2009</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10000"/>
          </a:bodyPr>
          <a:lstStyle/>
          <a:p>
            <a:r>
              <a:rPr lang="tr-TR" b="1" dirty="0"/>
              <a:t>12-18 yaş arasındaki çocuklar: </a:t>
            </a:r>
          </a:p>
          <a:p>
            <a:r>
              <a:rPr lang="tr-TR" dirty="0"/>
              <a:t>Uyku problemleri (uykusuzluk, kabus vb.) yaşama </a:t>
            </a:r>
          </a:p>
          <a:p>
            <a:r>
              <a:rPr lang="tr-TR" dirty="0"/>
              <a:t>Salgın hastalığı hatırlatıcı ortamlardan kaçma </a:t>
            </a:r>
          </a:p>
          <a:p>
            <a:r>
              <a:rPr lang="tr-TR" dirty="0" err="1"/>
              <a:t>Koronavirüs</a:t>
            </a:r>
            <a:r>
              <a:rPr lang="tr-TR" dirty="0"/>
              <a:t> hakkında konuşmaktan kaçınma </a:t>
            </a:r>
          </a:p>
          <a:p>
            <a:r>
              <a:rPr lang="tr-TR" dirty="0"/>
              <a:t>Tütün, alkol ya da madde kullanmaya başlama </a:t>
            </a:r>
          </a:p>
          <a:p>
            <a:r>
              <a:rPr lang="tr-TR" dirty="0"/>
              <a:t>Aile ve arkadaşlardan uzaklaşma, sürekli yalnız kalma </a:t>
            </a:r>
          </a:p>
          <a:p>
            <a:r>
              <a:rPr lang="tr-TR" dirty="0"/>
              <a:t>Aşırı alıngan ya da öfkeli olma </a:t>
            </a:r>
          </a:p>
          <a:p>
            <a:r>
              <a:rPr lang="tr-TR" dirty="0"/>
              <a:t>Sevdiği şeylerden artık zevk almama </a:t>
            </a:r>
          </a:p>
          <a:p>
            <a:r>
              <a:rPr lang="tr-TR" dirty="0"/>
              <a:t>Herkesle kavga etme, sorunlu davranışlar gösterme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dirty="0"/>
              <a:t>12-18 yaş arasındaki ergenler, içinde bulundukları gelişimsel dönem nedeniyle bazı fiziksel ve duygusal değişimler geçirirler. Bu dönemde, salgına dair kaygı ile başa çıkmak onlar için zor olabilir. Yaşça daha büyük ergenler kendilerine ve ebeveynlerine karşı hiç stres ve kaygı hissetmiyormuş gibi davranabilirler. Sorulara alışıldık bir şekilde sadece “iyiyim” diyerek yanıt verebilirler, hatta üzüldüklerinde bile sessiz kalabilirler. Bazı ergenler fiziksel ağrı ya da sancılardan şikâyet edebilirler çünkü onları duygusal olarak gerçekten neyin rahatsız ettiğini belirleyemezler. Ayrıca salgın endişesi nedeniyle bazı fiziksel sıkıntılar yaşayabilirler. Bazıları ise evde ya da sosyal ortamlarda kurallara uymakta çeşitli sorunlar yaşayabilirler. Bir kısım gençte ise tütün, alkol ya da uyuşturucu madde kullanımı gibi riskli davranışlar gözlemlenebilir.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r>
              <a:rPr lang="tr-TR" dirty="0"/>
              <a:t>Genel olarak, çocuklar ve gençler, salgın bir hastalık riski gibi zorlu ve kaygı verici bir olayla karşılaştıklarında, yukarıda belirtilen stres tepkilerine benzer çeşitli tepkiler gösterebilirler. Aslında bu tür tepkiler, “anormal bir olaya verilen normal tepkiler” olarak tanımlanır. Ortaya çıkan stres tepkilerinin şiddeti ve yoğunluğu ise çocuktan çocuğa değişiklik gösterebilir. Ancak, çocuğunuzun bu süreçte yaşadığı yoğun stres ve kaygı tepkilerinde zamanla herhangi bir azalma olmuyorsa ya da bu tepkilerin sıklığı ve şiddeti giderek artıyorsa, çocuğunuz için psikolojik yardım almak uygun bir yaklaşım olacaktır.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85795"/>
            <a:ext cx="7772400" cy="2000263"/>
          </a:xfrm>
        </p:spPr>
        <p:txBody>
          <a:bodyPr/>
          <a:lstStyle/>
          <a:p>
            <a:r>
              <a:rPr lang="tr-TR" dirty="0" smtClean="0"/>
              <a:t>Psikolojik Sağlamlılık Nedir?</a:t>
            </a:r>
            <a:endParaRPr lang="tr-TR" dirty="0"/>
          </a:p>
        </p:txBody>
      </p:sp>
      <p:sp>
        <p:nvSpPr>
          <p:cNvPr id="3" name="2 Alt Başlık"/>
          <p:cNvSpPr>
            <a:spLocks noGrp="1"/>
          </p:cNvSpPr>
          <p:nvPr>
            <p:ph type="subTitle" idx="1"/>
          </p:nvPr>
        </p:nvSpPr>
        <p:spPr/>
        <p:txBody>
          <a:bodyPr/>
          <a:lstStyle/>
          <a:p>
            <a:endParaRPr lang="tr-TR" dirty="0"/>
          </a:p>
        </p:txBody>
      </p:sp>
      <p:pic>
        <p:nvPicPr>
          <p:cNvPr id="4" name="3 Resim" descr="17.jpg"/>
          <p:cNvPicPr>
            <a:picLocks noChangeAspect="1"/>
          </p:cNvPicPr>
          <p:nvPr/>
        </p:nvPicPr>
        <p:blipFill>
          <a:blip r:embed="rId2"/>
          <a:stretch>
            <a:fillRect/>
          </a:stretch>
        </p:blipFill>
        <p:spPr>
          <a:xfrm>
            <a:off x="1071538" y="2643182"/>
            <a:ext cx="7072362" cy="3714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85000" lnSpcReduction="20000"/>
          </a:bodyPr>
          <a:lstStyle/>
          <a:p>
            <a:r>
              <a:rPr lang="tr-TR" dirty="0"/>
              <a:t>Sosyal bir canlı olan insan, ihtiyaçlarının karşılandığı doğal çevresi ve karakterini, kişiliğini geliştirdiği sosyal çevresi ile birleşerek hayatını devam ettirmektedir. Ancak insanın karşısına, sevdiği bir yakınını kaybetmesi, tedavisi mümkün olmayan bir hastalığa yakalanması, işine son verilmesi, doğal afete maruz kalması, ailesinin parçalanması gibi birtakım problemler çıkmaktadır. Bahsi geçen problemler ve benzeri olaylar karşısında insan kendini koruyacak durumda değil ise, psikolojik ve fiziksel olarak sorunlar yaşamaya başlar. Buna karşın, başına gelen kötü olaylara rağmen hayatına sağlam bir şekilde devam eden insanlar da vardır.</a:t>
            </a:r>
          </a:p>
          <a:p>
            <a:r>
              <a:rPr lang="tr-TR" dirty="0"/>
              <a:t>Psikoloji, psikiyatri ve psikolojik danışmanlık alanlarında, insanların bu zor durumların altından kalkabileceklerine ilişkin görüşler, </a:t>
            </a:r>
            <a:r>
              <a:rPr lang="tr-TR" b="1" i="1" dirty="0"/>
              <a:t>kendini toparlama gücü (</a:t>
            </a:r>
            <a:r>
              <a:rPr lang="tr-TR" b="1" i="1" dirty="0" err="1"/>
              <a:t>resilience</a:t>
            </a:r>
            <a:r>
              <a:rPr lang="tr-TR" b="1" i="1" dirty="0"/>
              <a:t>)</a:t>
            </a:r>
            <a:r>
              <a:rPr lang="tr-TR" i="1" dirty="0"/>
              <a:t> </a:t>
            </a:r>
            <a:r>
              <a:rPr lang="tr-TR" dirty="0"/>
              <a:t>kavramı üzerinde durur (Terzi, 2016).</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2549</Words>
  <Application>Microsoft Office PowerPoint</Application>
  <PresentationFormat>Ekran Gösterisi (4:3)</PresentationFormat>
  <Paragraphs>143</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UŞAK REHBERLİK VE ARAŞTIRMA MERKEZİ    Bu sunum 12-18 yaş grubu çocuklarla COVID-19 hakkındaki duyguları konuşabilme,kaygıyı anlamlandırma,çeşitli baş etme becerileri kazanarak psikolojik sağlamlılığı güçlendirmek amacıyla hazırlanmıştır. </vt:lpstr>
      <vt:lpstr>Slayt 2</vt:lpstr>
      <vt:lpstr>Slayt 3</vt:lpstr>
      <vt:lpstr>Slayt 4</vt:lpstr>
      <vt:lpstr>Slayt 5</vt:lpstr>
      <vt:lpstr>Slayt 6</vt:lpstr>
      <vt:lpstr>Slayt 7</vt:lpstr>
      <vt:lpstr>Psikolojik Sağlamlılık Nedir?</vt:lpstr>
      <vt:lpstr>Slayt 9</vt:lpstr>
      <vt:lpstr>Slayt 10</vt:lpstr>
      <vt:lpstr>Slayt 11</vt:lpstr>
      <vt:lpstr>Psikolojik Sağlamlılığı Yüksek Bireylerin Ortak Özellikleri Nelerdir?</vt:lpstr>
      <vt:lpstr>Slayt 13</vt:lpstr>
      <vt:lpstr>Psikolojik Dayanıklılığımız Nelere Bağlıdır?</vt:lpstr>
      <vt:lpstr>Slayt 15</vt:lpstr>
      <vt:lpstr>Slayt 16</vt:lpstr>
      <vt:lpstr>Psikolojik Sağlamlılığı Nasıl Güçlendiririz?</vt:lpstr>
      <vt:lpstr> KORONAVIRÜS RISKI SÜRECINDE  PSIKOLOJIK SAĞLAMLIĞI ARTIRMAYA  YARDIMCI OLABILECEK BAZI ÖNERILER</vt:lpstr>
      <vt:lpstr>Slayt 19</vt:lpstr>
      <vt:lpstr> </vt:lpstr>
      <vt:lpstr>Slayt 21</vt:lpstr>
      <vt:lpstr>Slayt 22</vt:lpstr>
      <vt:lpstr>Duygu Yönetimi</vt:lpstr>
      <vt:lpstr>Slayt 24</vt:lpstr>
      <vt:lpstr>Duygu ve düşüncelerinizi sevdiklerinizle paylaşın.</vt:lpstr>
      <vt:lpstr>Yaşadığınız duyguların normal ve geçici olduğunu bilin.</vt:lpstr>
      <vt:lpstr>KORUYUCU KALKANIM</vt:lpstr>
      <vt:lpstr>GÜÇ ŞEMSİYEM  Bulutların üzerine koronavirüs ile ilgili endişelerini yaz. Şemsiyen seni bu endişelerden koruyacak. Şemsiyenin altına kendini çiz ve şemsiyenin her bir bölümüne sahip olduğun güçlü özelliklerini yaz. Bu güçlü özelliklerin endişelerinle başa çıkmanı sağlayacak ! </vt:lpstr>
      <vt:lpstr>MİZAH</vt:lpstr>
      <vt:lpstr>EGZERSİZ YAPIN</vt:lpstr>
      <vt:lpstr>BEYNİMİZDEKİ VİRÜSLER</vt:lpstr>
      <vt:lpstr>Slayt 32</vt:lpstr>
      <vt:lpstr>Düşüncelerinizi gözden geçirin.</vt:lpstr>
      <vt:lpstr>Medyayı sağlıklı kullanın.</vt:lpstr>
      <vt:lpstr>Koronavirüs ile ilgili bilimsel, somut ve gerçekçi bilgiler edinin.</vt:lpstr>
      <vt:lpstr> ŞÜKRETTİĞİM ŞEYLER  Aşağıdaki ellerin her bir parmağına hayatındaki şükrettiğin şeyleri yaz. Şükrettiğin şeyler sevdiğin kişilerin, bir mekanın, becerilerinin, hatta bir yiyeceğin adı bile olabilir. Sonra her bir parmağını bir renge boya. Her gün kendine şükrettiğin şeyleri hatırlat.  </vt:lpstr>
      <vt:lpstr>ZAMAN YÖNETİMİ</vt:lpstr>
      <vt:lpstr>Slayt 38</vt:lpstr>
      <vt:lpstr>SERBEST ZAMAN ETKİNLİKLERİ</vt:lpstr>
      <vt:lpstr>Aşağıdaki baş etme yöntemlerinden sana yardımcı olabilecekleri daire içine al ve uygula!</vt:lpstr>
      <vt:lpstr> Ailecek birlikte zaman geçirin.</vt:lpstr>
      <vt:lpstr>SAĞLIKLI SEVGİ Onu koşulsuz sevin çünkü sevginize en çok ihtiyacı olan bir dönemde.</vt:lpstr>
      <vt:lpstr>   BU DÖNEMDE ONA BAŞARILARINI HATIRLATIN. Her çocuğun başarabildiği şeyler vardır. Geçmişi düşündüğünde hatırlamaktan keyif aldığın anıların neler? Her bir kareye bunları yazabilirsin. </vt:lpstr>
      <vt:lpstr>LİSE DÖNEMİNDE UYGUN KİTAP-FİLM ÖNERİSİ</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Sağlamlılık Nedir?</dc:title>
  <dc:creator>ildeniz</dc:creator>
  <cp:lastModifiedBy>ildeniz</cp:lastModifiedBy>
  <cp:revision>21</cp:revision>
  <dcterms:created xsi:type="dcterms:W3CDTF">2020-04-07T16:36:05Z</dcterms:created>
  <dcterms:modified xsi:type="dcterms:W3CDTF">2020-04-07T19:56:44Z</dcterms:modified>
</cp:coreProperties>
</file>