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9144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565F6C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565F6C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565F6C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alphaModFix amt="50000"/>
            <a:lum/>
          </a:blip>
          <a:srcRect/>
          <a:stretch>
            <a:fillRect l="75000" t="69000" b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763761" y="761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156447" y="5715000"/>
            <a:ext cx="548640" cy="548640"/>
          </a:xfrm>
          <a:custGeom>
            <a:avLst/>
            <a:gdLst/>
            <a:ahLst/>
            <a:cxnLst/>
            <a:rect l="l" t="t" r="r" b="b"/>
            <a:pathLst>
              <a:path w="548640" h="548639">
                <a:moveTo>
                  <a:pt x="274320" y="0"/>
                </a:moveTo>
                <a:lnTo>
                  <a:pt x="225008" y="4419"/>
                </a:lnTo>
                <a:lnTo>
                  <a:pt x="178597" y="17162"/>
                </a:lnTo>
                <a:lnTo>
                  <a:pt x="135861" y="37453"/>
                </a:lnTo>
                <a:lnTo>
                  <a:pt x="97575" y="64518"/>
                </a:lnTo>
                <a:lnTo>
                  <a:pt x="64513" y="97580"/>
                </a:lnTo>
                <a:lnTo>
                  <a:pt x="37450" y="135867"/>
                </a:lnTo>
                <a:lnTo>
                  <a:pt x="17161" y="178602"/>
                </a:lnTo>
                <a:lnTo>
                  <a:pt x="4419" y="225011"/>
                </a:lnTo>
                <a:lnTo>
                  <a:pt x="0" y="274319"/>
                </a:lnTo>
                <a:lnTo>
                  <a:pt x="4419" y="323628"/>
                </a:lnTo>
                <a:lnTo>
                  <a:pt x="17161" y="370037"/>
                </a:lnTo>
                <a:lnTo>
                  <a:pt x="37450" y="412772"/>
                </a:lnTo>
                <a:lnTo>
                  <a:pt x="64513" y="451059"/>
                </a:lnTo>
                <a:lnTo>
                  <a:pt x="97575" y="484121"/>
                </a:lnTo>
                <a:lnTo>
                  <a:pt x="135861" y="511186"/>
                </a:lnTo>
                <a:lnTo>
                  <a:pt x="178597" y="531477"/>
                </a:lnTo>
                <a:lnTo>
                  <a:pt x="225008" y="544220"/>
                </a:lnTo>
                <a:lnTo>
                  <a:pt x="274320" y="548640"/>
                </a:lnTo>
                <a:lnTo>
                  <a:pt x="323631" y="544220"/>
                </a:lnTo>
                <a:lnTo>
                  <a:pt x="370042" y="531477"/>
                </a:lnTo>
                <a:lnTo>
                  <a:pt x="412778" y="511186"/>
                </a:lnTo>
                <a:lnTo>
                  <a:pt x="451064" y="484121"/>
                </a:lnTo>
                <a:lnTo>
                  <a:pt x="484126" y="451059"/>
                </a:lnTo>
                <a:lnTo>
                  <a:pt x="511189" y="412772"/>
                </a:lnTo>
                <a:lnTo>
                  <a:pt x="531478" y="370037"/>
                </a:lnTo>
                <a:lnTo>
                  <a:pt x="544220" y="323628"/>
                </a:lnTo>
                <a:lnTo>
                  <a:pt x="548640" y="274319"/>
                </a:lnTo>
                <a:lnTo>
                  <a:pt x="544220" y="225011"/>
                </a:lnTo>
                <a:lnTo>
                  <a:pt x="531478" y="178602"/>
                </a:lnTo>
                <a:lnTo>
                  <a:pt x="511189" y="135867"/>
                </a:lnTo>
                <a:lnTo>
                  <a:pt x="484126" y="97580"/>
                </a:lnTo>
                <a:lnTo>
                  <a:pt x="451064" y="64518"/>
                </a:lnTo>
                <a:lnTo>
                  <a:pt x="412778" y="37453"/>
                </a:lnTo>
                <a:lnTo>
                  <a:pt x="370042" y="17162"/>
                </a:lnTo>
                <a:lnTo>
                  <a:pt x="323631" y="4419"/>
                </a:lnTo>
                <a:lnTo>
                  <a:pt x="274320" y="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7231" y="0"/>
            <a:ext cx="58419" cy="6858000"/>
          </a:xfrm>
          <a:custGeom>
            <a:avLst/>
            <a:gdLst/>
            <a:ahLst/>
            <a:cxnLst/>
            <a:rect l="l" t="t" r="r" b="b"/>
            <a:pathLst>
              <a:path w="58419" h="6858000">
                <a:moveTo>
                  <a:pt x="11595" y="0"/>
                </a:moveTo>
                <a:lnTo>
                  <a:pt x="0" y="0"/>
                </a:lnTo>
                <a:lnTo>
                  <a:pt x="12" y="6858000"/>
                </a:lnTo>
                <a:lnTo>
                  <a:pt x="11595" y="6858000"/>
                </a:lnTo>
                <a:lnTo>
                  <a:pt x="11595" y="0"/>
                </a:lnTo>
                <a:close/>
              </a:path>
              <a:path w="58419" h="6858000">
                <a:moveTo>
                  <a:pt x="57924" y="0"/>
                </a:moveTo>
                <a:lnTo>
                  <a:pt x="23177" y="0"/>
                </a:lnTo>
                <a:lnTo>
                  <a:pt x="23177" y="6858000"/>
                </a:lnTo>
                <a:lnTo>
                  <a:pt x="57924" y="6858000"/>
                </a:lnTo>
                <a:lnTo>
                  <a:pt x="57924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839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8000"/>
                </a:lnTo>
                <a:lnTo>
                  <a:pt x="304800" y="6858000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>
              <a:alpha val="8705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9154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D85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437515"/>
            <a:ext cx="8072119" cy="48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565F6C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630807"/>
            <a:ext cx="8072119" cy="4141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1000" y="0"/>
            <a:ext cx="443865" cy="6858000"/>
          </a:xfrm>
          <a:custGeom>
            <a:avLst/>
            <a:gdLst/>
            <a:ahLst/>
            <a:cxnLst/>
            <a:rect l="l" t="t" r="r" b="b"/>
            <a:pathLst>
              <a:path w="443865" h="6858000">
                <a:moveTo>
                  <a:pt x="0" y="6858000"/>
                </a:moveTo>
                <a:lnTo>
                  <a:pt x="443484" y="6858000"/>
                </a:lnTo>
                <a:lnTo>
                  <a:pt x="443484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DC3AD">
              <a:alpha val="5411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82396" y="0"/>
            <a:ext cx="3175" cy="6858000"/>
          </a:xfrm>
          <a:custGeom>
            <a:avLst/>
            <a:gdLst/>
            <a:ahLst/>
            <a:cxnLst/>
            <a:rect l="l" t="t" r="r" b="b"/>
            <a:pathLst>
              <a:path w="3175" h="6858000">
                <a:moveTo>
                  <a:pt x="0" y="6858000"/>
                </a:moveTo>
                <a:lnTo>
                  <a:pt x="3047" y="6858000"/>
                </a:lnTo>
                <a:lnTo>
                  <a:pt x="3047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DC3AD">
              <a:alpha val="5411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43355" y="0"/>
            <a:ext cx="47625" cy="6858000"/>
          </a:xfrm>
          <a:custGeom>
            <a:avLst/>
            <a:gdLst/>
            <a:ahLst/>
            <a:cxnLst/>
            <a:rect l="l" t="t" r="r" b="b"/>
            <a:pathLst>
              <a:path w="47625" h="6858000">
                <a:moveTo>
                  <a:pt x="0" y="6858000"/>
                </a:moveTo>
                <a:lnTo>
                  <a:pt x="47243" y="6858000"/>
                </a:lnTo>
                <a:lnTo>
                  <a:pt x="47243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DC3AD">
              <a:alpha val="5411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5843" y="0"/>
            <a:ext cx="105410" cy="6858000"/>
          </a:xfrm>
          <a:custGeom>
            <a:avLst/>
            <a:gdLst/>
            <a:ahLst/>
            <a:cxnLst/>
            <a:rect l="l" t="t" r="r" b="b"/>
            <a:pathLst>
              <a:path w="105410" h="6858000">
                <a:moveTo>
                  <a:pt x="105156" y="0"/>
                </a:moveTo>
                <a:lnTo>
                  <a:pt x="0" y="0"/>
                </a:lnTo>
                <a:lnTo>
                  <a:pt x="0" y="6858000"/>
                </a:lnTo>
                <a:lnTo>
                  <a:pt x="105156" y="6858000"/>
                </a:lnTo>
                <a:lnTo>
                  <a:pt x="105156" y="0"/>
                </a:lnTo>
                <a:close/>
              </a:path>
            </a:pathLst>
          </a:custGeom>
          <a:solidFill>
            <a:srgbClr val="FFD9CE">
              <a:alpha val="3607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990600" y="0"/>
            <a:ext cx="381000" cy="6858000"/>
            <a:chOff x="990600" y="0"/>
            <a:chExt cx="381000" cy="6858000"/>
          </a:xfrm>
        </p:grpSpPr>
        <p:sp>
          <p:nvSpPr>
            <p:cNvPr id="7" name="object 7"/>
            <p:cNvSpPr/>
            <p:nvPr/>
          </p:nvSpPr>
          <p:spPr>
            <a:xfrm>
              <a:off x="990600" y="0"/>
              <a:ext cx="181610" cy="6858000"/>
            </a:xfrm>
            <a:custGeom>
              <a:avLst/>
              <a:gdLst/>
              <a:ahLst/>
              <a:cxnLst/>
              <a:rect l="l" t="t" r="r" b="b"/>
              <a:pathLst>
                <a:path w="181609" h="6858000">
                  <a:moveTo>
                    <a:pt x="181356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181356" y="6858000"/>
                  </a:lnTo>
                  <a:lnTo>
                    <a:pt x="181356" y="0"/>
                  </a:lnTo>
                  <a:close/>
                </a:path>
              </a:pathLst>
            </a:custGeom>
            <a:solidFill>
              <a:srgbClr val="FFD9CE">
                <a:alpha val="7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141476" y="0"/>
              <a:ext cx="230504" cy="6858000"/>
            </a:xfrm>
            <a:custGeom>
              <a:avLst/>
              <a:gdLst/>
              <a:ahLst/>
              <a:cxnLst/>
              <a:rect l="l" t="t" r="r" b="b"/>
              <a:pathLst>
                <a:path w="230505" h="6858000">
                  <a:moveTo>
                    <a:pt x="230124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230124" y="6858000"/>
                  </a:lnTo>
                  <a:lnTo>
                    <a:pt x="230124" y="0"/>
                  </a:lnTo>
                  <a:close/>
                </a:path>
              </a:pathLst>
            </a:custGeom>
            <a:solidFill>
              <a:srgbClr val="FFECE8">
                <a:alpha val="7097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106679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1" y="6857999"/>
                </a:lnTo>
              </a:path>
            </a:pathLst>
          </a:custGeom>
          <a:ln w="57912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824483" y="0"/>
            <a:ext cx="119380" cy="6858000"/>
            <a:chOff x="824483" y="0"/>
            <a:chExt cx="119380" cy="6858000"/>
          </a:xfrm>
        </p:grpSpPr>
        <p:sp>
          <p:nvSpPr>
            <p:cNvPr id="11" name="object 11"/>
            <p:cNvSpPr/>
            <p:nvPr/>
          </p:nvSpPr>
          <p:spPr>
            <a:xfrm>
              <a:off x="914399" y="0"/>
              <a:ext cx="0" cy="6858000"/>
            </a:xfrm>
            <a:custGeom>
              <a:avLst/>
              <a:gdLst/>
              <a:ahLst/>
              <a:cxnLst/>
              <a:rect l="l" t="t" r="r" b="b"/>
              <a:pathLst>
                <a:path h="6858000">
                  <a:moveTo>
                    <a:pt x="0" y="0"/>
                  </a:moveTo>
                  <a:lnTo>
                    <a:pt x="0" y="6857999"/>
                  </a:lnTo>
                </a:path>
              </a:pathLst>
            </a:custGeom>
            <a:ln w="57912">
              <a:solidFill>
                <a:srgbClr val="FFECE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53439" y="0"/>
              <a:ext cx="0" cy="6858000"/>
            </a:xfrm>
            <a:custGeom>
              <a:avLst/>
              <a:gdLst/>
              <a:ahLst/>
              <a:cxnLst/>
              <a:rect l="l" t="t" r="r" b="b"/>
              <a:pathLst>
                <a:path h="6858000">
                  <a:moveTo>
                    <a:pt x="0" y="0"/>
                  </a:moveTo>
                  <a:lnTo>
                    <a:pt x="0" y="6857999"/>
                  </a:lnTo>
                </a:path>
              </a:pathLst>
            </a:custGeom>
            <a:ln w="57912">
              <a:solidFill>
                <a:srgbClr val="FDC3A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1727454" y="761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28956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066800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7999"/>
                </a:lnTo>
              </a:path>
            </a:pathLst>
          </a:custGeom>
          <a:ln w="9144">
            <a:solidFill>
              <a:srgbClr val="FDC3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084564" y="0"/>
            <a:ext cx="58419" cy="6858000"/>
          </a:xfrm>
          <a:custGeom>
            <a:avLst/>
            <a:gdLst/>
            <a:ahLst/>
            <a:cxnLst/>
            <a:rect l="l" t="t" r="r" b="b"/>
            <a:pathLst>
              <a:path w="58420" h="6858000">
                <a:moveTo>
                  <a:pt x="11557" y="0"/>
                </a:moveTo>
                <a:lnTo>
                  <a:pt x="0" y="0"/>
                </a:lnTo>
                <a:lnTo>
                  <a:pt x="0" y="6858000"/>
                </a:lnTo>
                <a:lnTo>
                  <a:pt x="11557" y="6858000"/>
                </a:lnTo>
                <a:lnTo>
                  <a:pt x="11557" y="0"/>
                </a:lnTo>
                <a:close/>
              </a:path>
              <a:path w="58420" h="6858000">
                <a:moveTo>
                  <a:pt x="57912" y="0"/>
                </a:moveTo>
                <a:lnTo>
                  <a:pt x="23114" y="0"/>
                </a:lnTo>
                <a:lnTo>
                  <a:pt x="23114" y="6858000"/>
                </a:lnTo>
                <a:lnTo>
                  <a:pt x="57912" y="6858000"/>
                </a:lnTo>
                <a:lnTo>
                  <a:pt x="57912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6" name="object 16"/>
          <p:cNvGrpSpPr/>
          <p:nvPr/>
        </p:nvGrpSpPr>
        <p:grpSpPr>
          <a:xfrm>
            <a:off x="609600" y="0"/>
            <a:ext cx="1661160" cy="6858000"/>
            <a:chOff x="609600" y="0"/>
            <a:chExt cx="1661160" cy="6858000"/>
          </a:xfrm>
        </p:grpSpPr>
        <p:sp>
          <p:nvSpPr>
            <p:cNvPr id="17" name="object 17"/>
            <p:cNvSpPr/>
            <p:nvPr/>
          </p:nvSpPr>
          <p:spPr>
            <a:xfrm>
              <a:off x="1219200" y="0"/>
              <a:ext cx="76200" cy="6858000"/>
            </a:xfrm>
            <a:custGeom>
              <a:avLst/>
              <a:gdLst/>
              <a:ahLst/>
              <a:cxnLst/>
              <a:rect l="l" t="t" r="r" b="b"/>
              <a:pathLst>
                <a:path w="76200" h="6858000">
                  <a:moveTo>
                    <a:pt x="76200" y="0"/>
                  </a:moveTo>
                  <a:lnTo>
                    <a:pt x="0" y="0"/>
                  </a:lnTo>
                  <a:lnTo>
                    <a:pt x="0" y="6858000"/>
                  </a:lnTo>
                  <a:lnTo>
                    <a:pt x="76200" y="6858000"/>
                  </a:lnTo>
                  <a:lnTo>
                    <a:pt x="76200" y="0"/>
                  </a:lnTo>
                  <a:close/>
                </a:path>
              </a:pathLst>
            </a:custGeom>
            <a:solidFill>
              <a:srgbClr val="FDC3AD">
                <a:alpha val="5097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09600" y="3429000"/>
              <a:ext cx="1341120" cy="2078989"/>
            </a:xfrm>
            <a:custGeom>
              <a:avLst/>
              <a:gdLst/>
              <a:ahLst/>
              <a:cxnLst/>
              <a:rect l="l" t="t" r="r" b="b"/>
              <a:pathLst>
                <a:path w="1341120" h="2078989">
                  <a:moveTo>
                    <a:pt x="1295400" y="647700"/>
                  </a:moveTo>
                  <a:lnTo>
                    <a:pt x="1293622" y="599363"/>
                  </a:lnTo>
                  <a:lnTo>
                    <a:pt x="1288376" y="551980"/>
                  </a:lnTo>
                  <a:lnTo>
                    <a:pt x="1279779" y="505701"/>
                  </a:lnTo>
                  <a:lnTo>
                    <a:pt x="1267968" y="460629"/>
                  </a:lnTo>
                  <a:lnTo>
                    <a:pt x="1253070" y="416890"/>
                  </a:lnTo>
                  <a:lnTo>
                    <a:pt x="1235202" y="374637"/>
                  </a:lnTo>
                  <a:lnTo>
                    <a:pt x="1214488" y="333959"/>
                  </a:lnTo>
                  <a:lnTo>
                    <a:pt x="1191056" y="295008"/>
                  </a:lnTo>
                  <a:lnTo>
                    <a:pt x="1165034" y="257898"/>
                  </a:lnTo>
                  <a:lnTo>
                    <a:pt x="1136535" y="222745"/>
                  </a:lnTo>
                  <a:lnTo>
                    <a:pt x="1105700" y="189699"/>
                  </a:lnTo>
                  <a:lnTo>
                    <a:pt x="1072654" y="158864"/>
                  </a:lnTo>
                  <a:lnTo>
                    <a:pt x="1037501" y="130365"/>
                  </a:lnTo>
                  <a:lnTo>
                    <a:pt x="1000391" y="104343"/>
                  </a:lnTo>
                  <a:lnTo>
                    <a:pt x="961440" y="80911"/>
                  </a:lnTo>
                  <a:lnTo>
                    <a:pt x="920762" y="60198"/>
                  </a:lnTo>
                  <a:lnTo>
                    <a:pt x="878509" y="42329"/>
                  </a:lnTo>
                  <a:lnTo>
                    <a:pt x="834771" y="27432"/>
                  </a:lnTo>
                  <a:lnTo>
                    <a:pt x="789698" y="15621"/>
                  </a:lnTo>
                  <a:lnTo>
                    <a:pt x="743419" y="7023"/>
                  </a:lnTo>
                  <a:lnTo>
                    <a:pt x="696036" y="1778"/>
                  </a:lnTo>
                  <a:lnTo>
                    <a:pt x="647700" y="0"/>
                  </a:lnTo>
                  <a:lnTo>
                    <a:pt x="599351" y="1778"/>
                  </a:lnTo>
                  <a:lnTo>
                    <a:pt x="551980" y="7023"/>
                  </a:lnTo>
                  <a:lnTo>
                    <a:pt x="505701" y="15621"/>
                  </a:lnTo>
                  <a:lnTo>
                    <a:pt x="460629" y="27432"/>
                  </a:lnTo>
                  <a:lnTo>
                    <a:pt x="416902" y="42329"/>
                  </a:lnTo>
                  <a:lnTo>
                    <a:pt x="374637" y="60198"/>
                  </a:lnTo>
                  <a:lnTo>
                    <a:pt x="333971" y="80911"/>
                  </a:lnTo>
                  <a:lnTo>
                    <a:pt x="295008" y="104343"/>
                  </a:lnTo>
                  <a:lnTo>
                    <a:pt x="257898" y="130365"/>
                  </a:lnTo>
                  <a:lnTo>
                    <a:pt x="222758" y="158864"/>
                  </a:lnTo>
                  <a:lnTo>
                    <a:pt x="189699" y="189699"/>
                  </a:lnTo>
                  <a:lnTo>
                    <a:pt x="158864" y="222745"/>
                  </a:lnTo>
                  <a:lnTo>
                    <a:pt x="130365" y="257898"/>
                  </a:lnTo>
                  <a:lnTo>
                    <a:pt x="104343" y="295008"/>
                  </a:lnTo>
                  <a:lnTo>
                    <a:pt x="80911" y="333959"/>
                  </a:lnTo>
                  <a:lnTo>
                    <a:pt x="60185" y="374637"/>
                  </a:lnTo>
                  <a:lnTo>
                    <a:pt x="42316" y="416890"/>
                  </a:lnTo>
                  <a:lnTo>
                    <a:pt x="27419" y="460629"/>
                  </a:lnTo>
                  <a:lnTo>
                    <a:pt x="15608" y="505701"/>
                  </a:lnTo>
                  <a:lnTo>
                    <a:pt x="7010" y="551980"/>
                  </a:lnTo>
                  <a:lnTo>
                    <a:pt x="1765" y="599363"/>
                  </a:lnTo>
                  <a:lnTo>
                    <a:pt x="0" y="647700"/>
                  </a:lnTo>
                  <a:lnTo>
                    <a:pt x="1765" y="696048"/>
                  </a:lnTo>
                  <a:lnTo>
                    <a:pt x="7010" y="743432"/>
                  </a:lnTo>
                  <a:lnTo>
                    <a:pt x="15608" y="789711"/>
                  </a:lnTo>
                  <a:lnTo>
                    <a:pt x="27419" y="834783"/>
                  </a:lnTo>
                  <a:lnTo>
                    <a:pt x="42316" y="878522"/>
                  </a:lnTo>
                  <a:lnTo>
                    <a:pt x="60185" y="920775"/>
                  </a:lnTo>
                  <a:lnTo>
                    <a:pt x="80911" y="961453"/>
                  </a:lnTo>
                  <a:lnTo>
                    <a:pt x="104343" y="1000404"/>
                  </a:lnTo>
                  <a:lnTo>
                    <a:pt x="130365" y="1037513"/>
                  </a:lnTo>
                  <a:lnTo>
                    <a:pt x="158864" y="1072667"/>
                  </a:lnTo>
                  <a:lnTo>
                    <a:pt x="189699" y="1105712"/>
                  </a:lnTo>
                  <a:lnTo>
                    <a:pt x="222758" y="1136548"/>
                  </a:lnTo>
                  <a:lnTo>
                    <a:pt x="257898" y="1165047"/>
                  </a:lnTo>
                  <a:lnTo>
                    <a:pt x="295008" y="1191069"/>
                  </a:lnTo>
                  <a:lnTo>
                    <a:pt x="333971" y="1214501"/>
                  </a:lnTo>
                  <a:lnTo>
                    <a:pt x="374637" y="1235214"/>
                  </a:lnTo>
                  <a:lnTo>
                    <a:pt x="416902" y="1253083"/>
                  </a:lnTo>
                  <a:lnTo>
                    <a:pt x="460629" y="1267980"/>
                  </a:lnTo>
                  <a:lnTo>
                    <a:pt x="505701" y="1279791"/>
                  </a:lnTo>
                  <a:lnTo>
                    <a:pt x="551980" y="1288389"/>
                  </a:lnTo>
                  <a:lnTo>
                    <a:pt x="599351" y="1293634"/>
                  </a:lnTo>
                  <a:lnTo>
                    <a:pt x="647700" y="1295400"/>
                  </a:lnTo>
                  <a:lnTo>
                    <a:pt x="696036" y="1293634"/>
                  </a:lnTo>
                  <a:lnTo>
                    <a:pt x="743419" y="1288389"/>
                  </a:lnTo>
                  <a:lnTo>
                    <a:pt x="789698" y="1279791"/>
                  </a:lnTo>
                  <a:lnTo>
                    <a:pt x="834771" y="1267980"/>
                  </a:lnTo>
                  <a:lnTo>
                    <a:pt x="878509" y="1253083"/>
                  </a:lnTo>
                  <a:lnTo>
                    <a:pt x="920762" y="1235214"/>
                  </a:lnTo>
                  <a:lnTo>
                    <a:pt x="961440" y="1214501"/>
                  </a:lnTo>
                  <a:lnTo>
                    <a:pt x="1000391" y="1191069"/>
                  </a:lnTo>
                  <a:lnTo>
                    <a:pt x="1037501" y="1165047"/>
                  </a:lnTo>
                  <a:lnTo>
                    <a:pt x="1072654" y="1136548"/>
                  </a:lnTo>
                  <a:lnTo>
                    <a:pt x="1105700" y="1105712"/>
                  </a:lnTo>
                  <a:lnTo>
                    <a:pt x="1136535" y="1072667"/>
                  </a:lnTo>
                  <a:lnTo>
                    <a:pt x="1165034" y="1037513"/>
                  </a:lnTo>
                  <a:lnTo>
                    <a:pt x="1191056" y="1000404"/>
                  </a:lnTo>
                  <a:lnTo>
                    <a:pt x="1214488" y="961453"/>
                  </a:lnTo>
                  <a:lnTo>
                    <a:pt x="1235202" y="920775"/>
                  </a:lnTo>
                  <a:lnTo>
                    <a:pt x="1253070" y="878522"/>
                  </a:lnTo>
                  <a:lnTo>
                    <a:pt x="1267968" y="834783"/>
                  </a:lnTo>
                  <a:lnTo>
                    <a:pt x="1279779" y="789711"/>
                  </a:lnTo>
                  <a:lnTo>
                    <a:pt x="1288376" y="743432"/>
                  </a:lnTo>
                  <a:lnTo>
                    <a:pt x="1293622" y="696048"/>
                  </a:lnTo>
                  <a:lnTo>
                    <a:pt x="1295400" y="647700"/>
                  </a:lnTo>
                  <a:close/>
                </a:path>
                <a:path w="1341120" h="2078989">
                  <a:moveTo>
                    <a:pt x="1341120" y="1757934"/>
                  </a:moveTo>
                  <a:lnTo>
                    <a:pt x="1337640" y="1710537"/>
                  </a:lnTo>
                  <a:lnTo>
                    <a:pt x="1327531" y="1665287"/>
                  </a:lnTo>
                  <a:lnTo>
                    <a:pt x="1311300" y="1622704"/>
                  </a:lnTo>
                  <a:lnTo>
                    <a:pt x="1289431" y="1583258"/>
                  </a:lnTo>
                  <a:lnTo>
                    <a:pt x="1262418" y="1547469"/>
                  </a:lnTo>
                  <a:lnTo>
                    <a:pt x="1230782" y="1515833"/>
                  </a:lnTo>
                  <a:lnTo>
                    <a:pt x="1194993" y="1488821"/>
                  </a:lnTo>
                  <a:lnTo>
                    <a:pt x="1155547" y="1466951"/>
                  </a:lnTo>
                  <a:lnTo>
                    <a:pt x="1112964" y="1450721"/>
                  </a:lnTo>
                  <a:lnTo>
                    <a:pt x="1067714" y="1440611"/>
                  </a:lnTo>
                  <a:lnTo>
                    <a:pt x="1020318" y="1437132"/>
                  </a:lnTo>
                  <a:lnTo>
                    <a:pt x="972908" y="1440611"/>
                  </a:lnTo>
                  <a:lnTo>
                    <a:pt x="927658" y="1450721"/>
                  </a:lnTo>
                  <a:lnTo>
                    <a:pt x="885075" y="1466951"/>
                  </a:lnTo>
                  <a:lnTo>
                    <a:pt x="845629" y="1488821"/>
                  </a:lnTo>
                  <a:lnTo>
                    <a:pt x="809840" y="1515833"/>
                  </a:lnTo>
                  <a:lnTo>
                    <a:pt x="778205" y="1547469"/>
                  </a:lnTo>
                  <a:lnTo>
                    <a:pt x="751192" y="1583258"/>
                  </a:lnTo>
                  <a:lnTo>
                    <a:pt x="729322" y="1622704"/>
                  </a:lnTo>
                  <a:lnTo>
                    <a:pt x="713092" y="1665287"/>
                  </a:lnTo>
                  <a:lnTo>
                    <a:pt x="702983" y="1710537"/>
                  </a:lnTo>
                  <a:lnTo>
                    <a:pt x="699516" y="1757934"/>
                  </a:lnTo>
                  <a:lnTo>
                    <a:pt x="702983" y="1805343"/>
                  </a:lnTo>
                  <a:lnTo>
                    <a:pt x="713092" y="1850593"/>
                  </a:lnTo>
                  <a:lnTo>
                    <a:pt x="729322" y="1893176"/>
                  </a:lnTo>
                  <a:lnTo>
                    <a:pt x="751192" y="1932622"/>
                  </a:lnTo>
                  <a:lnTo>
                    <a:pt x="778205" y="1968411"/>
                  </a:lnTo>
                  <a:lnTo>
                    <a:pt x="809840" y="2000046"/>
                  </a:lnTo>
                  <a:lnTo>
                    <a:pt x="845629" y="2027059"/>
                  </a:lnTo>
                  <a:lnTo>
                    <a:pt x="885075" y="2048929"/>
                  </a:lnTo>
                  <a:lnTo>
                    <a:pt x="927658" y="2065159"/>
                  </a:lnTo>
                  <a:lnTo>
                    <a:pt x="972908" y="2075268"/>
                  </a:lnTo>
                  <a:lnTo>
                    <a:pt x="1020318" y="2078736"/>
                  </a:lnTo>
                  <a:lnTo>
                    <a:pt x="1067714" y="2075268"/>
                  </a:lnTo>
                  <a:lnTo>
                    <a:pt x="1112964" y="2065159"/>
                  </a:lnTo>
                  <a:lnTo>
                    <a:pt x="1155547" y="2048929"/>
                  </a:lnTo>
                  <a:lnTo>
                    <a:pt x="1194993" y="2027059"/>
                  </a:lnTo>
                  <a:lnTo>
                    <a:pt x="1230782" y="2000046"/>
                  </a:lnTo>
                  <a:lnTo>
                    <a:pt x="1262418" y="1968411"/>
                  </a:lnTo>
                  <a:lnTo>
                    <a:pt x="1289431" y="1932622"/>
                  </a:lnTo>
                  <a:lnTo>
                    <a:pt x="1311300" y="1893176"/>
                  </a:lnTo>
                  <a:lnTo>
                    <a:pt x="1327531" y="1850593"/>
                  </a:lnTo>
                  <a:lnTo>
                    <a:pt x="1337640" y="1805343"/>
                  </a:lnTo>
                  <a:lnTo>
                    <a:pt x="1341120" y="1757934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91183" y="5500115"/>
              <a:ext cx="137159" cy="137159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1664195" y="4495800"/>
              <a:ext cx="607060" cy="1567180"/>
            </a:xfrm>
            <a:custGeom>
              <a:avLst/>
              <a:gdLst/>
              <a:ahLst/>
              <a:cxnLst/>
              <a:rect l="l" t="t" r="r" b="b"/>
              <a:pathLst>
                <a:path w="607060" h="1567179">
                  <a:moveTo>
                    <a:pt x="274332" y="1429512"/>
                  </a:moveTo>
                  <a:lnTo>
                    <a:pt x="267322" y="1386166"/>
                  </a:lnTo>
                  <a:lnTo>
                    <a:pt x="247840" y="1348511"/>
                  </a:lnTo>
                  <a:lnTo>
                    <a:pt x="218147" y="1318818"/>
                  </a:lnTo>
                  <a:lnTo>
                    <a:pt x="180492" y="1299349"/>
                  </a:lnTo>
                  <a:lnTo>
                    <a:pt x="137172" y="1292352"/>
                  </a:lnTo>
                  <a:lnTo>
                    <a:pt x="93840" y="1299349"/>
                  </a:lnTo>
                  <a:lnTo>
                    <a:pt x="56184" y="1318818"/>
                  </a:lnTo>
                  <a:lnTo>
                    <a:pt x="26492" y="1348511"/>
                  </a:lnTo>
                  <a:lnTo>
                    <a:pt x="7010" y="1386166"/>
                  </a:lnTo>
                  <a:lnTo>
                    <a:pt x="0" y="1429512"/>
                  </a:lnTo>
                  <a:lnTo>
                    <a:pt x="7010" y="1472869"/>
                  </a:lnTo>
                  <a:lnTo>
                    <a:pt x="26492" y="1510525"/>
                  </a:lnTo>
                  <a:lnTo>
                    <a:pt x="56184" y="1540217"/>
                  </a:lnTo>
                  <a:lnTo>
                    <a:pt x="93840" y="1559687"/>
                  </a:lnTo>
                  <a:lnTo>
                    <a:pt x="137172" y="1566672"/>
                  </a:lnTo>
                  <a:lnTo>
                    <a:pt x="180492" y="1559687"/>
                  </a:lnTo>
                  <a:lnTo>
                    <a:pt x="218147" y="1540217"/>
                  </a:lnTo>
                  <a:lnTo>
                    <a:pt x="247840" y="1510525"/>
                  </a:lnTo>
                  <a:lnTo>
                    <a:pt x="267322" y="1472869"/>
                  </a:lnTo>
                  <a:lnTo>
                    <a:pt x="274332" y="1429512"/>
                  </a:lnTo>
                  <a:close/>
                </a:path>
                <a:path w="607060" h="1567179">
                  <a:moveTo>
                    <a:pt x="606564" y="182880"/>
                  </a:moveTo>
                  <a:lnTo>
                    <a:pt x="600024" y="134277"/>
                  </a:lnTo>
                  <a:lnTo>
                    <a:pt x="581583" y="90601"/>
                  </a:lnTo>
                  <a:lnTo>
                    <a:pt x="552983" y="53581"/>
                  </a:lnTo>
                  <a:lnTo>
                    <a:pt x="515962" y="24980"/>
                  </a:lnTo>
                  <a:lnTo>
                    <a:pt x="472287" y="6540"/>
                  </a:lnTo>
                  <a:lnTo>
                    <a:pt x="423684" y="0"/>
                  </a:lnTo>
                  <a:lnTo>
                    <a:pt x="375069" y="6540"/>
                  </a:lnTo>
                  <a:lnTo>
                    <a:pt x="331393" y="24980"/>
                  </a:lnTo>
                  <a:lnTo>
                    <a:pt x="294373" y="53581"/>
                  </a:lnTo>
                  <a:lnTo>
                    <a:pt x="265772" y="90601"/>
                  </a:lnTo>
                  <a:lnTo>
                    <a:pt x="247332" y="134277"/>
                  </a:lnTo>
                  <a:lnTo>
                    <a:pt x="240804" y="182880"/>
                  </a:lnTo>
                  <a:lnTo>
                    <a:pt x="247332" y="231495"/>
                  </a:lnTo>
                  <a:lnTo>
                    <a:pt x="265772" y="275170"/>
                  </a:lnTo>
                  <a:lnTo>
                    <a:pt x="294373" y="312191"/>
                  </a:lnTo>
                  <a:lnTo>
                    <a:pt x="331393" y="340791"/>
                  </a:lnTo>
                  <a:lnTo>
                    <a:pt x="375069" y="359232"/>
                  </a:lnTo>
                  <a:lnTo>
                    <a:pt x="423684" y="365760"/>
                  </a:lnTo>
                  <a:lnTo>
                    <a:pt x="472287" y="359232"/>
                  </a:lnTo>
                  <a:lnTo>
                    <a:pt x="515962" y="340791"/>
                  </a:lnTo>
                  <a:lnTo>
                    <a:pt x="552983" y="312191"/>
                  </a:lnTo>
                  <a:lnTo>
                    <a:pt x="581583" y="275170"/>
                  </a:lnTo>
                  <a:lnTo>
                    <a:pt x="600024" y="231495"/>
                  </a:lnTo>
                  <a:lnTo>
                    <a:pt x="606564" y="182880"/>
                  </a:lnTo>
                  <a:close/>
                </a:path>
              </a:pathLst>
            </a:custGeom>
            <a:solidFill>
              <a:srgbClr val="FD85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2179448" y="1905000"/>
            <a:ext cx="6244462" cy="20441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4400" b="1" spc="450" dirty="0">
                <a:solidFill>
                  <a:srgbClr val="565F6C"/>
                </a:solidFill>
                <a:latin typeface="Cambria"/>
                <a:cs typeface="Cambria"/>
              </a:rPr>
              <a:t>ÇOCUKLARDA </a:t>
            </a:r>
            <a:r>
              <a:rPr sz="4400" b="1" spc="455" dirty="0">
                <a:solidFill>
                  <a:srgbClr val="565F6C"/>
                </a:solidFill>
                <a:latin typeface="Cambria"/>
                <a:cs typeface="Cambria"/>
              </a:rPr>
              <a:t> </a:t>
            </a:r>
            <a:r>
              <a:rPr sz="4400" b="1" spc="465" dirty="0">
                <a:solidFill>
                  <a:srgbClr val="565F6C"/>
                </a:solidFill>
                <a:latin typeface="Cambria"/>
                <a:cs typeface="Cambria"/>
              </a:rPr>
              <a:t>OLUMLU</a:t>
            </a:r>
            <a:r>
              <a:rPr sz="4400" b="1" spc="140" dirty="0">
                <a:solidFill>
                  <a:srgbClr val="565F6C"/>
                </a:solidFill>
                <a:latin typeface="Cambria"/>
                <a:cs typeface="Cambria"/>
              </a:rPr>
              <a:t> </a:t>
            </a:r>
            <a:r>
              <a:rPr sz="4400" b="1" spc="380" dirty="0">
                <a:solidFill>
                  <a:srgbClr val="565F6C"/>
                </a:solidFill>
                <a:latin typeface="Cambria"/>
                <a:cs typeface="Cambria"/>
              </a:rPr>
              <a:t>DAVRANIŞ </a:t>
            </a:r>
            <a:r>
              <a:rPr sz="4400" b="1" spc="-645" dirty="0">
                <a:solidFill>
                  <a:srgbClr val="565F6C"/>
                </a:solidFill>
                <a:latin typeface="Cambria"/>
                <a:cs typeface="Cambria"/>
              </a:rPr>
              <a:t> </a:t>
            </a:r>
            <a:r>
              <a:rPr sz="4400" b="1" spc="430" dirty="0">
                <a:solidFill>
                  <a:srgbClr val="565F6C"/>
                </a:solidFill>
                <a:latin typeface="Cambria"/>
                <a:cs typeface="Cambria"/>
              </a:rPr>
              <a:t>GELİŞTİRME</a:t>
            </a:r>
            <a:endParaRPr sz="4400" dirty="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01878"/>
            <a:ext cx="490664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700" spc="315" dirty="0"/>
              <a:t>POZİTİF</a:t>
            </a:r>
            <a:r>
              <a:rPr sz="2700" spc="145" dirty="0"/>
              <a:t> </a:t>
            </a:r>
            <a:r>
              <a:rPr sz="2700" spc="395" dirty="0"/>
              <a:t>ÖDÜLLENDİRME </a:t>
            </a:r>
            <a:r>
              <a:rPr sz="2700" spc="-580" dirty="0"/>
              <a:t> </a:t>
            </a:r>
            <a:r>
              <a:rPr sz="2700" spc="340" dirty="0"/>
              <a:t>YÖNTEMİ</a:t>
            </a:r>
            <a:endParaRPr sz="2700"/>
          </a:p>
        </p:txBody>
      </p:sp>
      <p:sp>
        <p:nvSpPr>
          <p:cNvPr id="3" name="object 3"/>
          <p:cNvSpPr txBox="1"/>
          <p:nvPr/>
        </p:nvSpPr>
        <p:spPr>
          <a:xfrm>
            <a:off x="535940" y="1630807"/>
            <a:ext cx="7077075" cy="3698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9444"/>
              <a:buFont typeface="Wingdings"/>
              <a:buChar char=""/>
              <a:tabLst>
                <a:tab pos="286385" algn="l"/>
                <a:tab pos="287020" algn="l"/>
              </a:tabLst>
            </a:pPr>
            <a:r>
              <a:rPr sz="1800" spc="90" dirty="0">
                <a:latin typeface="Cambria"/>
                <a:cs typeface="Cambria"/>
              </a:rPr>
              <a:t>Çocuğunuza</a:t>
            </a:r>
            <a:r>
              <a:rPr sz="1800" spc="75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doğru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davranışlar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öğretmek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için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en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etkili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yöntem </a:t>
            </a:r>
            <a:r>
              <a:rPr sz="1800" spc="55" dirty="0">
                <a:latin typeface="Cambria"/>
                <a:cs typeface="Cambria"/>
              </a:rPr>
              <a:t> </a:t>
            </a:r>
            <a:r>
              <a:rPr sz="1800" spc="35" dirty="0">
                <a:latin typeface="Cambria"/>
                <a:cs typeface="Cambria"/>
              </a:rPr>
              <a:t>pozitif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ödüllendirmedir.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Pozitif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ödüllendirmeyi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kısaca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özetlersek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ödüllendirilen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davranış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tekrarlanır.</a:t>
            </a:r>
            <a:endParaRPr sz="18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FD8537"/>
              </a:buClr>
              <a:buFont typeface="Wingdings"/>
              <a:buChar char=""/>
            </a:pPr>
            <a:endParaRPr sz="2850">
              <a:latin typeface="Cambria"/>
              <a:cs typeface="Cambria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9444"/>
              <a:buFont typeface="Wingdings"/>
              <a:buChar char=""/>
              <a:tabLst>
                <a:tab pos="286385" algn="l"/>
                <a:tab pos="287020" algn="l"/>
              </a:tabLst>
            </a:pPr>
            <a:r>
              <a:rPr sz="1800" spc="105" dirty="0">
                <a:latin typeface="Cambria"/>
                <a:cs typeface="Cambria"/>
              </a:rPr>
              <a:t>İki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tür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ödül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vardır: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100" dirty="0">
                <a:latin typeface="Cambria"/>
                <a:cs typeface="Cambria"/>
              </a:rPr>
              <a:t>Manevi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ödül,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maddi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ödül.</a:t>
            </a:r>
            <a:endParaRPr sz="1800">
              <a:latin typeface="Cambria"/>
              <a:cs typeface="Cambria"/>
            </a:endParaRPr>
          </a:p>
          <a:p>
            <a:pPr marL="286385" marR="3213735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9444"/>
              <a:buFont typeface="Wingdings"/>
              <a:buChar char=""/>
              <a:tabLst>
                <a:tab pos="286385" algn="l"/>
                <a:tab pos="287020" algn="l"/>
              </a:tabLst>
            </a:pPr>
            <a:r>
              <a:rPr sz="1800" spc="95" dirty="0">
                <a:latin typeface="Cambria"/>
                <a:cs typeface="Cambria"/>
              </a:rPr>
              <a:t>Manevi</a:t>
            </a:r>
            <a:r>
              <a:rPr sz="1800" spc="7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ödül,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takdir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etme,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öpmek,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100" dirty="0">
                <a:latin typeface="Cambria"/>
                <a:cs typeface="Cambria"/>
              </a:rPr>
              <a:t>kucaklamak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vb.</a:t>
            </a:r>
            <a:endParaRPr sz="1800">
              <a:latin typeface="Cambria"/>
              <a:cs typeface="Cambria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9444"/>
              <a:buFont typeface="Wingdings"/>
              <a:buChar char=""/>
              <a:tabLst>
                <a:tab pos="286385" algn="l"/>
                <a:tab pos="287020" algn="l"/>
              </a:tabLst>
            </a:pPr>
            <a:r>
              <a:rPr sz="1800" spc="95" dirty="0">
                <a:latin typeface="Cambria"/>
                <a:cs typeface="Cambria"/>
              </a:rPr>
              <a:t>Maddi </a:t>
            </a:r>
            <a:r>
              <a:rPr sz="1800" spc="45" dirty="0">
                <a:latin typeface="Cambria"/>
                <a:cs typeface="Cambria"/>
              </a:rPr>
              <a:t>ödüller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ise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çikolata,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dondurma,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oyuncak</a:t>
            </a:r>
            <a:r>
              <a:rPr sz="1800" spc="80" dirty="0">
                <a:latin typeface="Cambria"/>
                <a:cs typeface="Cambria"/>
              </a:rPr>
              <a:t> </a:t>
            </a:r>
            <a:r>
              <a:rPr sz="1800" spc="100" dirty="0">
                <a:latin typeface="Cambria"/>
                <a:cs typeface="Cambria"/>
              </a:rPr>
              <a:t>almak </a:t>
            </a:r>
            <a:r>
              <a:rPr sz="1800" spc="65" dirty="0">
                <a:latin typeface="Cambria"/>
                <a:cs typeface="Cambria"/>
              </a:rPr>
              <a:t>vb.</a:t>
            </a:r>
            <a:endParaRPr sz="18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FD8537"/>
              </a:buClr>
              <a:buFont typeface="Wingdings"/>
              <a:buChar char=""/>
            </a:pPr>
            <a:endParaRPr sz="2350">
              <a:latin typeface="Cambria"/>
              <a:cs typeface="Cambria"/>
            </a:endParaRPr>
          </a:p>
          <a:p>
            <a:pPr marL="286385" marR="73025" indent="-274320" algn="just">
              <a:lnSpc>
                <a:spcPct val="100000"/>
              </a:lnSpc>
              <a:buClr>
                <a:srgbClr val="FD8537"/>
              </a:buClr>
              <a:buSzPct val="69444"/>
              <a:buFont typeface="Wingdings"/>
              <a:buChar char=""/>
              <a:tabLst>
                <a:tab pos="351790" algn="l"/>
              </a:tabLst>
            </a:pPr>
            <a:r>
              <a:rPr dirty="0"/>
              <a:t>	</a:t>
            </a:r>
            <a:r>
              <a:rPr sz="1800" spc="80" dirty="0">
                <a:latin typeface="Cambria"/>
                <a:cs typeface="Cambria"/>
              </a:rPr>
              <a:t>Sisteme </a:t>
            </a:r>
            <a:r>
              <a:rPr sz="1800" spc="60" dirty="0">
                <a:latin typeface="Cambria"/>
                <a:cs typeface="Cambria"/>
              </a:rPr>
              <a:t>erken </a:t>
            </a:r>
            <a:r>
              <a:rPr sz="1800" spc="85" dirty="0">
                <a:latin typeface="Cambria"/>
                <a:cs typeface="Cambria"/>
              </a:rPr>
              <a:t>yaşta </a:t>
            </a:r>
            <a:r>
              <a:rPr sz="1800" spc="70" dirty="0">
                <a:latin typeface="Cambria"/>
                <a:cs typeface="Cambria"/>
              </a:rPr>
              <a:t>başlarsanız </a:t>
            </a:r>
            <a:r>
              <a:rPr sz="1800" spc="75" dirty="0">
                <a:latin typeface="Cambria"/>
                <a:cs typeface="Cambria"/>
              </a:rPr>
              <a:t>manevi </a:t>
            </a:r>
            <a:r>
              <a:rPr sz="1800" spc="50" dirty="0">
                <a:latin typeface="Cambria"/>
                <a:cs typeface="Cambria"/>
              </a:rPr>
              <a:t>ödüllerin </a:t>
            </a:r>
            <a:r>
              <a:rPr sz="1800" spc="30" dirty="0">
                <a:latin typeface="Cambria"/>
                <a:cs typeface="Cambria"/>
              </a:rPr>
              <a:t>çoğu </a:t>
            </a:r>
            <a:r>
              <a:rPr sz="1800" spc="90" dirty="0">
                <a:latin typeface="Cambria"/>
                <a:cs typeface="Cambria"/>
              </a:rPr>
              <a:t>zaman 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yeterli </a:t>
            </a:r>
            <a:r>
              <a:rPr sz="1800" spc="65" dirty="0">
                <a:latin typeface="Cambria"/>
                <a:cs typeface="Cambria"/>
              </a:rPr>
              <a:t>olduğunu maddi </a:t>
            </a:r>
            <a:r>
              <a:rPr sz="1800" spc="40" dirty="0">
                <a:latin typeface="Cambria"/>
                <a:cs typeface="Cambria"/>
              </a:rPr>
              <a:t>ödüllere ise </a:t>
            </a:r>
            <a:r>
              <a:rPr sz="1800" spc="55" dirty="0">
                <a:latin typeface="Cambria"/>
                <a:cs typeface="Cambria"/>
              </a:rPr>
              <a:t>bazen </a:t>
            </a:r>
            <a:r>
              <a:rPr sz="1800" spc="70" dirty="0">
                <a:latin typeface="Cambria"/>
                <a:cs typeface="Cambria"/>
              </a:rPr>
              <a:t>ihtiyaç </a:t>
            </a:r>
            <a:r>
              <a:rPr sz="1800" spc="85" dirty="0">
                <a:latin typeface="Cambria"/>
                <a:cs typeface="Cambria"/>
              </a:rPr>
              <a:t>duyulduğunu </a:t>
            </a:r>
            <a:r>
              <a:rPr sz="1800" spc="-385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görürsünüz.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630807"/>
            <a:ext cx="6396990" cy="2677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11938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9444"/>
              <a:buFont typeface="Wingdings"/>
              <a:buChar char=""/>
              <a:tabLst>
                <a:tab pos="351155" algn="l"/>
                <a:tab pos="351790" algn="l"/>
              </a:tabLst>
            </a:pPr>
            <a:r>
              <a:rPr dirty="0"/>
              <a:t>	</a:t>
            </a:r>
            <a:r>
              <a:rPr sz="1800" spc="110" dirty="0">
                <a:latin typeface="Cambria"/>
                <a:cs typeface="Cambria"/>
              </a:rPr>
              <a:t>Ödül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sistemini</a:t>
            </a:r>
            <a:r>
              <a:rPr sz="1800" spc="114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belirlerken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öncelikle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aşağıdaki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90" dirty="0">
                <a:latin typeface="Cambria"/>
                <a:cs typeface="Cambria"/>
              </a:rPr>
              <a:t>hangi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tür </a:t>
            </a:r>
            <a:r>
              <a:rPr sz="1800" spc="-385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davranışı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değiştirmek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istediğimize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90" dirty="0">
                <a:latin typeface="Cambria"/>
                <a:cs typeface="Cambria"/>
              </a:rPr>
              <a:t>karar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vermeliyiz.</a:t>
            </a:r>
            <a:endParaRPr sz="18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FD8537"/>
              </a:buClr>
              <a:buFont typeface="Wingdings"/>
              <a:buChar char=""/>
            </a:pPr>
            <a:endParaRPr sz="2850">
              <a:latin typeface="Cambria"/>
              <a:cs typeface="Cambria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9444"/>
              <a:buFont typeface="Wingdings"/>
              <a:buChar char=""/>
              <a:tabLst>
                <a:tab pos="286385" algn="l"/>
                <a:tab pos="287020" algn="l"/>
              </a:tabLst>
            </a:pPr>
            <a:r>
              <a:rPr sz="1800" spc="100" dirty="0">
                <a:latin typeface="Cambria"/>
                <a:cs typeface="Cambria"/>
              </a:rPr>
              <a:t>Kazandırmak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istediğimiz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davranışlar</a:t>
            </a:r>
            <a:endParaRPr sz="18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FD8537"/>
              </a:buClr>
              <a:buFont typeface="Wingdings"/>
              <a:buChar char=""/>
            </a:pPr>
            <a:endParaRPr sz="2850">
              <a:latin typeface="Cambria"/>
              <a:cs typeface="Cambria"/>
            </a:endParaRPr>
          </a:p>
          <a:p>
            <a:pPr marL="287020" indent="-274320">
              <a:lnSpc>
                <a:spcPct val="100000"/>
              </a:lnSpc>
              <a:spcBef>
                <a:spcPts val="5"/>
              </a:spcBef>
              <a:buClr>
                <a:srgbClr val="FD8537"/>
              </a:buClr>
              <a:buSzPct val="69444"/>
              <a:buFont typeface="Wingdings"/>
              <a:buChar char=""/>
              <a:tabLst>
                <a:tab pos="286385" algn="l"/>
                <a:tab pos="287020" algn="l"/>
              </a:tabLst>
            </a:pPr>
            <a:r>
              <a:rPr sz="1800" spc="85" dirty="0">
                <a:latin typeface="Cambria"/>
                <a:cs typeface="Cambria"/>
              </a:rPr>
              <a:t>Azaltmasını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istediğimiz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davranışlar</a:t>
            </a:r>
            <a:endParaRPr sz="18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FD8537"/>
              </a:buClr>
              <a:buFont typeface="Wingdings"/>
              <a:buChar char=""/>
            </a:pPr>
            <a:endParaRPr sz="2850">
              <a:latin typeface="Cambria"/>
              <a:cs typeface="Cambria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9444"/>
              <a:buFont typeface="Wingdings"/>
              <a:buChar char=""/>
              <a:tabLst>
                <a:tab pos="286385" algn="l"/>
                <a:tab pos="287020" algn="l"/>
              </a:tabLst>
            </a:pPr>
            <a:r>
              <a:rPr sz="1800" spc="85" dirty="0">
                <a:latin typeface="Cambria"/>
                <a:cs typeface="Cambria"/>
              </a:rPr>
              <a:t>Onayladığımız </a:t>
            </a:r>
            <a:r>
              <a:rPr sz="1800" spc="40" dirty="0">
                <a:latin typeface="Cambria"/>
                <a:cs typeface="Cambria"/>
              </a:rPr>
              <a:t>ve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devam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etmesini</a:t>
            </a:r>
            <a:r>
              <a:rPr sz="1800" spc="12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istediğimiz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davranışlar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530409"/>
            <a:ext cx="6929120" cy="102823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 algn="ctr">
              <a:lnSpc>
                <a:spcPct val="117000"/>
              </a:lnSpc>
              <a:spcBef>
                <a:spcPts val="260"/>
              </a:spcBef>
            </a:pPr>
            <a:r>
              <a:rPr sz="3200" b="0" spc="295" dirty="0">
                <a:latin typeface="Cambria"/>
                <a:cs typeface="Cambria"/>
              </a:rPr>
              <a:t>K</a:t>
            </a:r>
            <a:r>
              <a:rPr sz="2550" b="0" spc="295" dirty="0">
                <a:latin typeface="Cambria"/>
                <a:cs typeface="Cambria"/>
              </a:rPr>
              <a:t>AZANDIRMAK </a:t>
            </a:r>
            <a:r>
              <a:rPr sz="2550" b="0" spc="270" dirty="0">
                <a:latin typeface="Cambria"/>
                <a:cs typeface="Cambria"/>
              </a:rPr>
              <a:t>İSTEDİĞİMİZ </a:t>
            </a:r>
            <a:r>
              <a:rPr sz="2550" b="0" spc="-550" dirty="0">
                <a:latin typeface="Cambria"/>
                <a:cs typeface="Cambria"/>
              </a:rPr>
              <a:t> </a:t>
            </a:r>
            <a:r>
              <a:rPr sz="2550" b="0" spc="280" dirty="0">
                <a:latin typeface="Cambria"/>
                <a:cs typeface="Cambria"/>
              </a:rPr>
              <a:t>DAVRANIŞLAR</a:t>
            </a:r>
            <a:endParaRPr sz="2550" dirty="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30807"/>
            <a:ext cx="7231380" cy="4095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9444"/>
              <a:buFont typeface="Wingdings"/>
              <a:buChar char=""/>
              <a:tabLst>
                <a:tab pos="286385" algn="l"/>
                <a:tab pos="287020" algn="l"/>
              </a:tabLst>
            </a:pPr>
            <a:r>
              <a:rPr sz="1800" spc="100" dirty="0">
                <a:latin typeface="Cambria"/>
                <a:cs typeface="Cambria"/>
              </a:rPr>
              <a:t>Eğer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bir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davranışı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85" dirty="0">
                <a:latin typeface="Cambria"/>
                <a:cs typeface="Cambria"/>
              </a:rPr>
              <a:t>kazandırmak</a:t>
            </a:r>
            <a:r>
              <a:rPr sz="1800" spc="114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istiyorsanız</a:t>
            </a:r>
            <a:r>
              <a:rPr sz="1800" spc="114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öncelikle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-60" dirty="0">
                <a:latin typeface="Cambria"/>
                <a:cs typeface="Cambria"/>
              </a:rPr>
              <a:t>o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davranışı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nasıl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yapacağını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öğretmeniz</a:t>
            </a:r>
            <a:r>
              <a:rPr sz="1800" spc="60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gerekir.</a:t>
            </a:r>
            <a:endParaRPr sz="1800">
              <a:latin typeface="Cambria"/>
              <a:cs typeface="Cambria"/>
            </a:endParaRPr>
          </a:p>
          <a:p>
            <a:pPr marL="286385" marR="965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9444"/>
              <a:buFont typeface="Wingdings"/>
              <a:buChar char=""/>
              <a:tabLst>
                <a:tab pos="286385" algn="l"/>
                <a:tab pos="287020" algn="l"/>
              </a:tabLst>
            </a:pPr>
            <a:r>
              <a:rPr sz="1800" spc="95" dirty="0">
                <a:latin typeface="Cambria"/>
                <a:cs typeface="Cambria"/>
              </a:rPr>
              <a:t>Örneğin,</a:t>
            </a:r>
            <a:r>
              <a:rPr sz="1800" spc="75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çocuğunuzun </a:t>
            </a:r>
            <a:r>
              <a:rPr sz="1800" spc="40" dirty="0">
                <a:latin typeface="Cambria"/>
                <a:cs typeface="Cambria"/>
              </a:rPr>
              <a:t>ders</a:t>
            </a:r>
            <a:r>
              <a:rPr sz="1800" spc="114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çalışma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programının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olmasını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ve </a:t>
            </a:r>
            <a:r>
              <a:rPr sz="1800" spc="50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ödevlerini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bu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programa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20" dirty="0">
                <a:latin typeface="Cambria"/>
                <a:cs typeface="Cambria"/>
              </a:rPr>
              <a:t>göre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yapmasını</a:t>
            </a:r>
            <a:r>
              <a:rPr sz="1800" spc="120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istiyorsanız,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öncelikle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bu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programın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kendine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ne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tür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kolaylıklar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sağlayacağını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90" dirty="0">
                <a:latin typeface="Cambria"/>
                <a:cs typeface="Cambria"/>
              </a:rPr>
              <a:t>anlatmalı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ve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programı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birlikte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85" dirty="0">
                <a:latin typeface="Cambria"/>
                <a:cs typeface="Cambria"/>
              </a:rPr>
              <a:t>yaparak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nasıl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uyacağı</a:t>
            </a:r>
            <a:r>
              <a:rPr sz="1800" spc="55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konusunda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önerilerde </a:t>
            </a:r>
            <a:r>
              <a:rPr sz="1800" spc="45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bulunmalısınız.</a:t>
            </a:r>
            <a:endParaRPr sz="1800">
              <a:latin typeface="Cambria"/>
              <a:cs typeface="Cambria"/>
            </a:endParaRPr>
          </a:p>
          <a:p>
            <a:pPr marL="286385" marR="650875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9444"/>
              <a:buFont typeface="Wingdings"/>
              <a:buChar char=""/>
              <a:tabLst>
                <a:tab pos="286385" algn="l"/>
                <a:tab pos="287020" algn="l"/>
              </a:tabLst>
            </a:pPr>
            <a:r>
              <a:rPr sz="1800" spc="75" dirty="0">
                <a:latin typeface="Cambria"/>
                <a:cs typeface="Cambria"/>
              </a:rPr>
              <a:t>Önerdiğiniz</a:t>
            </a:r>
            <a:r>
              <a:rPr sz="1800" spc="60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olumlu</a:t>
            </a:r>
            <a:r>
              <a:rPr sz="1800" spc="120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davranışı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85" dirty="0">
                <a:latin typeface="Cambria"/>
                <a:cs typeface="Cambria"/>
              </a:rPr>
              <a:t>uygulamayı </a:t>
            </a:r>
            <a:r>
              <a:rPr sz="1800" spc="40" dirty="0">
                <a:latin typeface="Cambria"/>
                <a:cs typeface="Cambria"/>
              </a:rPr>
              <a:t>becerdiğini </a:t>
            </a:r>
            <a:r>
              <a:rPr sz="1800" spc="45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gördüğünüzü</a:t>
            </a:r>
            <a:r>
              <a:rPr sz="1800" spc="75" dirty="0">
                <a:latin typeface="Cambria"/>
                <a:cs typeface="Cambria"/>
              </a:rPr>
              <a:t> </a:t>
            </a:r>
            <a:r>
              <a:rPr sz="1800" spc="95" dirty="0">
                <a:latin typeface="Cambria"/>
                <a:cs typeface="Cambria"/>
              </a:rPr>
              <a:t>vurgulamak,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memnuniyetinizi</a:t>
            </a:r>
            <a:r>
              <a:rPr sz="1800" spc="5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ifade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etmek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35" dirty="0">
                <a:latin typeface="Cambria"/>
                <a:cs typeface="Cambria"/>
              </a:rPr>
              <a:t>ve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sevdiği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istediği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bir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ödülle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motive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etmek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bu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davranışına 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devam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etme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olasılığını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güçlendirecektir.</a:t>
            </a:r>
            <a:endParaRPr sz="1800">
              <a:latin typeface="Cambria"/>
              <a:cs typeface="Cambria"/>
            </a:endParaRPr>
          </a:p>
          <a:p>
            <a:pPr marL="287020" indent="-274320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9444"/>
              <a:buFont typeface="Wingdings"/>
              <a:buChar char=""/>
              <a:tabLst>
                <a:tab pos="286385" algn="l"/>
                <a:tab pos="287020" algn="l"/>
              </a:tabLst>
            </a:pPr>
            <a:r>
              <a:rPr sz="1800" spc="85" dirty="0">
                <a:latin typeface="Cambria"/>
                <a:cs typeface="Cambria"/>
              </a:rPr>
              <a:t>Mesela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ödevini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85" dirty="0">
                <a:latin typeface="Cambria"/>
                <a:cs typeface="Cambria"/>
              </a:rPr>
              <a:t>zamanında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yaptığında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birlikte</a:t>
            </a:r>
            <a:endParaRPr sz="1800">
              <a:latin typeface="Cambria"/>
              <a:cs typeface="Cambria"/>
            </a:endParaRPr>
          </a:p>
          <a:p>
            <a:pPr marL="286385" marR="258445">
              <a:lnSpc>
                <a:spcPct val="100000"/>
              </a:lnSpc>
            </a:pPr>
            <a:r>
              <a:rPr sz="1800" spc="50" dirty="0">
                <a:latin typeface="Cambria"/>
                <a:cs typeface="Cambria"/>
              </a:rPr>
              <a:t>oyun</a:t>
            </a:r>
            <a:r>
              <a:rPr sz="1800" spc="80" dirty="0">
                <a:latin typeface="Cambria"/>
                <a:cs typeface="Cambria"/>
              </a:rPr>
              <a:t> </a:t>
            </a:r>
            <a:r>
              <a:rPr sz="1800" spc="85" dirty="0">
                <a:latin typeface="Cambria"/>
                <a:cs typeface="Cambria"/>
              </a:rPr>
              <a:t>oynamak,</a:t>
            </a:r>
            <a:r>
              <a:rPr sz="1800" spc="95" dirty="0">
                <a:latin typeface="Cambria"/>
                <a:cs typeface="Cambria"/>
              </a:rPr>
              <a:t> hafta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sonu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birlikte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futbol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maçı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izlemeye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gitmek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gibi.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6800" y="304800"/>
            <a:ext cx="6172200" cy="102823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5080" algn="ctr">
              <a:lnSpc>
                <a:spcPct val="117000"/>
              </a:lnSpc>
              <a:spcBef>
                <a:spcPts val="260"/>
              </a:spcBef>
            </a:pPr>
            <a:r>
              <a:rPr sz="3200" b="0" spc="275" dirty="0">
                <a:latin typeface="Cambria"/>
                <a:cs typeface="Cambria"/>
              </a:rPr>
              <a:t>A</a:t>
            </a:r>
            <a:r>
              <a:rPr sz="2550" b="0" spc="275" dirty="0">
                <a:latin typeface="Cambria"/>
                <a:cs typeface="Cambria"/>
              </a:rPr>
              <a:t>ZALTMASINI </a:t>
            </a:r>
            <a:r>
              <a:rPr sz="2550" b="0" spc="270" dirty="0">
                <a:latin typeface="Cambria"/>
                <a:cs typeface="Cambria"/>
              </a:rPr>
              <a:t>İSTEDİĞİMİZ </a:t>
            </a:r>
            <a:r>
              <a:rPr sz="2550" b="0" spc="-550" dirty="0">
                <a:latin typeface="Cambria"/>
                <a:cs typeface="Cambria"/>
              </a:rPr>
              <a:t> </a:t>
            </a:r>
            <a:r>
              <a:rPr sz="2550" b="0" spc="280" dirty="0">
                <a:latin typeface="Cambria"/>
                <a:cs typeface="Cambria"/>
              </a:rPr>
              <a:t>DAVRANIŞLAR</a:t>
            </a:r>
            <a:endParaRPr sz="2550" dirty="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30807"/>
            <a:ext cx="7230745" cy="3272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894715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9444"/>
              <a:buFont typeface="Wingdings"/>
              <a:buChar char=""/>
              <a:tabLst>
                <a:tab pos="286385" algn="l"/>
                <a:tab pos="287020" algn="l"/>
              </a:tabLst>
            </a:pPr>
            <a:r>
              <a:rPr sz="1800" spc="100" dirty="0">
                <a:latin typeface="Cambria"/>
                <a:cs typeface="Cambria"/>
              </a:rPr>
              <a:t>Eğer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olumsuz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bir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davranışın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azalmasını</a:t>
            </a:r>
            <a:r>
              <a:rPr sz="1800" spc="12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istiyorsanız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yine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ödüllendirme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yöntemini</a:t>
            </a:r>
            <a:endParaRPr sz="18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</a:pPr>
            <a:r>
              <a:rPr sz="1800" spc="75" dirty="0">
                <a:latin typeface="Cambria"/>
                <a:cs typeface="Cambria"/>
              </a:rPr>
              <a:t>kullanabilirsiniz.</a:t>
            </a:r>
            <a:endParaRPr sz="18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850">
              <a:latin typeface="Cambria"/>
              <a:cs typeface="Cambria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9444"/>
              <a:buFont typeface="Wingdings"/>
              <a:buChar char=""/>
              <a:tabLst>
                <a:tab pos="286385" algn="l"/>
                <a:tab pos="287020" algn="l"/>
              </a:tabLst>
            </a:pPr>
            <a:r>
              <a:rPr sz="1800" spc="90" dirty="0">
                <a:latin typeface="Cambria"/>
                <a:cs typeface="Cambria"/>
              </a:rPr>
              <a:t>Örneğin</a:t>
            </a:r>
            <a:r>
              <a:rPr sz="1800" spc="75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odasını</a:t>
            </a:r>
            <a:r>
              <a:rPr sz="1800" spc="125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dağıtan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bir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çocuğun</a:t>
            </a:r>
            <a:r>
              <a:rPr sz="1800" spc="8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bu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davranışını</a:t>
            </a:r>
            <a:r>
              <a:rPr sz="1800" spc="135" dirty="0">
                <a:latin typeface="Cambria"/>
                <a:cs typeface="Cambria"/>
              </a:rPr>
              <a:t> </a:t>
            </a:r>
            <a:r>
              <a:rPr sz="1800" spc="20" dirty="0">
                <a:latin typeface="Cambria"/>
                <a:cs typeface="Cambria"/>
              </a:rPr>
              <a:t>göz</a:t>
            </a:r>
            <a:endParaRPr sz="1800">
              <a:latin typeface="Cambria"/>
              <a:cs typeface="Cambria"/>
            </a:endParaRPr>
          </a:p>
          <a:p>
            <a:pPr marL="286385" marR="64769">
              <a:lnSpc>
                <a:spcPct val="100000"/>
              </a:lnSpc>
            </a:pPr>
            <a:r>
              <a:rPr sz="1800" spc="65" dirty="0">
                <a:latin typeface="Cambria"/>
                <a:cs typeface="Cambria"/>
              </a:rPr>
              <a:t>ardı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ederek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85" dirty="0">
                <a:latin typeface="Cambria"/>
                <a:cs typeface="Cambria"/>
              </a:rPr>
              <a:t>ancak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odasını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topladığı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90" dirty="0">
                <a:latin typeface="Cambria"/>
                <a:cs typeface="Cambria"/>
              </a:rPr>
              <a:t>zaman</a:t>
            </a:r>
            <a:r>
              <a:rPr sz="1800" spc="120" dirty="0">
                <a:latin typeface="Cambria"/>
                <a:cs typeface="Cambria"/>
              </a:rPr>
              <a:t> </a:t>
            </a:r>
            <a:r>
              <a:rPr sz="1800" spc="90" dirty="0">
                <a:latin typeface="Cambria"/>
                <a:cs typeface="Cambria"/>
              </a:rPr>
              <a:t>“Odanı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topladığın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için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20" dirty="0">
                <a:latin typeface="Cambria"/>
                <a:cs typeface="Cambria"/>
              </a:rPr>
              <a:t>çok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90" dirty="0">
                <a:latin typeface="Cambria"/>
                <a:cs typeface="Cambria"/>
              </a:rPr>
              <a:t>mutlu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oldum”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diyerek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teşvik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edebilirsiniz.</a:t>
            </a:r>
            <a:endParaRPr sz="1800">
              <a:latin typeface="Cambria"/>
              <a:cs typeface="Cambria"/>
            </a:endParaRPr>
          </a:p>
          <a:p>
            <a:pPr marL="286385" marR="508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9444"/>
              <a:buFont typeface="Wingdings"/>
              <a:buChar char=""/>
              <a:tabLst>
                <a:tab pos="286385" algn="l"/>
                <a:tab pos="287020" algn="l"/>
              </a:tabLst>
            </a:pPr>
            <a:r>
              <a:rPr sz="1800" spc="150" dirty="0">
                <a:latin typeface="Cambria"/>
                <a:cs typeface="Cambria"/>
              </a:rPr>
              <a:t>Bu</a:t>
            </a:r>
            <a:r>
              <a:rPr sz="1800" spc="12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yolla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çocuğun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yapmasını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istemediğiniz</a:t>
            </a:r>
            <a:r>
              <a:rPr sz="1800" spc="130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davranışını</a:t>
            </a:r>
            <a:r>
              <a:rPr sz="1800" spc="120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görmezden </a:t>
            </a:r>
            <a:r>
              <a:rPr sz="1800" spc="-38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gelir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90" dirty="0">
                <a:latin typeface="Cambria"/>
                <a:cs typeface="Cambria"/>
              </a:rPr>
              <a:t>ancak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bu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davranışın</a:t>
            </a:r>
            <a:r>
              <a:rPr sz="1800" spc="114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olumlusunu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yaptığı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90" dirty="0">
                <a:latin typeface="Cambria"/>
                <a:cs typeface="Cambria"/>
              </a:rPr>
              <a:t>zaman</a:t>
            </a:r>
            <a:r>
              <a:rPr sz="1800" spc="114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ise</a:t>
            </a:r>
            <a:r>
              <a:rPr sz="1800" spc="65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takdir </a:t>
            </a:r>
            <a:r>
              <a:rPr sz="1800" spc="80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ederek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çocuğun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olumsuz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davranışı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bırakmasını,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bunun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yerine </a:t>
            </a:r>
            <a:r>
              <a:rPr sz="1800" spc="60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yaptığı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olumlu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davranışı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tekrarlamasını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pekiştirmiş</a:t>
            </a:r>
            <a:r>
              <a:rPr sz="1800" spc="125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olursunuz.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6780530" cy="920750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775"/>
              </a:spcBef>
            </a:pPr>
            <a:r>
              <a:rPr sz="2700" b="0" spc="245" dirty="0">
                <a:latin typeface="Cambria"/>
                <a:cs typeface="Cambria"/>
              </a:rPr>
              <a:t>O</a:t>
            </a:r>
            <a:r>
              <a:rPr sz="2150" b="0" spc="245" dirty="0">
                <a:latin typeface="Cambria"/>
                <a:cs typeface="Cambria"/>
              </a:rPr>
              <a:t>NAYLADIĞIMIZ</a:t>
            </a:r>
            <a:r>
              <a:rPr sz="2150" b="0" spc="240" dirty="0">
                <a:latin typeface="Cambria"/>
                <a:cs typeface="Cambria"/>
              </a:rPr>
              <a:t> </a:t>
            </a:r>
            <a:r>
              <a:rPr sz="2150" b="0" spc="290" dirty="0">
                <a:latin typeface="Cambria"/>
                <a:cs typeface="Cambria"/>
              </a:rPr>
              <a:t>VE</a:t>
            </a:r>
            <a:endParaRPr sz="2150" dirty="0">
              <a:latin typeface="Cambria"/>
              <a:cs typeface="Cambria"/>
            </a:endParaRPr>
          </a:p>
          <a:p>
            <a:pPr marL="12700" algn="ctr">
              <a:lnSpc>
                <a:spcPct val="100000"/>
              </a:lnSpc>
              <a:spcBef>
                <a:spcPts val="550"/>
              </a:spcBef>
            </a:pPr>
            <a:r>
              <a:rPr sz="2150" b="0" spc="265" dirty="0">
                <a:latin typeface="Cambria"/>
                <a:cs typeface="Cambria"/>
              </a:rPr>
              <a:t>DEVAM</a:t>
            </a:r>
            <a:r>
              <a:rPr sz="2150" b="0" spc="275" dirty="0">
                <a:latin typeface="Cambria"/>
                <a:cs typeface="Cambria"/>
              </a:rPr>
              <a:t> </a:t>
            </a:r>
            <a:r>
              <a:rPr sz="2150" b="0" spc="250" dirty="0">
                <a:latin typeface="Cambria"/>
                <a:cs typeface="Cambria"/>
              </a:rPr>
              <a:t>ETMESİNİ</a:t>
            </a:r>
            <a:r>
              <a:rPr sz="2150" b="0" spc="285" dirty="0">
                <a:latin typeface="Cambria"/>
                <a:cs typeface="Cambria"/>
              </a:rPr>
              <a:t> </a:t>
            </a:r>
            <a:r>
              <a:rPr sz="2150" b="0" spc="229" dirty="0">
                <a:latin typeface="Cambria"/>
                <a:cs typeface="Cambria"/>
              </a:rPr>
              <a:t>İSTEDİĞİMİZ</a:t>
            </a:r>
            <a:r>
              <a:rPr sz="2150" b="0" spc="270" dirty="0">
                <a:latin typeface="Cambria"/>
                <a:cs typeface="Cambria"/>
              </a:rPr>
              <a:t> </a:t>
            </a:r>
            <a:r>
              <a:rPr sz="2150" b="0" spc="240" dirty="0">
                <a:latin typeface="Cambria"/>
                <a:cs typeface="Cambria"/>
              </a:rPr>
              <a:t>DAVRANIŞLAR</a:t>
            </a:r>
            <a:endParaRPr sz="2150" dirty="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2331846"/>
            <a:ext cx="7276465" cy="2571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13843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9444"/>
              <a:buFont typeface="Wingdings"/>
              <a:buChar char=""/>
              <a:tabLst>
                <a:tab pos="286385" algn="l"/>
                <a:tab pos="287020" algn="l"/>
              </a:tabLst>
            </a:pPr>
            <a:r>
              <a:rPr sz="1800" spc="105" dirty="0">
                <a:latin typeface="Cambria"/>
                <a:cs typeface="Cambria"/>
              </a:rPr>
              <a:t>Yeni</a:t>
            </a:r>
            <a:r>
              <a:rPr sz="1800" spc="75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bir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davranış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kazandırırken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90" dirty="0">
                <a:latin typeface="Cambria"/>
                <a:cs typeface="Cambria"/>
              </a:rPr>
              <a:t>ya </a:t>
            </a:r>
            <a:r>
              <a:rPr sz="1800" spc="75" dirty="0">
                <a:latin typeface="Cambria"/>
                <a:cs typeface="Cambria"/>
              </a:rPr>
              <a:t>da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olumsuz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bir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davranışı </a:t>
            </a:r>
            <a:r>
              <a:rPr sz="1800" spc="7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değiştirmesine</a:t>
            </a:r>
            <a:r>
              <a:rPr sz="1800" spc="114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yardımcı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olurken</a:t>
            </a:r>
            <a:r>
              <a:rPr sz="1800" spc="85" dirty="0">
                <a:latin typeface="Cambria"/>
                <a:cs typeface="Cambria"/>
              </a:rPr>
              <a:t> sıklıkla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ödül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kullanabilir,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35" dirty="0">
                <a:latin typeface="Cambria"/>
                <a:cs typeface="Cambria"/>
              </a:rPr>
              <a:t>çocuk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öğrendikten</a:t>
            </a:r>
            <a:r>
              <a:rPr sz="1800" spc="80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sonra,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davranış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yerleştikten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sonra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ise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85" dirty="0">
                <a:latin typeface="Cambria"/>
                <a:cs typeface="Cambria"/>
              </a:rPr>
              <a:t>aralıklarla 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ödüllendirebilirsiniz.</a:t>
            </a:r>
            <a:endParaRPr sz="18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FD8537"/>
              </a:buClr>
              <a:buFont typeface="Wingdings"/>
              <a:buChar char=""/>
            </a:pPr>
            <a:endParaRPr sz="2350">
              <a:latin typeface="Cambria"/>
              <a:cs typeface="Cambria"/>
            </a:endParaRPr>
          </a:p>
          <a:p>
            <a:pPr marL="286385" marR="5080" indent="-274320">
              <a:lnSpc>
                <a:spcPct val="100000"/>
              </a:lnSpc>
              <a:buClr>
                <a:srgbClr val="FD8537"/>
              </a:buClr>
              <a:buSzPct val="69444"/>
              <a:buFont typeface="Wingdings"/>
              <a:buChar char=""/>
              <a:tabLst>
                <a:tab pos="286385" algn="l"/>
                <a:tab pos="287020" algn="l"/>
              </a:tabLst>
            </a:pPr>
            <a:r>
              <a:rPr sz="1800" spc="85" dirty="0">
                <a:latin typeface="Cambria"/>
                <a:cs typeface="Cambria"/>
              </a:rPr>
              <a:t>Çocuklarda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ödül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yöntemi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oldukça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85" dirty="0">
                <a:latin typeface="Cambria"/>
                <a:cs typeface="Cambria"/>
              </a:rPr>
              <a:t>etkilidir.Bunun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yanında </a:t>
            </a:r>
            <a:r>
              <a:rPr sz="1800" spc="85" dirty="0">
                <a:latin typeface="Cambria"/>
                <a:cs typeface="Cambria"/>
              </a:rPr>
              <a:t> dikkatli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olunması</a:t>
            </a:r>
            <a:r>
              <a:rPr sz="1800" spc="114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gereken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yönleri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25" dirty="0">
                <a:latin typeface="Cambria"/>
                <a:cs typeface="Cambria"/>
              </a:rPr>
              <a:t>de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vardır.Davranış</a:t>
            </a:r>
            <a:r>
              <a:rPr sz="1800" spc="85" dirty="0">
                <a:latin typeface="Cambria"/>
                <a:cs typeface="Cambria"/>
              </a:rPr>
              <a:t> kazandırma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85" dirty="0">
                <a:latin typeface="Cambria"/>
                <a:cs typeface="Cambria"/>
              </a:rPr>
              <a:t>aşamasında</a:t>
            </a:r>
            <a:r>
              <a:rPr sz="1800" spc="135" dirty="0">
                <a:latin typeface="Cambria"/>
                <a:cs typeface="Cambria"/>
              </a:rPr>
              <a:t> </a:t>
            </a:r>
            <a:r>
              <a:rPr sz="1800" spc="35" dirty="0">
                <a:latin typeface="Cambria"/>
                <a:cs typeface="Cambria"/>
              </a:rPr>
              <a:t>çocuk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35" dirty="0">
                <a:latin typeface="Cambria"/>
                <a:cs typeface="Cambria"/>
              </a:rPr>
              <a:t>ödüle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bağımlı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davranış</a:t>
            </a:r>
            <a:r>
              <a:rPr sz="1800" spc="70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geliştirmemelidir,asıl </a:t>
            </a:r>
            <a:r>
              <a:rPr sz="1800" spc="7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hedeflenen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ödülle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pekiştirilen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davranışın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içselleştirilmesidir.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629283"/>
            <a:ext cx="7239634" cy="43713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9444"/>
              <a:buFont typeface="Wingdings"/>
              <a:buChar char=""/>
              <a:tabLst>
                <a:tab pos="286385" algn="l"/>
                <a:tab pos="287020" algn="l"/>
              </a:tabLst>
            </a:pPr>
            <a:r>
              <a:rPr sz="1800" b="1" spc="180" dirty="0">
                <a:latin typeface="Cambria"/>
                <a:cs typeface="Cambria"/>
              </a:rPr>
              <a:t>Övgü</a:t>
            </a:r>
            <a:r>
              <a:rPr sz="1800" b="1" spc="90" dirty="0">
                <a:latin typeface="Cambria"/>
                <a:cs typeface="Cambria"/>
              </a:rPr>
              <a:t> </a:t>
            </a:r>
            <a:r>
              <a:rPr sz="1800" b="1" spc="110" dirty="0">
                <a:latin typeface="Cambria"/>
                <a:cs typeface="Cambria"/>
              </a:rPr>
              <a:t>ve</a:t>
            </a:r>
            <a:r>
              <a:rPr sz="1800" b="1" spc="90" dirty="0">
                <a:latin typeface="Cambria"/>
                <a:cs typeface="Cambria"/>
              </a:rPr>
              <a:t> </a:t>
            </a:r>
            <a:r>
              <a:rPr sz="1800" b="1" spc="120" dirty="0">
                <a:latin typeface="Cambria"/>
                <a:cs typeface="Cambria"/>
              </a:rPr>
              <a:t>Takdir</a:t>
            </a:r>
            <a:r>
              <a:rPr sz="1800" b="1" spc="100" dirty="0">
                <a:latin typeface="Cambria"/>
                <a:cs typeface="Cambria"/>
              </a:rPr>
              <a:t> </a:t>
            </a:r>
            <a:r>
              <a:rPr sz="1800" b="1" spc="114" dirty="0">
                <a:latin typeface="Cambria"/>
                <a:cs typeface="Cambria"/>
              </a:rPr>
              <a:t>Farklıdır:</a:t>
            </a:r>
            <a:endParaRPr sz="1800">
              <a:latin typeface="Cambria"/>
              <a:cs typeface="Cambria"/>
            </a:endParaRPr>
          </a:p>
          <a:p>
            <a:pPr>
              <a:lnSpc>
                <a:spcPct val="100000"/>
              </a:lnSpc>
              <a:buClr>
                <a:srgbClr val="FD8537"/>
              </a:buClr>
              <a:buFont typeface="Wingdings"/>
              <a:buChar char=""/>
            </a:pPr>
            <a:endParaRPr sz="1850">
              <a:latin typeface="Cambria"/>
              <a:cs typeface="Cambria"/>
            </a:endParaRPr>
          </a:p>
          <a:p>
            <a:pPr marL="286385" marR="5080" algn="just">
              <a:lnSpc>
                <a:spcPct val="100000"/>
              </a:lnSpc>
            </a:pPr>
            <a:r>
              <a:rPr sz="1800" spc="85" dirty="0">
                <a:latin typeface="Cambria"/>
                <a:cs typeface="Cambria"/>
              </a:rPr>
              <a:t>Çocukları </a:t>
            </a:r>
            <a:r>
              <a:rPr sz="1800" spc="75" dirty="0">
                <a:latin typeface="Cambria"/>
                <a:cs typeface="Cambria"/>
              </a:rPr>
              <a:t>takdir </a:t>
            </a:r>
            <a:r>
              <a:rPr sz="1800" spc="60" dirty="0">
                <a:latin typeface="Cambria"/>
                <a:cs typeface="Cambria"/>
              </a:rPr>
              <a:t>ettiğimizde </a:t>
            </a:r>
            <a:r>
              <a:rPr sz="1800" spc="70" dirty="0">
                <a:latin typeface="Cambria"/>
                <a:cs typeface="Cambria"/>
              </a:rPr>
              <a:t>yaptığı </a:t>
            </a:r>
            <a:r>
              <a:rPr sz="1800" spc="75" dirty="0">
                <a:latin typeface="Cambria"/>
                <a:cs typeface="Cambria"/>
              </a:rPr>
              <a:t>davranışın </a:t>
            </a:r>
            <a:r>
              <a:rPr sz="1800" spc="45" dirty="0">
                <a:latin typeface="Cambria"/>
                <a:cs typeface="Cambria"/>
              </a:rPr>
              <a:t>bizi </a:t>
            </a:r>
            <a:r>
              <a:rPr sz="1800" spc="65" dirty="0">
                <a:latin typeface="Cambria"/>
                <a:cs typeface="Cambria"/>
              </a:rPr>
              <a:t>olumlu </a:t>
            </a:r>
            <a:r>
              <a:rPr sz="1800" spc="70" dirty="0">
                <a:latin typeface="Cambria"/>
                <a:cs typeface="Cambria"/>
              </a:rPr>
              <a:t> etkilediğini,</a:t>
            </a:r>
            <a:r>
              <a:rPr sz="1800" spc="90" dirty="0">
                <a:latin typeface="Cambria"/>
                <a:cs typeface="Cambria"/>
              </a:rPr>
              <a:t> mutlu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ettiğini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ve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hoşumuza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gittiğini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söylemiş</a:t>
            </a:r>
            <a:r>
              <a:rPr sz="1800" spc="120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oluruz.</a:t>
            </a:r>
            <a:endParaRPr sz="1800">
              <a:latin typeface="Cambria"/>
              <a:cs typeface="Cambria"/>
            </a:endParaRPr>
          </a:p>
          <a:p>
            <a:pPr marL="286385" marR="588645" indent="-274320" algn="just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9444"/>
              <a:buFont typeface="Wingdings"/>
              <a:buChar char=""/>
              <a:tabLst>
                <a:tab pos="287020" algn="l"/>
              </a:tabLst>
            </a:pPr>
            <a:r>
              <a:rPr sz="1800" spc="85" dirty="0">
                <a:latin typeface="Cambria"/>
                <a:cs typeface="Cambria"/>
              </a:rPr>
              <a:t>Çocukları </a:t>
            </a:r>
            <a:r>
              <a:rPr sz="1800" spc="60" dirty="0">
                <a:latin typeface="Cambria"/>
                <a:cs typeface="Cambria"/>
              </a:rPr>
              <a:t>övdüğümüzde </a:t>
            </a:r>
            <a:r>
              <a:rPr sz="1800" spc="45" dirty="0">
                <a:latin typeface="Cambria"/>
                <a:cs typeface="Cambria"/>
              </a:rPr>
              <a:t>ise </a:t>
            </a:r>
            <a:r>
              <a:rPr sz="1800" spc="70" dirty="0">
                <a:latin typeface="Cambria"/>
                <a:cs typeface="Cambria"/>
              </a:rPr>
              <a:t>kişiliğine </a:t>
            </a:r>
            <a:r>
              <a:rPr sz="1800" spc="50" dirty="0">
                <a:latin typeface="Cambria"/>
                <a:cs typeface="Cambria"/>
              </a:rPr>
              <a:t>yönelik yorum </a:t>
            </a:r>
            <a:r>
              <a:rPr sz="1800" spc="70" dirty="0">
                <a:latin typeface="Cambria"/>
                <a:cs typeface="Cambria"/>
              </a:rPr>
              <a:t>yapmış </a:t>
            </a:r>
            <a:r>
              <a:rPr sz="1800" spc="-385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oluruz, </a:t>
            </a:r>
            <a:r>
              <a:rPr sz="1800" spc="70" dirty="0">
                <a:latin typeface="Cambria"/>
                <a:cs typeface="Cambria"/>
              </a:rPr>
              <a:t>yaptığı </a:t>
            </a:r>
            <a:r>
              <a:rPr sz="1800" spc="80" dirty="0">
                <a:latin typeface="Cambria"/>
                <a:cs typeface="Cambria"/>
              </a:rPr>
              <a:t>davranışa </a:t>
            </a:r>
            <a:r>
              <a:rPr sz="1800" spc="55" dirty="0">
                <a:latin typeface="Cambria"/>
                <a:cs typeface="Cambria"/>
              </a:rPr>
              <a:t>yönelik </a:t>
            </a:r>
            <a:r>
              <a:rPr sz="1800" spc="65" dirty="0">
                <a:latin typeface="Cambria"/>
                <a:cs typeface="Cambria"/>
              </a:rPr>
              <a:t>değil. </a:t>
            </a:r>
            <a:r>
              <a:rPr sz="1800" spc="145" dirty="0">
                <a:latin typeface="Cambria"/>
                <a:cs typeface="Cambria"/>
              </a:rPr>
              <a:t>Bu </a:t>
            </a:r>
            <a:r>
              <a:rPr sz="1800" spc="55" dirty="0">
                <a:latin typeface="Cambria"/>
                <a:cs typeface="Cambria"/>
              </a:rPr>
              <a:t>gibi </a:t>
            </a:r>
            <a:r>
              <a:rPr sz="1800" spc="80" dirty="0">
                <a:latin typeface="Cambria"/>
                <a:cs typeface="Cambria"/>
              </a:rPr>
              <a:t>durumlarda 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çocuklar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yapılan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95" dirty="0">
                <a:latin typeface="Cambria"/>
                <a:cs typeface="Cambria"/>
              </a:rPr>
              <a:t>tüm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yorumları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kişiliklerine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alırlar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ve</a:t>
            </a:r>
            <a:endParaRPr sz="1800">
              <a:latin typeface="Cambria"/>
              <a:cs typeface="Cambria"/>
            </a:endParaRPr>
          </a:p>
          <a:p>
            <a:pPr marL="286385" marR="353695" algn="just">
              <a:lnSpc>
                <a:spcPct val="100000"/>
              </a:lnSpc>
              <a:spcBef>
                <a:spcPts val="5"/>
              </a:spcBef>
            </a:pPr>
            <a:r>
              <a:rPr sz="1800" spc="70" dirty="0">
                <a:latin typeface="Cambria"/>
                <a:cs typeface="Cambria"/>
              </a:rPr>
              <a:t>davranışı </a:t>
            </a:r>
            <a:r>
              <a:rPr sz="1800" spc="60" dirty="0">
                <a:latin typeface="Cambria"/>
                <a:cs typeface="Cambria"/>
              </a:rPr>
              <a:t>değiştirmek kolay </a:t>
            </a:r>
            <a:r>
              <a:rPr sz="1800" spc="75" dirty="0">
                <a:latin typeface="Cambria"/>
                <a:cs typeface="Cambria"/>
              </a:rPr>
              <a:t>iken </a:t>
            </a:r>
            <a:r>
              <a:rPr sz="1800" spc="70" dirty="0">
                <a:latin typeface="Cambria"/>
                <a:cs typeface="Cambria"/>
              </a:rPr>
              <a:t>kişiliği </a:t>
            </a:r>
            <a:r>
              <a:rPr sz="1800" spc="60" dirty="0">
                <a:latin typeface="Cambria"/>
                <a:cs typeface="Cambria"/>
              </a:rPr>
              <a:t>değiştirmek </a:t>
            </a:r>
            <a:r>
              <a:rPr sz="1800" spc="20" dirty="0">
                <a:latin typeface="Cambria"/>
                <a:cs typeface="Cambria"/>
              </a:rPr>
              <a:t>çok </a:t>
            </a:r>
            <a:r>
              <a:rPr sz="1800" spc="90" dirty="0">
                <a:latin typeface="Cambria"/>
                <a:cs typeface="Cambria"/>
              </a:rPr>
              <a:t>daha </a:t>
            </a:r>
            <a:r>
              <a:rPr sz="1800" spc="-385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zordur.</a:t>
            </a:r>
            <a:endParaRPr sz="18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850">
              <a:latin typeface="Cambria"/>
              <a:cs typeface="Cambria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9444"/>
              <a:buFont typeface="Wingdings"/>
              <a:buChar char=""/>
              <a:tabLst>
                <a:tab pos="286385" algn="l"/>
                <a:tab pos="287020" algn="l"/>
              </a:tabLst>
            </a:pPr>
            <a:r>
              <a:rPr sz="1800" spc="150" dirty="0">
                <a:latin typeface="Cambria"/>
                <a:cs typeface="Cambria"/>
              </a:rPr>
              <a:t>Bu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nedenle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çocuğu</a:t>
            </a:r>
            <a:r>
              <a:rPr sz="1800" spc="80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takdir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ederken;</a:t>
            </a:r>
            <a:endParaRPr sz="1800">
              <a:latin typeface="Cambria"/>
              <a:cs typeface="Cambria"/>
            </a:endParaRPr>
          </a:p>
          <a:p>
            <a:pPr marL="427355" lvl="1" indent="-141605">
              <a:lnSpc>
                <a:spcPct val="100000"/>
              </a:lnSpc>
              <a:buChar char="·"/>
              <a:tabLst>
                <a:tab pos="427990" algn="l"/>
              </a:tabLst>
            </a:pPr>
            <a:r>
              <a:rPr sz="1800" spc="125" dirty="0">
                <a:latin typeface="Cambria"/>
                <a:cs typeface="Cambria"/>
              </a:rPr>
              <a:t>Hangi</a:t>
            </a:r>
            <a:r>
              <a:rPr sz="1800" spc="75" dirty="0">
                <a:latin typeface="Cambria"/>
                <a:cs typeface="Cambria"/>
              </a:rPr>
              <a:t> davranışının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olumlu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olduğunu</a:t>
            </a:r>
            <a:r>
              <a:rPr sz="1800" spc="75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açıkça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belirtmeli</a:t>
            </a:r>
            <a:endParaRPr sz="1800">
              <a:latin typeface="Cambria"/>
              <a:cs typeface="Cambria"/>
            </a:endParaRPr>
          </a:p>
          <a:p>
            <a:pPr marL="426084" lvl="1" indent="-140335">
              <a:lnSpc>
                <a:spcPct val="100000"/>
              </a:lnSpc>
              <a:buChar char="·"/>
              <a:tabLst>
                <a:tab pos="426720" algn="l"/>
              </a:tabLst>
            </a:pPr>
            <a:r>
              <a:rPr sz="1800" spc="85" dirty="0">
                <a:latin typeface="Cambria"/>
                <a:cs typeface="Cambria"/>
              </a:rPr>
              <a:t>Takdir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çocuğun</a:t>
            </a:r>
            <a:r>
              <a:rPr sz="1800" spc="75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kişiliğine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değil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davranışı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üzerine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olmalı</a:t>
            </a:r>
            <a:endParaRPr sz="1800">
              <a:latin typeface="Cambria"/>
              <a:cs typeface="Cambria"/>
            </a:endParaRPr>
          </a:p>
          <a:p>
            <a:pPr marL="426084" lvl="1" indent="-140335">
              <a:lnSpc>
                <a:spcPct val="100000"/>
              </a:lnSpc>
              <a:buChar char="·"/>
              <a:tabLst>
                <a:tab pos="426720" algn="l"/>
              </a:tabLst>
            </a:pPr>
            <a:r>
              <a:rPr sz="1800" spc="85" dirty="0">
                <a:latin typeface="Cambria"/>
                <a:cs typeface="Cambria"/>
              </a:rPr>
              <a:t>Takdir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ederken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yetişkinler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kendi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duygularını</a:t>
            </a:r>
            <a:r>
              <a:rPr sz="1800" spc="7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belirtmeli</a:t>
            </a:r>
            <a:endParaRPr sz="1800">
              <a:latin typeface="Cambria"/>
              <a:cs typeface="Cambria"/>
            </a:endParaRPr>
          </a:p>
          <a:p>
            <a:pPr marL="427355" lvl="1" indent="-141605">
              <a:lnSpc>
                <a:spcPct val="100000"/>
              </a:lnSpc>
              <a:buChar char="·"/>
              <a:tabLst>
                <a:tab pos="427990" algn="l"/>
              </a:tabLst>
            </a:pPr>
            <a:r>
              <a:rPr sz="1800" spc="85" dirty="0">
                <a:latin typeface="Cambria"/>
                <a:cs typeface="Cambria"/>
              </a:rPr>
              <a:t>Takdirin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sonunda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“Hep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20" dirty="0">
                <a:latin typeface="Cambria"/>
                <a:cs typeface="Cambria"/>
              </a:rPr>
              <a:t>böyle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yap”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mesajını</a:t>
            </a:r>
            <a:r>
              <a:rPr sz="1800" spc="114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vermemeli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65758"/>
            <a:ext cx="717677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0" spc="330" dirty="0">
                <a:latin typeface="Cambria"/>
                <a:cs typeface="Cambria"/>
              </a:rPr>
              <a:t>C</a:t>
            </a:r>
            <a:r>
              <a:rPr sz="2550" b="0" spc="330" dirty="0">
                <a:latin typeface="Cambria"/>
                <a:cs typeface="Cambria"/>
              </a:rPr>
              <a:t>EZA</a:t>
            </a:r>
            <a:r>
              <a:rPr sz="2550" b="0" spc="320" dirty="0">
                <a:latin typeface="Cambria"/>
                <a:cs typeface="Cambria"/>
              </a:rPr>
              <a:t> </a:t>
            </a:r>
            <a:r>
              <a:rPr sz="3200" b="0" spc="495" dirty="0">
                <a:latin typeface="Cambria"/>
                <a:cs typeface="Cambria"/>
              </a:rPr>
              <a:t>UYGUN</a:t>
            </a:r>
            <a:r>
              <a:rPr sz="3200" b="0" spc="150" dirty="0">
                <a:latin typeface="Cambria"/>
                <a:cs typeface="Cambria"/>
              </a:rPr>
              <a:t> </a:t>
            </a:r>
            <a:r>
              <a:rPr sz="3200" b="0" spc="310" dirty="0">
                <a:latin typeface="Cambria"/>
                <a:cs typeface="Cambria"/>
              </a:rPr>
              <a:t>BİR</a:t>
            </a:r>
            <a:r>
              <a:rPr sz="3200" b="0" spc="170" dirty="0">
                <a:latin typeface="Cambria"/>
                <a:cs typeface="Cambria"/>
              </a:rPr>
              <a:t> </a:t>
            </a:r>
            <a:r>
              <a:rPr sz="3200" b="0" spc="390" dirty="0">
                <a:latin typeface="Cambria"/>
                <a:cs typeface="Cambria"/>
              </a:rPr>
              <a:t>YÖNTEM</a:t>
            </a:r>
            <a:r>
              <a:rPr sz="3200" b="0" spc="155" dirty="0">
                <a:latin typeface="Cambria"/>
                <a:cs typeface="Cambria"/>
              </a:rPr>
              <a:t> </a:t>
            </a:r>
            <a:r>
              <a:rPr sz="3200" b="0" spc="285" dirty="0">
                <a:latin typeface="Cambria"/>
                <a:cs typeface="Cambria"/>
              </a:rPr>
              <a:t>MİDİR?</a:t>
            </a:r>
            <a:endParaRPr sz="32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30807"/>
            <a:ext cx="7092315" cy="33483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9444"/>
              <a:buFont typeface="Wingdings"/>
              <a:buChar char=""/>
              <a:tabLst>
                <a:tab pos="286385" algn="l"/>
                <a:tab pos="287020" algn="l"/>
              </a:tabLst>
            </a:pPr>
            <a:r>
              <a:rPr sz="1800" spc="80" dirty="0">
                <a:latin typeface="Cambria"/>
                <a:cs typeface="Cambria"/>
              </a:rPr>
              <a:t>Genelde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anne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ve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babalar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kötü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davranışları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cezalandırma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yoluna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giderler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ve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cezalandırdıkları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davranışın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sonlanacağını</a:t>
            </a:r>
            <a:endParaRPr sz="1800">
              <a:latin typeface="Cambria"/>
              <a:cs typeface="Cambria"/>
            </a:endParaRPr>
          </a:p>
          <a:p>
            <a:pPr marL="286385" marR="394335">
              <a:lnSpc>
                <a:spcPct val="100000"/>
              </a:lnSpc>
            </a:pPr>
            <a:r>
              <a:rPr sz="1800" spc="75" dirty="0">
                <a:latin typeface="Cambria"/>
                <a:cs typeface="Cambria"/>
              </a:rPr>
              <a:t>düşünürler.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135" dirty="0">
                <a:latin typeface="Cambria"/>
                <a:cs typeface="Cambria"/>
              </a:rPr>
              <a:t>Fakat</a:t>
            </a:r>
            <a:r>
              <a:rPr sz="1800" spc="114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düşünülenin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aksine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ceza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35" dirty="0">
                <a:latin typeface="Cambria"/>
                <a:cs typeface="Cambria"/>
              </a:rPr>
              <a:t>çoğu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90" dirty="0">
                <a:latin typeface="Cambria"/>
                <a:cs typeface="Cambria"/>
              </a:rPr>
              <a:t>zaman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ters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tepki</a:t>
            </a:r>
            <a:endParaRPr sz="18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</a:pPr>
            <a:r>
              <a:rPr sz="1800" spc="90" dirty="0">
                <a:latin typeface="Cambria"/>
                <a:cs typeface="Cambria"/>
              </a:rPr>
              <a:t>yaratarak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istenmeyen</a:t>
            </a:r>
            <a:r>
              <a:rPr sz="1800" spc="120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davranışı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90" dirty="0">
                <a:latin typeface="Cambria"/>
                <a:cs typeface="Cambria"/>
              </a:rPr>
              <a:t>daha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da</a:t>
            </a:r>
            <a:r>
              <a:rPr sz="1800" spc="125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kötüleştirir.</a:t>
            </a:r>
            <a:endParaRPr sz="18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850">
              <a:latin typeface="Cambria"/>
              <a:cs typeface="Cambria"/>
            </a:endParaRPr>
          </a:p>
          <a:p>
            <a:pPr marL="286385" marR="478155" indent="-274320">
              <a:lnSpc>
                <a:spcPct val="100000"/>
              </a:lnSpc>
              <a:buClr>
                <a:srgbClr val="FD8537"/>
              </a:buClr>
              <a:buSzPct val="69444"/>
              <a:buFont typeface="Wingdings"/>
              <a:buChar char=""/>
              <a:tabLst>
                <a:tab pos="286385" algn="l"/>
                <a:tab pos="287020" algn="l"/>
              </a:tabLst>
            </a:pPr>
            <a:r>
              <a:rPr sz="1800" spc="100" dirty="0">
                <a:latin typeface="Cambria"/>
                <a:cs typeface="Cambria"/>
              </a:rPr>
              <a:t>Cezanın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en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önemli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olumsuz</a:t>
            </a:r>
            <a:r>
              <a:rPr sz="1800" spc="114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sonucu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yetişkin-çocuk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ilişkisini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zedelemesi</a:t>
            </a:r>
            <a:r>
              <a:rPr sz="1800" spc="114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ve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çocuğa</a:t>
            </a:r>
            <a:r>
              <a:rPr sz="1800" spc="80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fiziksel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ve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psikolojik</a:t>
            </a:r>
            <a:r>
              <a:rPr sz="1800" spc="125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zarar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vermesidir.</a:t>
            </a:r>
            <a:endParaRPr sz="18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FD8537"/>
              </a:buClr>
              <a:buFont typeface="Wingdings"/>
              <a:buChar char=""/>
            </a:pPr>
            <a:endParaRPr sz="2850">
              <a:latin typeface="Cambria"/>
              <a:cs typeface="Cambria"/>
            </a:endParaRPr>
          </a:p>
          <a:p>
            <a:pPr marL="286385" marR="19050" indent="-274320">
              <a:lnSpc>
                <a:spcPct val="100000"/>
              </a:lnSpc>
              <a:buClr>
                <a:srgbClr val="FD8537"/>
              </a:buClr>
              <a:buSzPct val="69444"/>
              <a:buFont typeface="Wingdings"/>
              <a:buChar char=""/>
              <a:tabLst>
                <a:tab pos="351155" algn="l"/>
                <a:tab pos="351790" algn="l"/>
              </a:tabLst>
            </a:pPr>
            <a:r>
              <a:rPr dirty="0"/>
              <a:t>	</a:t>
            </a:r>
            <a:r>
              <a:rPr sz="1800" spc="140" dirty="0">
                <a:latin typeface="Cambria"/>
                <a:cs typeface="Cambria"/>
              </a:rPr>
              <a:t>Çünkü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ceza</a:t>
            </a:r>
            <a:r>
              <a:rPr sz="1800" spc="114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fiziksel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disiplin</a:t>
            </a:r>
            <a:r>
              <a:rPr sz="1800" spc="130" dirty="0">
                <a:latin typeface="Cambria"/>
                <a:cs typeface="Cambria"/>
              </a:rPr>
              <a:t> </a:t>
            </a:r>
            <a:r>
              <a:rPr sz="1800" spc="95" dirty="0">
                <a:latin typeface="Cambria"/>
                <a:cs typeface="Cambria"/>
              </a:rPr>
              <a:t>uygulamak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35" dirty="0">
                <a:latin typeface="Cambria"/>
                <a:cs typeface="Cambria"/>
              </a:rPr>
              <a:t>(dayak)</a:t>
            </a:r>
            <a:r>
              <a:rPr sz="1800" spc="120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olabileceği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gibi,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çocuğu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25" dirty="0">
                <a:latin typeface="Cambria"/>
                <a:cs typeface="Cambria"/>
              </a:rPr>
              <a:t>sözle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35" dirty="0">
                <a:latin typeface="Cambria"/>
                <a:cs typeface="Cambria"/>
              </a:rPr>
              <a:t>hor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görmek</a:t>
            </a:r>
            <a:r>
              <a:rPr sz="1800" spc="80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ve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sevgiyi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esirgemek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şeklindedir.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37515"/>
            <a:ext cx="638111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415" dirty="0"/>
              <a:t>H</a:t>
            </a:r>
            <a:r>
              <a:rPr spc="415" dirty="0"/>
              <a:t>ER</a:t>
            </a:r>
            <a:r>
              <a:rPr spc="310" dirty="0"/>
              <a:t> </a:t>
            </a:r>
            <a:r>
              <a:rPr sz="3000" spc="355" dirty="0"/>
              <a:t>T</a:t>
            </a:r>
            <a:r>
              <a:rPr spc="355" dirty="0"/>
              <a:t>ÜRLÜ</a:t>
            </a:r>
            <a:r>
              <a:rPr spc="325" dirty="0"/>
              <a:t> </a:t>
            </a:r>
            <a:r>
              <a:rPr sz="3000" spc="355" dirty="0"/>
              <a:t>C</a:t>
            </a:r>
            <a:r>
              <a:rPr spc="355" dirty="0"/>
              <a:t>EZANIN</a:t>
            </a:r>
            <a:r>
              <a:rPr spc="330" dirty="0"/>
              <a:t> </a:t>
            </a:r>
            <a:r>
              <a:rPr sz="3000" spc="330" dirty="0"/>
              <a:t>S</a:t>
            </a:r>
            <a:r>
              <a:rPr spc="330" dirty="0"/>
              <a:t>ONUCUNDA</a:t>
            </a:r>
            <a:r>
              <a:rPr sz="3000" spc="330" dirty="0"/>
              <a:t>;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535940" y="1630807"/>
            <a:ext cx="7200900" cy="4141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88900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9444"/>
              <a:buFont typeface="Wingdings"/>
              <a:buChar char=""/>
              <a:tabLst>
                <a:tab pos="286385" algn="l"/>
                <a:tab pos="287020" algn="l"/>
              </a:tabLst>
            </a:pPr>
            <a:r>
              <a:rPr sz="1800" spc="90" dirty="0">
                <a:latin typeface="Cambria"/>
                <a:cs typeface="Cambria"/>
              </a:rPr>
              <a:t>·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90" dirty="0">
                <a:latin typeface="Cambria"/>
                <a:cs typeface="Cambria"/>
              </a:rPr>
              <a:t>Çocuk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sırf</a:t>
            </a:r>
            <a:r>
              <a:rPr sz="1800" spc="114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ceza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100" dirty="0">
                <a:latin typeface="Cambria"/>
                <a:cs typeface="Cambria"/>
              </a:rPr>
              <a:t>alma</a:t>
            </a:r>
            <a:r>
              <a:rPr sz="1800" spc="114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korkusundan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olumsuz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davranışını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tekrarlamayabilir.</a:t>
            </a:r>
            <a:endParaRPr sz="1800">
              <a:latin typeface="Cambria"/>
              <a:cs typeface="Cambria"/>
            </a:endParaRPr>
          </a:p>
          <a:p>
            <a:pPr marL="286385" marR="954405" lvl="1">
              <a:lnSpc>
                <a:spcPct val="100000"/>
              </a:lnSpc>
              <a:buChar char="·"/>
              <a:tabLst>
                <a:tab pos="426720" algn="l"/>
              </a:tabLst>
            </a:pPr>
            <a:r>
              <a:rPr sz="1800" spc="95" dirty="0">
                <a:latin typeface="Cambria"/>
                <a:cs typeface="Cambria"/>
              </a:rPr>
              <a:t>Yaptığı </a:t>
            </a:r>
            <a:r>
              <a:rPr sz="1800" spc="60" dirty="0">
                <a:latin typeface="Cambria"/>
                <a:cs typeface="Cambria"/>
              </a:rPr>
              <a:t>olumsuz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davranışın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sonucunu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anlayıp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bir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90" dirty="0">
                <a:latin typeface="Cambria"/>
                <a:cs typeface="Cambria"/>
              </a:rPr>
              <a:t>daha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yapmaması</a:t>
            </a:r>
            <a:r>
              <a:rPr sz="1800" spc="12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için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olanak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85" dirty="0">
                <a:latin typeface="Cambria"/>
                <a:cs typeface="Cambria"/>
              </a:rPr>
              <a:t>tanınmamış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olabilir.</a:t>
            </a:r>
            <a:endParaRPr sz="1800">
              <a:latin typeface="Cambria"/>
              <a:cs typeface="Cambria"/>
            </a:endParaRPr>
          </a:p>
          <a:p>
            <a:pPr marL="426720" lvl="1" indent="-140970">
              <a:lnSpc>
                <a:spcPct val="100000"/>
              </a:lnSpc>
              <a:buChar char="·"/>
              <a:tabLst>
                <a:tab pos="427355" algn="l"/>
              </a:tabLst>
            </a:pPr>
            <a:r>
              <a:rPr sz="1800" spc="95" dirty="0">
                <a:latin typeface="Cambria"/>
                <a:cs typeface="Cambria"/>
              </a:rPr>
              <a:t>Yaptığının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karşılığını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35" dirty="0">
                <a:latin typeface="Cambria"/>
                <a:cs typeface="Cambria"/>
              </a:rPr>
              <a:t>ödemiş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olduğunu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85" dirty="0">
                <a:latin typeface="Cambria"/>
                <a:cs typeface="Cambria"/>
              </a:rPr>
              <a:t>düşünür,</a:t>
            </a:r>
            <a:r>
              <a:rPr sz="1800" spc="60" dirty="0">
                <a:latin typeface="Cambria"/>
                <a:cs typeface="Cambria"/>
              </a:rPr>
              <a:t> </a:t>
            </a:r>
            <a:r>
              <a:rPr sz="1800" spc="35" dirty="0">
                <a:latin typeface="Cambria"/>
                <a:cs typeface="Cambria"/>
              </a:rPr>
              <a:t>ödeşmiş</a:t>
            </a:r>
            <a:endParaRPr sz="18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</a:pPr>
            <a:r>
              <a:rPr sz="1800" spc="55" dirty="0">
                <a:latin typeface="Cambria"/>
                <a:cs typeface="Cambria"/>
              </a:rPr>
              <a:t>hissedebilir.</a:t>
            </a:r>
            <a:endParaRPr sz="1800">
              <a:latin typeface="Cambria"/>
              <a:cs typeface="Cambria"/>
            </a:endParaRPr>
          </a:p>
          <a:p>
            <a:pPr marL="286385" marR="692150" lvl="1">
              <a:lnSpc>
                <a:spcPct val="100000"/>
              </a:lnSpc>
              <a:buChar char="·"/>
              <a:tabLst>
                <a:tab pos="426720" algn="l"/>
              </a:tabLst>
            </a:pPr>
            <a:r>
              <a:rPr sz="1800" spc="100" dirty="0">
                <a:latin typeface="Cambria"/>
                <a:cs typeface="Cambria"/>
              </a:rPr>
              <a:t>Olumsuz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davranışından</a:t>
            </a:r>
            <a:r>
              <a:rPr sz="1800" spc="130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dolayı</a:t>
            </a:r>
            <a:r>
              <a:rPr sz="1800" spc="120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kendine</a:t>
            </a:r>
            <a:r>
              <a:rPr sz="1800" spc="114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kızacağına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cezayı </a:t>
            </a:r>
            <a:r>
              <a:rPr sz="1800" spc="-385" dirty="0">
                <a:latin typeface="Cambria"/>
                <a:cs typeface="Cambria"/>
              </a:rPr>
              <a:t> </a:t>
            </a:r>
            <a:r>
              <a:rPr sz="1800" spc="90" dirty="0">
                <a:latin typeface="Cambria"/>
                <a:cs typeface="Cambria"/>
              </a:rPr>
              <a:t>uygulayan</a:t>
            </a:r>
            <a:r>
              <a:rPr sz="1800" spc="65" dirty="0">
                <a:latin typeface="Cambria"/>
                <a:cs typeface="Cambria"/>
              </a:rPr>
              <a:t> yetişkine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kızabilir.</a:t>
            </a:r>
            <a:endParaRPr sz="1800">
              <a:latin typeface="Cambria"/>
              <a:cs typeface="Cambria"/>
            </a:endParaRPr>
          </a:p>
          <a:p>
            <a:pPr marL="426084" lvl="1" indent="-140335">
              <a:lnSpc>
                <a:spcPct val="100000"/>
              </a:lnSpc>
              <a:buChar char="·"/>
              <a:tabLst>
                <a:tab pos="426720" algn="l"/>
              </a:tabLst>
            </a:pPr>
            <a:r>
              <a:rPr sz="1800" spc="114" dirty="0">
                <a:latin typeface="Cambria"/>
                <a:cs typeface="Cambria"/>
              </a:rPr>
              <a:t>Ceza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aldığı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için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kendini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aciz</a:t>
            </a:r>
            <a:r>
              <a:rPr sz="1800" spc="8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hissedebilir.</a:t>
            </a:r>
            <a:endParaRPr sz="1800">
              <a:latin typeface="Cambria"/>
              <a:cs typeface="Cambria"/>
            </a:endParaRPr>
          </a:p>
          <a:p>
            <a:pPr marL="286385" marR="5080" lvl="1">
              <a:lnSpc>
                <a:spcPct val="100000"/>
              </a:lnSpc>
              <a:spcBef>
                <a:spcPts val="5"/>
              </a:spcBef>
              <a:buChar char="·"/>
              <a:tabLst>
                <a:tab pos="426720" algn="l"/>
              </a:tabLst>
            </a:pPr>
            <a:r>
              <a:rPr sz="1800" spc="90" dirty="0">
                <a:latin typeface="Cambria"/>
                <a:cs typeface="Cambria"/>
              </a:rPr>
              <a:t>Yetişkini</a:t>
            </a:r>
            <a:r>
              <a:rPr sz="1800" spc="75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örnek</a:t>
            </a:r>
            <a:r>
              <a:rPr sz="1800" spc="100" dirty="0">
                <a:latin typeface="Cambria"/>
                <a:cs typeface="Cambria"/>
              </a:rPr>
              <a:t> alarak </a:t>
            </a:r>
            <a:r>
              <a:rPr sz="1800" spc="65" dirty="0">
                <a:latin typeface="Cambria"/>
                <a:cs typeface="Cambria"/>
              </a:rPr>
              <a:t>kendisi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25" dirty="0">
                <a:latin typeface="Cambria"/>
                <a:cs typeface="Cambria"/>
              </a:rPr>
              <a:t>de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85" dirty="0">
                <a:latin typeface="Cambria"/>
                <a:cs typeface="Cambria"/>
              </a:rPr>
              <a:t>aynı </a:t>
            </a:r>
            <a:r>
              <a:rPr sz="1800" spc="50" dirty="0">
                <a:latin typeface="Cambria"/>
                <a:cs typeface="Cambria"/>
              </a:rPr>
              <a:t>yöntemleri</a:t>
            </a:r>
            <a:r>
              <a:rPr sz="1800" spc="8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sorun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çözmek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için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95" dirty="0">
                <a:latin typeface="Cambria"/>
                <a:cs typeface="Cambria"/>
              </a:rPr>
              <a:t>kullanmaya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başlayabilir.</a:t>
            </a:r>
            <a:endParaRPr sz="1800">
              <a:latin typeface="Cambria"/>
              <a:cs typeface="Cambria"/>
            </a:endParaRPr>
          </a:p>
          <a:p>
            <a:pPr marL="426084" lvl="1" indent="-140335">
              <a:lnSpc>
                <a:spcPct val="100000"/>
              </a:lnSpc>
              <a:buChar char="·"/>
              <a:tabLst>
                <a:tab pos="426720" algn="l"/>
              </a:tabLst>
            </a:pPr>
            <a:r>
              <a:rPr sz="1800" spc="85" dirty="0">
                <a:latin typeface="Cambria"/>
                <a:cs typeface="Cambria"/>
              </a:rPr>
              <a:t>Kendine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güveni</a:t>
            </a:r>
            <a:r>
              <a:rPr sz="1800" spc="60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sarsılabilir.</a:t>
            </a:r>
            <a:endParaRPr sz="1800">
              <a:latin typeface="Cambria"/>
              <a:cs typeface="Cambria"/>
            </a:endParaRPr>
          </a:p>
          <a:p>
            <a:pPr marL="426084" lvl="1" indent="-140335">
              <a:lnSpc>
                <a:spcPct val="100000"/>
              </a:lnSpc>
              <a:buChar char="·"/>
              <a:tabLst>
                <a:tab pos="426720" algn="l"/>
              </a:tabLst>
            </a:pPr>
            <a:r>
              <a:rPr sz="1800" spc="114" dirty="0">
                <a:latin typeface="Cambria"/>
                <a:cs typeface="Cambria"/>
              </a:rPr>
              <a:t>Ceza</a:t>
            </a:r>
            <a:r>
              <a:rPr sz="1800" spc="100" dirty="0">
                <a:latin typeface="Cambria"/>
                <a:cs typeface="Cambria"/>
              </a:rPr>
              <a:t> almamak</a:t>
            </a:r>
            <a:r>
              <a:rPr sz="1800" spc="12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için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gizli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gizli</a:t>
            </a:r>
            <a:r>
              <a:rPr sz="1800" spc="80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olumsuz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davranışı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tekrarlayabilir</a:t>
            </a:r>
            <a:endParaRPr sz="18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</a:pPr>
            <a:r>
              <a:rPr sz="1800" spc="90" dirty="0">
                <a:latin typeface="Cambria"/>
                <a:cs typeface="Cambria"/>
              </a:rPr>
              <a:t>ya</a:t>
            </a:r>
            <a:r>
              <a:rPr sz="1800" spc="80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da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90" dirty="0">
                <a:latin typeface="Cambria"/>
                <a:cs typeface="Cambria"/>
              </a:rPr>
              <a:t>yalan </a:t>
            </a:r>
            <a:r>
              <a:rPr sz="1800" spc="40" dirty="0">
                <a:latin typeface="Cambria"/>
                <a:cs typeface="Cambria"/>
              </a:rPr>
              <a:t>söylemeye</a:t>
            </a:r>
            <a:r>
              <a:rPr sz="1800" spc="75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başlayabilir.</a:t>
            </a:r>
            <a:endParaRPr sz="1800">
              <a:latin typeface="Cambria"/>
              <a:cs typeface="Cambria"/>
            </a:endParaRPr>
          </a:p>
          <a:p>
            <a:pPr marL="426084" lvl="1" indent="-140335">
              <a:lnSpc>
                <a:spcPct val="100000"/>
              </a:lnSpc>
              <a:buChar char="·"/>
              <a:tabLst>
                <a:tab pos="426720" algn="l"/>
              </a:tabLst>
            </a:pPr>
            <a:r>
              <a:rPr sz="1800" spc="95" dirty="0">
                <a:latin typeface="Cambria"/>
                <a:cs typeface="Cambria"/>
              </a:rPr>
              <a:t>Saldırgan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veya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pısırık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olabilir.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96239"/>
            <a:ext cx="474789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0" spc="345" dirty="0">
                <a:latin typeface="Cambria"/>
                <a:cs typeface="Cambria"/>
              </a:rPr>
              <a:t>O</a:t>
            </a:r>
            <a:r>
              <a:rPr b="0" spc="345" dirty="0">
                <a:latin typeface="Cambria"/>
                <a:cs typeface="Cambria"/>
              </a:rPr>
              <a:t>LUMLU</a:t>
            </a:r>
            <a:r>
              <a:rPr b="0" spc="290" dirty="0">
                <a:latin typeface="Cambria"/>
                <a:cs typeface="Cambria"/>
              </a:rPr>
              <a:t> </a:t>
            </a:r>
            <a:r>
              <a:rPr sz="3000" b="0" spc="265" dirty="0">
                <a:latin typeface="Cambria"/>
                <a:cs typeface="Cambria"/>
              </a:rPr>
              <a:t>D</a:t>
            </a:r>
            <a:r>
              <a:rPr b="0" spc="265" dirty="0">
                <a:latin typeface="Cambria"/>
                <a:cs typeface="Cambria"/>
              </a:rPr>
              <a:t>AVRANIŞ</a:t>
            </a:r>
            <a:r>
              <a:rPr b="0" spc="335" dirty="0">
                <a:latin typeface="Cambria"/>
                <a:cs typeface="Cambria"/>
              </a:rPr>
              <a:t> </a:t>
            </a:r>
            <a:r>
              <a:rPr sz="3000" b="0" spc="250" dirty="0">
                <a:latin typeface="Cambria"/>
                <a:cs typeface="Cambria"/>
              </a:rPr>
              <a:t>N</a:t>
            </a:r>
            <a:r>
              <a:rPr b="0" spc="250" dirty="0">
                <a:latin typeface="Cambria"/>
                <a:cs typeface="Cambria"/>
              </a:rPr>
              <a:t>EDİR</a:t>
            </a:r>
            <a:r>
              <a:rPr sz="3000" b="0" spc="250" dirty="0">
                <a:latin typeface="Cambria"/>
                <a:cs typeface="Cambria"/>
              </a:rPr>
              <a:t>?</a:t>
            </a:r>
            <a:endParaRPr sz="30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3000" y="1676400"/>
            <a:ext cx="7617460" cy="322643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700"/>
              </a:spcBef>
            </a:pPr>
            <a:r>
              <a:rPr sz="1800" spc="114" dirty="0">
                <a:latin typeface="Cambria"/>
                <a:cs typeface="Cambria"/>
              </a:rPr>
              <a:t>Olumlu</a:t>
            </a:r>
            <a:r>
              <a:rPr sz="1800" spc="55" dirty="0">
                <a:latin typeface="Cambria"/>
                <a:cs typeface="Cambria"/>
              </a:rPr>
              <a:t> </a:t>
            </a:r>
            <a:r>
              <a:rPr sz="1800" spc="95" dirty="0">
                <a:latin typeface="Cambria"/>
                <a:cs typeface="Cambria"/>
              </a:rPr>
              <a:t>Davranış</a:t>
            </a:r>
            <a:endParaRPr sz="1800" dirty="0">
              <a:latin typeface="Cambria"/>
              <a:cs typeface="Cambria"/>
            </a:endParaRPr>
          </a:p>
          <a:p>
            <a:pPr marL="12700" marR="5080" algn="just">
              <a:lnSpc>
                <a:spcPct val="100000"/>
              </a:lnSpc>
              <a:spcBef>
                <a:spcPts val="600"/>
              </a:spcBef>
            </a:pPr>
            <a:r>
              <a:rPr sz="1800" spc="85" dirty="0">
                <a:latin typeface="Cambria"/>
                <a:cs typeface="Cambria"/>
              </a:rPr>
              <a:t>Çocuğun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gelişim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dönemine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95" dirty="0">
                <a:latin typeface="Cambria"/>
                <a:cs typeface="Cambria"/>
              </a:rPr>
              <a:t>uygun,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toplum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ve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aile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içinde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isteklerini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ve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90" dirty="0">
                <a:latin typeface="Cambria"/>
                <a:cs typeface="Cambria"/>
              </a:rPr>
              <a:t>ya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fikirlerini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kırıcı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olmadan</a:t>
            </a:r>
            <a:r>
              <a:rPr sz="1800" spc="120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ve</a:t>
            </a:r>
            <a:r>
              <a:rPr sz="1800" spc="85" dirty="0">
                <a:latin typeface="Cambria"/>
                <a:cs typeface="Cambria"/>
              </a:rPr>
              <a:t> inatlaşmadan</a:t>
            </a:r>
            <a:r>
              <a:rPr sz="1800" spc="14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sergilemesidir.</a:t>
            </a:r>
            <a:endParaRPr sz="1800" dirty="0">
              <a:latin typeface="Cambria"/>
              <a:cs typeface="Cambria"/>
            </a:endParaRPr>
          </a:p>
          <a:p>
            <a:pPr marL="12700" algn="just">
              <a:lnSpc>
                <a:spcPct val="100000"/>
              </a:lnSpc>
              <a:spcBef>
                <a:spcPts val="600"/>
              </a:spcBef>
            </a:pPr>
            <a:r>
              <a:rPr sz="1800" spc="80" dirty="0">
                <a:latin typeface="Cambria"/>
                <a:cs typeface="Cambria"/>
              </a:rPr>
              <a:t>Disiplin</a:t>
            </a:r>
            <a:endParaRPr sz="1800" dirty="0">
              <a:latin typeface="Cambria"/>
              <a:cs typeface="Cambria"/>
            </a:endParaRPr>
          </a:p>
          <a:p>
            <a:pPr marL="12700" marR="354330" algn="just">
              <a:lnSpc>
                <a:spcPct val="100000"/>
              </a:lnSpc>
              <a:spcBef>
                <a:spcPts val="600"/>
              </a:spcBef>
            </a:pPr>
            <a:r>
              <a:rPr sz="1800" spc="85" dirty="0">
                <a:latin typeface="Cambria"/>
                <a:cs typeface="Cambria"/>
              </a:rPr>
              <a:t>Çocuğa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istenilen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davranışları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ve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85" dirty="0">
                <a:latin typeface="Cambria"/>
                <a:cs typeface="Cambria"/>
              </a:rPr>
              <a:t>alışkanlıkları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öğretmek,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kendi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kendini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denetleme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90" dirty="0" err="1">
                <a:latin typeface="Cambria"/>
                <a:cs typeface="Cambria"/>
              </a:rPr>
              <a:t>ya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70" dirty="0" smtClean="0">
                <a:latin typeface="Cambria"/>
                <a:cs typeface="Cambria"/>
              </a:rPr>
              <a:t>da</a:t>
            </a:r>
            <a:r>
              <a:rPr lang="tr-TR" dirty="0">
                <a:latin typeface="Cambria"/>
                <a:cs typeface="Cambria"/>
              </a:rPr>
              <a:t> </a:t>
            </a:r>
            <a:r>
              <a:rPr sz="1800" spc="35" dirty="0" err="1" smtClean="0">
                <a:latin typeface="Cambria"/>
                <a:cs typeface="Cambria"/>
              </a:rPr>
              <a:t>iç</a:t>
            </a:r>
            <a:r>
              <a:rPr sz="1800" spc="90" dirty="0" smtClean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denetim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demek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olan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105" dirty="0">
                <a:latin typeface="Cambria"/>
                <a:cs typeface="Cambria"/>
              </a:rPr>
              <a:t>ahlak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gelişimini</a:t>
            </a:r>
            <a:r>
              <a:rPr sz="1800" spc="90" dirty="0">
                <a:latin typeface="Cambria"/>
                <a:cs typeface="Cambria"/>
              </a:rPr>
              <a:t> sağlamaktır.</a:t>
            </a:r>
            <a:endParaRPr sz="1800" dirty="0">
              <a:latin typeface="Cambria"/>
              <a:cs typeface="Cambria"/>
            </a:endParaRPr>
          </a:p>
          <a:p>
            <a:pPr marL="12700" algn="just">
              <a:lnSpc>
                <a:spcPct val="100000"/>
              </a:lnSpc>
              <a:spcBef>
                <a:spcPts val="600"/>
              </a:spcBef>
            </a:pPr>
            <a:r>
              <a:rPr sz="1800" spc="110" dirty="0">
                <a:latin typeface="Cambria"/>
                <a:cs typeface="Cambria"/>
              </a:rPr>
              <a:t>Etkili</a:t>
            </a:r>
            <a:r>
              <a:rPr sz="1800" spc="50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Disiplin</a:t>
            </a:r>
            <a:endParaRPr sz="1800" dirty="0">
              <a:latin typeface="Cambria"/>
              <a:cs typeface="Cambria"/>
            </a:endParaRPr>
          </a:p>
          <a:p>
            <a:pPr marL="12700" marR="3063240" indent="63500" algn="just">
              <a:lnSpc>
                <a:spcPct val="100000"/>
              </a:lnSpc>
              <a:spcBef>
                <a:spcPts val="605"/>
              </a:spcBef>
            </a:pPr>
            <a:r>
              <a:rPr sz="1800" spc="70" dirty="0">
                <a:latin typeface="Cambria"/>
                <a:cs typeface="Cambria"/>
              </a:rPr>
              <a:t>Ebeveyn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ile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35" dirty="0">
                <a:latin typeface="Cambria"/>
                <a:cs typeface="Cambria"/>
              </a:rPr>
              <a:t>çocuk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arasında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40" dirty="0" err="1">
                <a:latin typeface="Cambria"/>
                <a:cs typeface="Cambria"/>
              </a:rPr>
              <a:t>bir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90" dirty="0" err="1" smtClean="0">
                <a:latin typeface="Cambria"/>
                <a:cs typeface="Cambria"/>
              </a:rPr>
              <a:t>uyum</a:t>
            </a:r>
            <a:r>
              <a:rPr lang="tr-TR" spc="90" dirty="0">
                <a:latin typeface="Cambria"/>
                <a:cs typeface="Cambria"/>
              </a:rPr>
              <a:t> </a:t>
            </a:r>
            <a:r>
              <a:rPr sz="1800" spc="75" dirty="0" err="1" smtClean="0">
                <a:latin typeface="Cambria"/>
                <a:cs typeface="Cambria"/>
              </a:rPr>
              <a:t>sağlayabilmektir</a:t>
            </a:r>
            <a:r>
              <a:rPr sz="1800" spc="75" dirty="0">
                <a:latin typeface="Cambria"/>
                <a:cs typeface="Cambria"/>
              </a:rPr>
              <a:t>.</a:t>
            </a:r>
            <a:endParaRPr sz="1800" dirty="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0" y="838200"/>
            <a:ext cx="6170930" cy="849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spc="265" dirty="0"/>
              <a:t>A</a:t>
            </a:r>
            <a:r>
              <a:rPr sz="2150" spc="265" dirty="0"/>
              <a:t>NNE</a:t>
            </a:r>
            <a:r>
              <a:rPr sz="2700" spc="265" dirty="0"/>
              <a:t>-</a:t>
            </a:r>
            <a:r>
              <a:rPr sz="2150" spc="265" dirty="0"/>
              <a:t>BABA</a:t>
            </a:r>
            <a:r>
              <a:rPr sz="2150" spc="240" dirty="0"/>
              <a:t> </a:t>
            </a:r>
            <a:r>
              <a:rPr sz="2150" spc="295" dirty="0"/>
              <a:t>OLARAK</a:t>
            </a:r>
            <a:endParaRPr sz="2150" dirty="0"/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150" spc="315" dirty="0"/>
              <a:t>KURAL</a:t>
            </a:r>
            <a:r>
              <a:rPr sz="2150" spc="285" dirty="0"/>
              <a:t> </a:t>
            </a:r>
            <a:r>
              <a:rPr sz="2150" spc="270" dirty="0"/>
              <a:t>KOYMANIZ</a:t>
            </a:r>
            <a:r>
              <a:rPr sz="2150" spc="290" dirty="0"/>
              <a:t> </a:t>
            </a:r>
            <a:r>
              <a:rPr sz="2150" spc="350" dirty="0"/>
              <a:t>NEDEN</a:t>
            </a:r>
            <a:r>
              <a:rPr sz="2150" spc="290" dirty="0"/>
              <a:t> </a:t>
            </a:r>
            <a:r>
              <a:rPr sz="2150" spc="285" dirty="0"/>
              <a:t>ÖNEMLİDİR</a:t>
            </a:r>
            <a:r>
              <a:rPr sz="2700" spc="285" dirty="0"/>
              <a:t>?</a:t>
            </a:r>
            <a:endParaRPr sz="2700" dirty="0"/>
          </a:p>
        </p:txBody>
      </p:sp>
      <p:sp>
        <p:nvSpPr>
          <p:cNvPr id="3" name="object 3"/>
          <p:cNvSpPr txBox="1"/>
          <p:nvPr/>
        </p:nvSpPr>
        <p:spPr>
          <a:xfrm>
            <a:off x="457200" y="2362200"/>
            <a:ext cx="6920865" cy="2294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9444"/>
              <a:buFont typeface="Wingdings"/>
              <a:buChar char=""/>
              <a:tabLst>
                <a:tab pos="286385" algn="l"/>
                <a:tab pos="287020" algn="l"/>
              </a:tabLst>
            </a:pPr>
            <a:r>
              <a:rPr sz="1800" spc="85" dirty="0">
                <a:latin typeface="Cambria"/>
                <a:cs typeface="Cambria"/>
              </a:rPr>
              <a:t>Çocuğunuzun</a:t>
            </a:r>
            <a:endParaRPr sz="1800" dirty="0">
              <a:latin typeface="Cambria"/>
              <a:cs typeface="Cambria"/>
            </a:endParaRPr>
          </a:p>
          <a:p>
            <a:pPr marL="286385" marR="19050">
              <a:lnSpc>
                <a:spcPct val="100000"/>
              </a:lnSpc>
            </a:pPr>
            <a:r>
              <a:rPr sz="1800" spc="90" dirty="0">
                <a:latin typeface="Cambria"/>
                <a:cs typeface="Cambria"/>
              </a:rPr>
              <a:t>mutluluğunu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istiyorsanız,</a:t>
            </a:r>
            <a:r>
              <a:rPr sz="1800" spc="114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bazı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isteklerine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hayır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diyebilmeli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ve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uyması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gereken</a:t>
            </a:r>
            <a:endParaRPr sz="1800" dirty="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</a:pPr>
            <a:r>
              <a:rPr sz="1800" spc="85" dirty="0">
                <a:latin typeface="Cambria"/>
                <a:cs typeface="Cambria"/>
              </a:rPr>
              <a:t>kuralları </a:t>
            </a:r>
            <a:r>
              <a:rPr sz="1800" spc="55" dirty="0">
                <a:latin typeface="Cambria"/>
                <a:cs typeface="Cambria"/>
              </a:rPr>
              <a:t>öğretmelisiniz.</a:t>
            </a:r>
            <a:endParaRPr sz="1800" dirty="0">
              <a:latin typeface="Cambria"/>
              <a:cs typeface="Cambria"/>
            </a:endParaRPr>
          </a:p>
          <a:p>
            <a:pPr marL="287020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9444"/>
              <a:buFont typeface="Wingdings"/>
              <a:buChar char=""/>
              <a:tabLst>
                <a:tab pos="286385" algn="l"/>
                <a:tab pos="287020" algn="l"/>
              </a:tabLst>
            </a:pPr>
            <a:r>
              <a:rPr sz="1800" spc="85" dirty="0">
                <a:latin typeface="Cambria"/>
                <a:cs typeface="Cambria"/>
              </a:rPr>
              <a:t>Çocuğa</a:t>
            </a:r>
            <a:r>
              <a:rPr sz="1800" spc="8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çeşitli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85" dirty="0">
                <a:latin typeface="Cambria"/>
                <a:cs typeface="Cambria"/>
              </a:rPr>
              <a:t>kuralların</a:t>
            </a:r>
            <a:endParaRPr sz="1800" dirty="0">
              <a:latin typeface="Cambria"/>
              <a:cs typeface="Cambria"/>
            </a:endParaRPr>
          </a:p>
          <a:p>
            <a:pPr marL="286385" marR="5080">
              <a:lnSpc>
                <a:spcPct val="100000"/>
              </a:lnSpc>
            </a:pPr>
            <a:r>
              <a:rPr sz="1800" spc="50" dirty="0">
                <a:latin typeface="Cambria"/>
                <a:cs typeface="Cambria"/>
              </a:rPr>
              <a:t>öğretilmesinde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ise,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doğru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şeyleri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85" dirty="0">
                <a:latin typeface="Cambria"/>
                <a:cs typeface="Cambria"/>
              </a:rPr>
              <a:t>yapmaya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teşvik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etmek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90" dirty="0">
                <a:latin typeface="Cambria"/>
                <a:cs typeface="Cambria"/>
              </a:rPr>
              <a:t>kadar, </a:t>
            </a:r>
            <a:r>
              <a:rPr sz="1800" spc="-38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bazı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şeyleri</a:t>
            </a:r>
            <a:endParaRPr sz="1800" dirty="0">
              <a:latin typeface="Cambria"/>
              <a:cs typeface="Cambria"/>
            </a:endParaRPr>
          </a:p>
          <a:p>
            <a:pPr marL="286385">
              <a:lnSpc>
                <a:spcPts val="2150"/>
              </a:lnSpc>
            </a:pPr>
            <a:r>
              <a:rPr sz="1800" spc="80" dirty="0">
                <a:latin typeface="Cambria"/>
                <a:cs typeface="Cambria"/>
              </a:rPr>
              <a:t>yapmasına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engel</a:t>
            </a:r>
            <a:r>
              <a:rPr sz="1800" spc="75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olmak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da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önem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taşır</a:t>
            </a:r>
            <a:r>
              <a:rPr sz="1800" b="1" spc="70" dirty="0">
                <a:latin typeface="Cambria"/>
                <a:cs typeface="Cambria"/>
              </a:rPr>
              <a:t>.</a:t>
            </a:r>
            <a:endParaRPr sz="1800" dirty="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8200" y="609600"/>
            <a:ext cx="6398260" cy="879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z="2800" spc="365" dirty="0"/>
              <a:t>Ç</a:t>
            </a:r>
            <a:r>
              <a:rPr sz="2250" spc="365" dirty="0"/>
              <a:t>OCUKLAR</a:t>
            </a:r>
            <a:r>
              <a:rPr sz="2250" spc="204" dirty="0"/>
              <a:t> </a:t>
            </a:r>
            <a:r>
              <a:rPr sz="2250" spc="325" dirty="0"/>
              <a:t>BEKLEMEY</a:t>
            </a:r>
            <a:r>
              <a:rPr sz="2800" spc="325" dirty="0"/>
              <a:t>İ</a:t>
            </a:r>
            <a:endParaRPr sz="2800" dirty="0"/>
          </a:p>
          <a:p>
            <a:pPr marL="12700" algn="ctr">
              <a:lnSpc>
                <a:spcPct val="100000"/>
              </a:lnSpc>
              <a:spcBef>
                <a:spcPts val="5"/>
              </a:spcBef>
            </a:pPr>
            <a:r>
              <a:rPr sz="2250" spc="315" dirty="0"/>
              <a:t>B</a:t>
            </a:r>
            <a:r>
              <a:rPr sz="2800" spc="315" dirty="0"/>
              <a:t>İ</a:t>
            </a:r>
            <a:r>
              <a:rPr sz="2250" spc="315" dirty="0"/>
              <a:t>LMEL</a:t>
            </a:r>
            <a:r>
              <a:rPr sz="2800" spc="315" dirty="0"/>
              <a:t>İ</a:t>
            </a:r>
            <a:endParaRPr sz="28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688719"/>
            <a:ext cx="7258050" cy="4053204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370840" indent="-358775">
              <a:lnSpc>
                <a:spcPct val="100000"/>
              </a:lnSpc>
              <a:spcBef>
                <a:spcPts val="229"/>
              </a:spcBef>
              <a:buClr>
                <a:srgbClr val="FD8537"/>
              </a:buClr>
              <a:buSzPct val="91666"/>
              <a:buFont typeface="Wingdings"/>
              <a:buChar char=""/>
              <a:tabLst>
                <a:tab pos="370840" algn="l"/>
                <a:tab pos="371475" algn="l"/>
              </a:tabLst>
            </a:pPr>
            <a:r>
              <a:rPr sz="1800" spc="85" dirty="0">
                <a:latin typeface="Cambria"/>
                <a:cs typeface="Cambria"/>
              </a:rPr>
              <a:t>Çocukların</a:t>
            </a:r>
            <a:endParaRPr sz="1800">
              <a:latin typeface="Cambria"/>
              <a:cs typeface="Cambria"/>
            </a:endParaRPr>
          </a:p>
          <a:p>
            <a:pPr marL="286385" marR="1010919">
              <a:lnSpc>
                <a:spcPct val="100000"/>
              </a:lnSpc>
              <a:spcBef>
                <a:spcPts val="130"/>
              </a:spcBef>
            </a:pPr>
            <a:r>
              <a:rPr sz="1800" spc="65" dirty="0">
                <a:latin typeface="Cambria"/>
                <a:cs typeface="Cambria"/>
              </a:rPr>
              <a:t>isteklerinin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90" dirty="0">
                <a:latin typeface="Cambria"/>
                <a:cs typeface="Cambria"/>
              </a:rPr>
              <a:t>ya </a:t>
            </a:r>
            <a:r>
              <a:rPr sz="1800" spc="75" dirty="0">
                <a:latin typeface="Cambria"/>
                <a:cs typeface="Cambria"/>
              </a:rPr>
              <a:t>da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ihtiyaçlarının </a:t>
            </a:r>
            <a:r>
              <a:rPr sz="1800" spc="85" dirty="0">
                <a:latin typeface="Cambria"/>
                <a:cs typeface="Cambria"/>
              </a:rPr>
              <a:t>karşılanması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için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bazen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beklemeleri</a:t>
            </a:r>
            <a:endParaRPr sz="18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</a:pPr>
            <a:r>
              <a:rPr sz="1800" spc="65" dirty="0">
                <a:latin typeface="Cambria"/>
                <a:cs typeface="Cambria"/>
              </a:rPr>
              <a:t>gerektiğini</a:t>
            </a:r>
            <a:r>
              <a:rPr sz="1800" spc="8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bilmeleri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ve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bekleyebilmeyi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öğrenmeleri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ise</a:t>
            </a:r>
            <a:r>
              <a:rPr sz="1800" spc="130" dirty="0">
                <a:latin typeface="Cambria"/>
                <a:cs typeface="Cambria"/>
              </a:rPr>
              <a:t> </a:t>
            </a:r>
            <a:r>
              <a:rPr sz="1800" spc="20" dirty="0">
                <a:latin typeface="Cambria"/>
                <a:cs typeface="Cambria"/>
              </a:rPr>
              <a:t>çok</a:t>
            </a:r>
            <a:endParaRPr sz="18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</a:pPr>
            <a:r>
              <a:rPr sz="1800" spc="75" dirty="0">
                <a:latin typeface="Cambria"/>
                <a:cs typeface="Cambria"/>
              </a:rPr>
              <a:t>önemli...</a:t>
            </a:r>
            <a:endParaRPr sz="18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850">
              <a:latin typeface="Cambria"/>
              <a:cs typeface="Cambria"/>
            </a:endParaRPr>
          </a:p>
          <a:p>
            <a:pPr marL="286385" marR="319405" indent="-274320">
              <a:lnSpc>
                <a:spcPct val="100000"/>
              </a:lnSpc>
              <a:buClr>
                <a:srgbClr val="FD8537"/>
              </a:buClr>
              <a:buSzPct val="69444"/>
              <a:buFont typeface="Wingdings"/>
              <a:buChar char=""/>
              <a:tabLst>
                <a:tab pos="286385" algn="l"/>
                <a:tab pos="287020" algn="l"/>
              </a:tabLst>
            </a:pPr>
            <a:r>
              <a:rPr sz="1800" b="1" spc="110" dirty="0">
                <a:latin typeface="Cambria"/>
                <a:cs typeface="Cambria"/>
              </a:rPr>
              <a:t>Beklemeyi</a:t>
            </a:r>
            <a:r>
              <a:rPr sz="1800" b="1" spc="130" dirty="0">
                <a:latin typeface="Cambria"/>
                <a:cs typeface="Cambria"/>
              </a:rPr>
              <a:t> </a:t>
            </a:r>
            <a:r>
              <a:rPr sz="1800" b="1" spc="110" dirty="0">
                <a:latin typeface="Cambria"/>
                <a:cs typeface="Cambria"/>
              </a:rPr>
              <a:t>ve</a:t>
            </a:r>
            <a:r>
              <a:rPr sz="1800" b="1" spc="105" dirty="0">
                <a:latin typeface="Cambria"/>
                <a:cs typeface="Cambria"/>
              </a:rPr>
              <a:t> beklemenin</a:t>
            </a:r>
            <a:r>
              <a:rPr sz="1800" b="1" spc="150" dirty="0">
                <a:latin typeface="Cambria"/>
                <a:cs typeface="Cambria"/>
              </a:rPr>
              <a:t> </a:t>
            </a:r>
            <a:r>
              <a:rPr sz="1800" b="1" spc="105" dirty="0">
                <a:latin typeface="Cambria"/>
                <a:cs typeface="Cambria"/>
              </a:rPr>
              <a:t>gerilimi</a:t>
            </a:r>
            <a:r>
              <a:rPr sz="1800" b="1" spc="95" dirty="0">
                <a:latin typeface="Cambria"/>
                <a:cs typeface="Cambria"/>
              </a:rPr>
              <a:t> </a:t>
            </a:r>
            <a:r>
              <a:rPr sz="1800" b="1" spc="80" dirty="0">
                <a:latin typeface="Cambria"/>
                <a:cs typeface="Cambria"/>
              </a:rPr>
              <a:t>ile</a:t>
            </a:r>
            <a:r>
              <a:rPr sz="1800" b="1" spc="120" dirty="0">
                <a:latin typeface="Cambria"/>
                <a:cs typeface="Cambria"/>
              </a:rPr>
              <a:t> </a:t>
            </a:r>
            <a:r>
              <a:rPr sz="1800" b="1" spc="105" dirty="0">
                <a:latin typeface="Cambria"/>
                <a:cs typeface="Cambria"/>
              </a:rPr>
              <a:t>baş</a:t>
            </a:r>
            <a:r>
              <a:rPr sz="1800" b="1" spc="110" dirty="0">
                <a:latin typeface="Cambria"/>
                <a:cs typeface="Cambria"/>
              </a:rPr>
              <a:t> </a:t>
            </a:r>
            <a:r>
              <a:rPr sz="1800" b="1" spc="100" dirty="0">
                <a:latin typeface="Cambria"/>
                <a:cs typeface="Cambria"/>
              </a:rPr>
              <a:t>etmeyi</a:t>
            </a:r>
            <a:r>
              <a:rPr sz="1800" b="1" spc="120" dirty="0">
                <a:latin typeface="Cambria"/>
                <a:cs typeface="Cambria"/>
              </a:rPr>
              <a:t> </a:t>
            </a:r>
            <a:r>
              <a:rPr sz="1800" b="1" spc="105" dirty="0">
                <a:latin typeface="Cambria"/>
                <a:cs typeface="Cambria"/>
              </a:rPr>
              <a:t>bilmek </a:t>
            </a:r>
            <a:r>
              <a:rPr sz="1800" b="1" spc="-380" dirty="0">
                <a:latin typeface="Cambria"/>
                <a:cs typeface="Cambria"/>
              </a:rPr>
              <a:t> </a:t>
            </a:r>
            <a:r>
              <a:rPr sz="1800" b="1" spc="110" dirty="0">
                <a:latin typeface="Cambria"/>
                <a:cs typeface="Cambria"/>
              </a:rPr>
              <a:t>neden</a:t>
            </a:r>
            <a:endParaRPr sz="18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  <a:spcBef>
                <a:spcPts val="5"/>
              </a:spcBef>
            </a:pPr>
            <a:r>
              <a:rPr sz="1800" b="1" spc="95" dirty="0">
                <a:latin typeface="Cambria"/>
                <a:cs typeface="Cambria"/>
              </a:rPr>
              <a:t>önemli?</a:t>
            </a:r>
            <a:endParaRPr sz="18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1850">
              <a:latin typeface="Cambria"/>
              <a:cs typeface="Cambria"/>
            </a:endParaRPr>
          </a:p>
          <a:p>
            <a:pPr marL="286385" marR="5080">
              <a:lnSpc>
                <a:spcPct val="100000"/>
              </a:lnSpc>
            </a:pPr>
            <a:r>
              <a:rPr sz="1800" spc="85" dirty="0">
                <a:latin typeface="Cambria"/>
                <a:cs typeface="Cambria"/>
              </a:rPr>
              <a:t>Çocuğun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istek</a:t>
            </a:r>
            <a:r>
              <a:rPr sz="1800" spc="114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ve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ihtiyaçlarının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85" dirty="0">
                <a:latin typeface="Cambria"/>
                <a:cs typeface="Cambria"/>
              </a:rPr>
              <a:t>karşılanmasının</a:t>
            </a:r>
            <a:r>
              <a:rPr sz="1800" spc="114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başka</a:t>
            </a:r>
            <a:r>
              <a:rPr sz="1800" spc="125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insanların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90" dirty="0">
                <a:latin typeface="Cambria"/>
                <a:cs typeface="Cambria"/>
              </a:rPr>
              <a:t>durumuna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bağlı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olabileceğini,</a:t>
            </a:r>
            <a:r>
              <a:rPr sz="1800" spc="65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başkalarının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da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istek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veya</a:t>
            </a:r>
            <a:endParaRPr sz="18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</a:pPr>
            <a:r>
              <a:rPr sz="1800" spc="75" dirty="0">
                <a:latin typeface="Cambria"/>
                <a:cs typeface="Cambria"/>
              </a:rPr>
              <a:t>ihtiyaçlarının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olabileceğini</a:t>
            </a:r>
            <a:r>
              <a:rPr sz="1800" spc="80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ve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bazen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bunların</a:t>
            </a:r>
            <a:r>
              <a:rPr sz="1800" spc="60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kendininkilerden</a:t>
            </a:r>
            <a:endParaRPr sz="18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  <a:spcBef>
                <a:spcPts val="5"/>
              </a:spcBef>
            </a:pPr>
            <a:r>
              <a:rPr sz="1800" spc="50" dirty="0">
                <a:latin typeface="Cambria"/>
                <a:cs typeface="Cambria"/>
              </a:rPr>
              <a:t>öncelikli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olabileceğini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85" dirty="0">
                <a:latin typeface="Cambria"/>
                <a:cs typeface="Cambria"/>
              </a:rPr>
              <a:t>anlamasını</a:t>
            </a:r>
            <a:r>
              <a:rPr sz="1800" spc="130" dirty="0">
                <a:latin typeface="Cambria"/>
                <a:cs typeface="Cambria"/>
              </a:rPr>
              <a:t> </a:t>
            </a:r>
            <a:r>
              <a:rPr sz="1800" spc="85" dirty="0">
                <a:latin typeface="Cambria"/>
                <a:cs typeface="Cambria"/>
              </a:rPr>
              <a:t>sağlar.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96239"/>
            <a:ext cx="221805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0" spc="355" dirty="0">
                <a:latin typeface="Cambria"/>
                <a:cs typeface="Cambria"/>
              </a:rPr>
              <a:t>B</a:t>
            </a:r>
            <a:r>
              <a:rPr b="0" spc="355" dirty="0">
                <a:latin typeface="Cambria"/>
                <a:cs typeface="Cambria"/>
              </a:rPr>
              <a:t>UNUN</a:t>
            </a:r>
            <a:r>
              <a:rPr b="0" spc="200" dirty="0">
                <a:latin typeface="Cambria"/>
                <a:cs typeface="Cambria"/>
              </a:rPr>
              <a:t> </a:t>
            </a:r>
            <a:r>
              <a:rPr b="0" spc="220" dirty="0">
                <a:latin typeface="Cambria"/>
                <a:cs typeface="Cambria"/>
              </a:rPr>
              <a:t>İÇİN</a:t>
            </a:r>
            <a:r>
              <a:rPr sz="3000" b="0" spc="220" dirty="0">
                <a:latin typeface="Cambria"/>
                <a:cs typeface="Cambria"/>
              </a:rPr>
              <a:t>:</a:t>
            </a:r>
            <a:endParaRPr sz="30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30807"/>
            <a:ext cx="6269990" cy="3317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6385" marR="370205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9444"/>
              <a:buFont typeface="Wingdings"/>
              <a:buChar char=""/>
              <a:tabLst>
                <a:tab pos="286385" algn="l"/>
                <a:tab pos="287020" algn="l"/>
              </a:tabLst>
            </a:pPr>
            <a:r>
              <a:rPr sz="1800" spc="-420" dirty="0">
                <a:latin typeface="Cambria"/>
                <a:cs typeface="Cambria"/>
              </a:rPr>
              <a:t>●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85" dirty="0">
                <a:latin typeface="Cambria"/>
                <a:cs typeface="Cambria"/>
              </a:rPr>
              <a:t>Çocuğunuzun</a:t>
            </a:r>
            <a:r>
              <a:rPr sz="1800" spc="75" dirty="0">
                <a:latin typeface="Cambria"/>
                <a:cs typeface="Cambria"/>
              </a:rPr>
              <a:t> </a:t>
            </a:r>
            <a:r>
              <a:rPr sz="1800" spc="100" dirty="0">
                <a:latin typeface="Cambria"/>
                <a:cs typeface="Cambria"/>
              </a:rPr>
              <a:t>ağlama,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mızıldanma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85" dirty="0">
                <a:latin typeface="Cambria"/>
                <a:cs typeface="Cambria"/>
              </a:rPr>
              <a:t>ya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da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35" dirty="0">
                <a:latin typeface="Cambria"/>
                <a:cs typeface="Cambria"/>
              </a:rPr>
              <a:t>öfke </a:t>
            </a:r>
            <a:r>
              <a:rPr sz="1800" spc="40" dirty="0">
                <a:latin typeface="Cambria"/>
                <a:cs typeface="Cambria"/>
              </a:rPr>
              <a:t> nöbetleri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karşısında</a:t>
            </a:r>
            <a:r>
              <a:rPr sz="1800" spc="125" dirty="0">
                <a:latin typeface="Cambria"/>
                <a:cs typeface="Cambria"/>
              </a:rPr>
              <a:t> </a:t>
            </a:r>
            <a:r>
              <a:rPr sz="1800" spc="30" dirty="0">
                <a:latin typeface="Cambria"/>
                <a:cs typeface="Cambria"/>
              </a:rPr>
              <a:t>pes</a:t>
            </a:r>
            <a:r>
              <a:rPr sz="1800" spc="114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ederek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isteklerini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bu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şekilde </a:t>
            </a:r>
            <a:r>
              <a:rPr sz="1800" spc="-385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yaptırabileceğini</a:t>
            </a:r>
            <a:endParaRPr sz="1800">
              <a:latin typeface="Cambria"/>
              <a:cs typeface="Cambria"/>
            </a:endParaRPr>
          </a:p>
          <a:p>
            <a:pPr marL="286385">
              <a:lnSpc>
                <a:spcPts val="2150"/>
              </a:lnSpc>
            </a:pPr>
            <a:r>
              <a:rPr sz="1800" b="1" spc="100" dirty="0">
                <a:latin typeface="Cambria"/>
                <a:cs typeface="Cambria"/>
              </a:rPr>
              <a:t>öğretmemelisiniz.</a:t>
            </a:r>
            <a:endParaRPr sz="1800">
              <a:latin typeface="Cambria"/>
              <a:cs typeface="Cambria"/>
            </a:endParaRPr>
          </a:p>
          <a:p>
            <a:pPr marL="488315" lvl="1" indent="-202565">
              <a:lnSpc>
                <a:spcPts val="2155"/>
              </a:lnSpc>
              <a:spcBef>
                <a:spcPts val="10"/>
              </a:spcBef>
              <a:buChar char="●"/>
              <a:tabLst>
                <a:tab pos="488950" algn="l"/>
              </a:tabLst>
            </a:pPr>
            <a:r>
              <a:rPr sz="1800" spc="110" dirty="0">
                <a:latin typeface="Cambria"/>
                <a:cs typeface="Cambria"/>
              </a:rPr>
              <a:t>Her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istek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90" dirty="0">
                <a:latin typeface="Cambria"/>
                <a:cs typeface="Cambria"/>
              </a:rPr>
              <a:t>ya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da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ihtiyacının</a:t>
            </a:r>
            <a:r>
              <a:rPr sz="1800" spc="65" dirty="0">
                <a:latin typeface="Cambria"/>
                <a:cs typeface="Cambria"/>
              </a:rPr>
              <a:t> hemen</a:t>
            </a:r>
            <a:endParaRPr sz="1800">
              <a:latin typeface="Cambria"/>
              <a:cs typeface="Cambria"/>
            </a:endParaRPr>
          </a:p>
          <a:p>
            <a:pPr marL="286385">
              <a:lnSpc>
                <a:spcPts val="2155"/>
              </a:lnSpc>
            </a:pPr>
            <a:r>
              <a:rPr sz="1800" b="1" spc="114" dirty="0">
                <a:latin typeface="Cambria"/>
                <a:cs typeface="Cambria"/>
              </a:rPr>
              <a:t>karşılanamayabileceğini</a:t>
            </a:r>
            <a:r>
              <a:rPr sz="1800" b="1" spc="7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göstermelisiniz.</a:t>
            </a:r>
            <a:endParaRPr sz="1800">
              <a:latin typeface="Cambria"/>
              <a:cs typeface="Cambria"/>
            </a:endParaRPr>
          </a:p>
          <a:p>
            <a:pPr marL="488315" lvl="1" indent="-202565">
              <a:lnSpc>
                <a:spcPct val="100000"/>
              </a:lnSpc>
              <a:spcBef>
                <a:spcPts val="15"/>
              </a:spcBef>
              <a:buChar char="●"/>
              <a:tabLst>
                <a:tab pos="488950" algn="l"/>
              </a:tabLst>
            </a:pPr>
            <a:r>
              <a:rPr sz="1800" spc="95" dirty="0">
                <a:latin typeface="Cambria"/>
                <a:cs typeface="Cambria"/>
              </a:rPr>
              <a:t>Başkalarının</a:t>
            </a:r>
            <a:r>
              <a:rPr sz="1800" spc="80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istek</a:t>
            </a:r>
            <a:r>
              <a:rPr sz="1800" spc="75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ve</a:t>
            </a:r>
            <a:endParaRPr sz="1800">
              <a:latin typeface="Cambria"/>
              <a:cs typeface="Cambria"/>
            </a:endParaRPr>
          </a:p>
          <a:p>
            <a:pPr marL="286385" marR="5080">
              <a:lnSpc>
                <a:spcPct val="100000"/>
              </a:lnSpc>
            </a:pPr>
            <a:r>
              <a:rPr sz="1800" spc="75" dirty="0">
                <a:latin typeface="Cambria"/>
                <a:cs typeface="Cambria"/>
              </a:rPr>
              <a:t>ihtiyaçlarının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da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olabileceğini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ve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bunların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kendi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istek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ve </a:t>
            </a:r>
            <a:r>
              <a:rPr sz="1800" spc="-385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ihtiyaçlarından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15" dirty="0">
                <a:latin typeface="Cambria"/>
                <a:cs typeface="Cambria"/>
              </a:rPr>
              <a:t>önce</a:t>
            </a:r>
            <a:endParaRPr sz="18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</a:pPr>
            <a:r>
              <a:rPr sz="1800" spc="50" dirty="0">
                <a:latin typeface="Cambria"/>
                <a:cs typeface="Cambria"/>
              </a:rPr>
              <a:t>gelebileceğini</a:t>
            </a:r>
            <a:r>
              <a:rPr sz="1800" spc="35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öğretmelisiniz.</a:t>
            </a:r>
            <a:endParaRPr sz="1800">
              <a:latin typeface="Cambria"/>
              <a:cs typeface="Cambria"/>
            </a:endParaRPr>
          </a:p>
          <a:p>
            <a:pPr marL="286385" marR="829944" lvl="1">
              <a:lnSpc>
                <a:spcPct val="100000"/>
              </a:lnSpc>
              <a:buChar char="●"/>
              <a:tabLst>
                <a:tab pos="488950" algn="l"/>
              </a:tabLst>
            </a:pPr>
            <a:r>
              <a:rPr sz="1800" spc="150" dirty="0">
                <a:latin typeface="Cambria"/>
                <a:cs typeface="Cambria"/>
              </a:rPr>
              <a:t>Bu </a:t>
            </a:r>
            <a:r>
              <a:rPr sz="1800" spc="80" dirty="0">
                <a:latin typeface="Cambria"/>
                <a:cs typeface="Cambria"/>
              </a:rPr>
              <a:t>durumdan </a:t>
            </a:r>
            <a:r>
              <a:rPr sz="1800" spc="100" dirty="0">
                <a:latin typeface="Cambria"/>
                <a:cs typeface="Cambria"/>
              </a:rPr>
              <a:t>kaynaklanan </a:t>
            </a:r>
            <a:r>
              <a:rPr sz="1800" spc="60" dirty="0">
                <a:latin typeface="Cambria"/>
                <a:cs typeface="Cambria"/>
              </a:rPr>
              <a:t>gerilimle </a:t>
            </a:r>
            <a:r>
              <a:rPr sz="1800" spc="80" dirty="0">
                <a:latin typeface="Cambria"/>
                <a:cs typeface="Cambria"/>
              </a:rPr>
              <a:t>nasıl </a:t>
            </a:r>
            <a:r>
              <a:rPr sz="1800" spc="60" dirty="0">
                <a:latin typeface="Cambria"/>
                <a:cs typeface="Cambria"/>
              </a:rPr>
              <a:t>baş </a:t>
            </a:r>
            <a:r>
              <a:rPr sz="1800" spc="-385" dirty="0">
                <a:latin typeface="Cambria"/>
                <a:cs typeface="Cambria"/>
              </a:rPr>
              <a:t> </a:t>
            </a:r>
            <a:r>
              <a:rPr sz="1800" spc="35" dirty="0">
                <a:latin typeface="Cambria"/>
                <a:cs typeface="Cambria"/>
              </a:rPr>
              <a:t>edebileceği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konusunda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25" dirty="0">
                <a:latin typeface="Cambria"/>
                <a:cs typeface="Cambria"/>
              </a:rPr>
              <a:t>yol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35" dirty="0">
                <a:latin typeface="Cambria"/>
                <a:cs typeface="Cambria"/>
              </a:rPr>
              <a:t>gösterici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olmalısınız.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629283"/>
            <a:ext cx="7289800" cy="3683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8750"/>
              <a:buFont typeface="Wingdings"/>
              <a:buChar char=""/>
              <a:tabLst>
                <a:tab pos="287020" algn="l"/>
              </a:tabLst>
            </a:pPr>
            <a:r>
              <a:rPr sz="2400" spc="105" dirty="0">
                <a:latin typeface="Cambria"/>
                <a:cs typeface="Cambria"/>
              </a:rPr>
              <a:t>Elbette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125" dirty="0">
                <a:latin typeface="Cambria"/>
                <a:cs typeface="Cambria"/>
              </a:rPr>
              <a:t>ki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105" dirty="0">
                <a:latin typeface="Cambria"/>
                <a:cs typeface="Cambria"/>
              </a:rPr>
              <a:t>bu,</a:t>
            </a:r>
            <a:r>
              <a:rPr sz="2400" spc="120" dirty="0">
                <a:latin typeface="Cambria"/>
                <a:cs typeface="Cambria"/>
              </a:rPr>
              <a:t> </a:t>
            </a:r>
            <a:r>
              <a:rPr sz="2400" spc="80" dirty="0">
                <a:latin typeface="Cambria"/>
                <a:cs typeface="Cambria"/>
              </a:rPr>
              <a:t>çocuğunuzun</a:t>
            </a:r>
            <a:endParaRPr sz="2400">
              <a:latin typeface="Cambria"/>
              <a:cs typeface="Cambria"/>
            </a:endParaRPr>
          </a:p>
          <a:p>
            <a:pPr marL="286385" marR="1089025">
              <a:lnSpc>
                <a:spcPct val="100000"/>
              </a:lnSpc>
            </a:pPr>
            <a:r>
              <a:rPr sz="2400" spc="100" dirty="0">
                <a:latin typeface="Cambria"/>
                <a:cs typeface="Cambria"/>
              </a:rPr>
              <a:t>ihtiyaçlarını</a:t>
            </a:r>
            <a:r>
              <a:rPr sz="2400" spc="105" dirty="0">
                <a:latin typeface="Cambria"/>
                <a:cs typeface="Cambria"/>
              </a:rPr>
              <a:t> </a:t>
            </a:r>
            <a:r>
              <a:rPr sz="2400" spc="25" dirty="0">
                <a:latin typeface="Cambria"/>
                <a:cs typeface="Cambria"/>
              </a:rPr>
              <a:t>göz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85" dirty="0">
                <a:latin typeface="Cambria"/>
                <a:cs typeface="Cambria"/>
              </a:rPr>
              <a:t>ardı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85" dirty="0">
                <a:latin typeface="Cambria"/>
                <a:cs typeface="Cambria"/>
              </a:rPr>
              <a:t>etmeniz</a:t>
            </a:r>
            <a:r>
              <a:rPr sz="2400" spc="114" dirty="0">
                <a:latin typeface="Cambria"/>
                <a:cs typeface="Cambria"/>
              </a:rPr>
              <a:t> ya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100" dirty="0">
                <a:latin typeface="Cambria"/>
                <a:cs typeface="Cambria"/>
              </a:rPr>
              <a:t>da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70" dirty="0">
                <a:latin typeface="Cambria"/>
                <a:cs typeface="Cambria"/>
              </a:rPr>
              <a:t>hiçbir </a:t>
            </a:r>
            <a:r>
              <a:rPr sz="2400" spc="-515" dirty="0">
                <a:latin typeface="Cambria"/>
                <a:cs typeface="Cambria"/>
              </a:rPr>
              <a:t> </a:t>
            </a:r>
            <a:r>
              <a:rPr sz="2400" spc="95" dirty="0">
                <a:latin typeface="Cambria"/>
                <a:cs typeface="Cambria"/>
              </a:rPr>
              <a:t>ihtiyacını</a:t>
            </a:r>
            <a:r>
              <a:rPr sz="2400" spc="100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hemen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120" dirty="0">
                <a:latin typeface="Cambria"/>
                <a:cs typeface="Cambria"/>
              </a:rPr>
              <a:t>karşılamamanız</a:t>
            </a:r>
            <a:endParaRPr sz="24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</a:pPr>
            <a:r>
              <a:rPr sz="2400" spc="85" dirty="0">
                <a:latin typeface="Cambria"/>
                <a:cs typeface="Cambria"/>
              </a:rPr>
              <a:t>gerektiği</a:t>
            </a:r>
            <a:r>
              <a:rPr sz="2400" spc="114" dirty="0">
                <a:latin typeface="Cambria"/>
                <a:cs typeface="Cambria"/>
              </a:rPr>
              <a:t> </a:t>
            </a:r>
            <a:r>
              <a:rPr sz="2400" spc="130" dirty="0">
                <a:latin typeface="Cambria"/>
                <a:cs typeface="Cambria"/>
              </a:rPr>
              <a:t>anlamına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85" dirty="0">
                <a:latin typeface="Cambria"/>
                <a:cs typeface="Cambria"/>
              </a:rPr>
              <a:t>gelmez.</a:t>
            </a:r>
            <a:r>
              <a:rPr sz="2400" spc="120" dirty="0">
                <a:latin typeface="Cambria"/>
                <a:cs typeface="Cambria"/>
              </a:rPr>
              <a:t> </a:t>
            </a:r>
            <a:r>
              <a:rPr sz="2400" spc="135" dirty="0">
                <a:latin typeface="Cambria"/>
                <a:cs typeface="Cambria"/>
              </a:rPr>
              <a:t>Ancak </a:t>
            </a:r>
            <a:r>
              <a:rPr sz="2400" spc="80" dirty="0">
                <a:latin typeface="Cambria"/>
                <a:cs typeface="Cambria"/>
              </a:rPr>
              <a:t>çocuğunuzun</a:t>
            </a:r>
            <a:endParaRPr sz="24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</a:pPr>
            <a:r>
              <a:rPr sz="2400" spc="100" dirty="0">
                <a:latin typeface="Cambria"/>
                <a:cs typeface="Cambria"/>
              </a:rPr>
              <a:t>ihtiyaçlarını</a:t>
            </a:r>
            <a:r>
              <a:rPr sz="2400" spc="90" dirty="0">
                <a:latin typeface="Cambria"/>
                <a:cs typeface="Cambria"/>
              </a:rPr>
              <a:t> </a:t>
            </a:r>
            <a:r>
              <a:rPr sz="2400" spc="110" dirty="0">
                <a:latin typeface="Cambria"/>
                <a:cs typeface="Cambria"/>
              </a:rPr>
              <a:t>karşılarken</a:t>
            </a:r>
            <a:endParaRPr sz="2400">
              <a:latin typeface="Cambria"/>
              <a:cs typeface="Cambria"/>
            </a:endParaRPr>
          </a:p>
          <a:p>
            <a:pPr marL="286385" marR="699135">
              <a:lnSpc>
                <a:spcPct val="100000"/>
              </a:lnSpc>
            </a:pPr>
            <a:r>
              <a:rPr sz="2400" spc="95" dirty="0">
                <a:latin typeface="Cambria"/>
                <a:cs typeface="Cambria"/>
              </a:rPr>
              <a:t>kendinizin</a:t>
            </a:r>
            <a:r>
              <a:rPr sz="2400" spc="105" dirty="0">
                <a:latin typeface="Cambria"/>
                <a:cs typeface="Cambria"/>
              </a:rPr>
              <a:t> </a:t>
            </a:r>
            <a:r>
              <a:rPr sz="2400" spc="50" dirty="0">
                <a:latin typeface="Cambria"/>
                <a:cs typeface="Cambria"/>
              </a:rPr>
              <a:t>ve</a:t>
            </a:r>
            <a:r>
              <a:rPr sz="2400" spc="135" dirty="0">
                <a:latin typeface="Cambria"/>
                <a:cs typeface="Cambria"/>
              </a:rPr>
              <a:t> </a:t>
            </a:r>
            <a:r>
              <a:rPr sz="2400" spc="60" dirty="0">
                <a:latin typeface="Cambria"/>
                <a:cs typeface="Cambria"/>
              </a:rPr>
              <a:t>diğer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kişilerin</a:t>
            </a:r>
            <a:r>
              <a:rPr sz="2400" spc="100" dirty="0">
                <a:latin typeface="Cambria"/>
                <a:cs typeface="Cambria"/>
              </a:rPr>
              <a:t> </a:t>
            </a:r>
            <a:r>
              <a:rPr sz="2400" spc="105" dirty="0">
                <a:latin typeface="Cambria"/>
                <a:cs typeface="Cambria"/>
              </a:rPr>
              <a:t>ihtiyaçlarına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spc="95" dirty="0">
                <a:latin typeface="Cambria"/>
                <a:cs typeface="Cambria"/>
              </a:rPr>
              <a:t>da </a:t>
            </a:r>
            <a:r>
              <a:rPr sz="2400" spc="-515" dirty="0">
                <a:latin typeface="Cambria"/>
                <a:cs typeface="Cambria"/>
              </a:rPr>
              <a:t> </a:t>
            </a:r>
            <a:r>
              <a:rPr sz="2400" spc="75" dirty="0">
                <a:latin typeface="Cambria"/>
                <a:cs typeface="Cambria"/>
              </a:rPr>
              <a:t>gereken</a:t>
            </a:r>
            <a:r>
              <a:rPr sz="2400" spc="125" dirty="0">
                <a:latin typeface="Cambria"/>
                <a:cs typeface="Cambria"/>
              </a:rPr>
              <a:t> </a:t>
            </a:r>
            <a:r>
              <a:rPr sz="2400" spc="100" dirty="0">
                <a:latin typeface="Cambria"/>
                <a:cs typeface="Cambria"/>
              </a:rPr>
              <a:t>hassasiyeti</a:t>
            </a:r>
            <a:r>
              <a:rPr sz="2400" spc="120" dirty="0">
                <a:latin typeface="Cambria"/>
                <a:cs typeface="Cambria"/>
              </a:rPr>
              <a:t> </a:t>
            </a:r>
            <a:r>
              <a:rPr sz="2400" spc="65" dirty="0">
                <a:latin typeface="Cambria"/>
                <a:cs typeface="Cambria"/>
              </a:rPr>
              <a:t>göstermeli</a:t>
            </a:r>
            <a:r>
              <a:rPr sz="2400" spc="114" dirty="0">
                <a:latin typeface="Cambria"/>
                <a:cs typeface="Cambria"/>
              </a:rPr>
              <a:t> </a:t>
            </a:r>
            <a:r>
              <a:rPr sz="2400" spc="50" dirty="0">
                <a:latin typeface="Cambria"/>
                <a:cs typeface="Cambria"/>
              </a:rPr>
              <a:t>ve</a:t>
            </a:r>
            <a:endParaRPr sz="2400">
              <a:latin typeface="Cambria"/>
              <a:cs typeface="Cambria"/>
            </a:endParaRPr>
          </a:p>
          <a:p>
            <a:pPr marL="286385" marR="5080">
              <a:lnSpc>
                <a:spcPct val="100000"/>
              </a:lnSpc>
              <a:spcBef>
                <a:spcPts val="5"/>
              </a:spcBef>
            </a:pPr>
            <a:r>
              <a:rPr sz="2400" spc="80" dirty="0">
                <a:latin typeface="Cambria"/>
                <a:cs typeface="Cambria"/>
              </a:rPr>
              <a:t>her</a:t>
            </a:r>
            <a:r>
              <a:rPr sz="2400" spc="130" dirty="0">
                <a:latin typeface="Cambria"/>
                <a:cs typeface="Cambria"/>
              </a:rPr>
              <a:t> </a:t>
            </a:r>
            <a:r>
              <a:rPr sz="2400" spc="90" dirty="0">
                <a:latin typeface="Cambria"/>
                <a:cs typeface="Cambria"/>
              </a:rPr>
              <a:t>isteğinin</a:t>
            </a:r>
            <a:r>
              <a:rPr sz="2400" spc="105" dirty="0">
                <a:latin typeface="Cambria"/>
                <a:cs typeface="Cambria"/>
              </a:rPr>
              <a:t> </a:t>
            </a:r>
            <a:r>
              <a:rPr sz="2400" spc="120" dirty="0">
                <a:latin typeface="Cambria"/>
                <a:cs typeface="Cambria"/>
              </a:rPr>
              <a:t>karşılanmamasının </a:t>
            </a:r>
            <a:r>
              <a:rPr sz="2400" spc="55" dirty="0">
                <a:latin typeface="Cambria"/>
                <a:cs typeface="Cambria"/>
              </a:rPr>
              <a:t>çocuğa</a:t>
            </a:r>
            <a:r>
              <a:rPr sz="2400" spc="120" dirty="0">
                <a:latin typeface="Cambria"/>
                <a:cs typeface="Cambria"/>
              </a:rPr>
              <a:t> </a:t>
            </a:r>
            <a:r>
              <a:rPr sz="2400" spc="55" dirty="0">
                <a:latin typeface="Cambria"/>
                <a:cs typeface="Cambria"/>
              </a:rPr>
              <a:t>bir</a:t>
            </a:r>
            <a:r>
              <a:rPr sz="2400" spc="114" dirty="0">
                <a:latin typeface="Cambria"/>
                <a:cs typeface="Cambria"/>
              </a:rPr>
              <a:t> </a:t>
            </a:r>
            <a:r>
              <a:rPr sz="2400" spc="105" dirty="0">
                <a:latin typeface="Cambria"/>
                <a:cs typeface="Cambria"/>
              </a:rPr>
              <a:t>zarar </a:t>
            </a:r>
            <a:r>
              <a:rPr sz="2400" spc="-515" dirty="0">
                <a:latin typeface="Cambria"/>
                <a:cs typeface="Cambria"/>
              </a:rPr>
              <a:t> </a:t>
            </a:r>
            <a:r>
              <a:rPr sz="2400" spc="65" dirty="0">
                <a:latin typeface="Cambria"/>
                <a:cs typeface="Cambria"/>
              </a:rPr>
              <a:t>vermeyeceğini</a:t>
            </a:r>
            <a:endParaRPr sz="24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</a:pPr>
            <a:r>
              <a:rPr sz="2400" spc="90" dirty="0">
                <a:latin typeface="Cambria"/>
                <a:cs typeface="Cambria"/>
              </a:rPr>
              <a:t>bilmelisiniz.</a:t>
            </a:r>
            <a:endParaRPr sz="2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37515"/>
            <a:ext cx="657161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3000" spc="445" dirty="0"/>
              <a:t>ÇOCUKLARDA </a:t>
            </a:r>
            <a:r>
              <a:rPr sz="3000" spc="459" dirty="0"/>
              <a:t>OLUMLU </a:t>
            </a:r>
            <a:r>
              <a:rPr sz="3000" spc="465" dirty="0"/>
              <a:t> </a:t>
            </a:r>
            <a:r>
              <a:rPr sz="3000" spc="380" dirty="0"/>
              <a:t>DAVRANIŞ</a:t>
            </a:r>
            <a:r>
              <a:rPr sz="3000" spc="185" dirty="0"/>
              <a:t> </a:t>
            </a:r>
            <a:r>
              <a:rPr sz="3000" spc="425" dirty="0"/>
              <a:t>GELIŞTİRMEK</a:t>
            </a:r>
            <a:r>
              <a:rPr sz="3000" spc="165" dirty="0"/>
              <a:t> </a:t>
            </a:r>
            <a:r>
              <a:rPr sz="3000" spc="325" dirty="0"/>
              <a:t>İÇİN;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535940" y="1629283"/>
            <a:ext cx="6817359" cy="4173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9444"/>
              <a:buFont typeface="Wingdings"/>
              <a:buChar char=""/>
              <a:tabLst>
                <a:tab pos="286385" algn="l"/>
                <a:tab pos="287020" algn="l"/>
              </a:tabLst>
            </a:pPr>
            <a:r>
              <a:rPr sz="1800" b="1" spc="110" dirty="0">
                <a:latin typeface="Cambria"/>
                <a:cs typeface="Cambria"/>
              </a:rPr>
              <a:t>İşbirliği</a:t>
            </a:r>
            <a:r>
              <a:rPr sz="1800" b="1" spc="80" dirty="0">
                <a:latin typeface="Cambria"/>
                <a:cs typeface="Cambria"/>
              </a:rPr>
              <a:t> </a:t>
            </a:r>
            <a:r>
              <a:rPr sz="1800" b="1" spc="130" dirty="0">
                <a:latin typeface="Cambria"/>
                <a:cs typeface="Cambria"/>
              </a:rPr>
              <a:t>Oluşturmaya</a:t>
            </a:r>
            <a:r>
              <a:rPr sz="1800" b="1" spc="110" dirty="0">
                <a:latin typeface="Cambria"/>
                <a:cs typeface="Cambria"/>
              </a:rPr>
              <a:t> </a:t>
            </a:r>
            <a:r>
              <a:rPr sz="1800" b="1" spc="140" dirty="0">
                <a:latin typeface="Cambria"/>
                <a:cs typeface="Cambria"/>
              </a:rPr>
              <a:t>Çalışın</a:t>
            </a:r>
            <a:endParaRPr sz="18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FD8537"/>
              </a:buClr>
              <a:buFont typeface="Wingdings"/>
              <a:buChar char=""/>
            </a:pPr>
            <a:endParaRPr sz="2850">
              <a:latin typeface="Cambria"/>
              <a:cs typeface="Cambria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9444"/>
              <a:buFont typeface="Wingdings"/>
              <a:buChar char=""/>
              <a:tabLst>
                <a:tab pos="286385" algn="l"/>
                <a:tab pos="287020" algn="l"/>
              </a:tabLst>
            </a:pPr>
            <a:r>
              <a:rPr sz="1800" b="1" spc="114" dirty="0">
                <a:latin typeface="Cambria"/>
                <a:cs typeface="Cambria"/>
              </a:rPr>
              <a:t>İsteyin</a:t>
            </a:r>
            <a:r>
              <a:rPr sz="1800" b="1" spc="65" dirty="0">
                <a:latin typeface="Cambria"/>
                <a:cs typeface="Cambria"/>
              </a:rPr>
              <a:t> </a:t>
            </a:r>
            <a:r>
              <a:rPr sz="1800" b="1" spc="130" dirty="0">
                <a:latin typeface="Cambria"/>
                <a:cs typeface="Cambria"/>
              </a:rPr>
              <a:t>ama</a:t>
            </a:r>
            <a:endParaRPr sz="18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</a:pPr>
            <a:r>
              <a:rPr sz="1800" b="1" spc="105" dirty="0">
                <a:latin typeface="Cambria"/>
                <a:cs typeface="Cambria"/>
              </a:rPr>
              <a:t>emretmeyin</a:t>
            </a:r>
            <a:r>
              <a:rPr sz="1800" b="1" spc="120" dirty="0">
                <a:latin typeface="Cambria"/>
                <a:cs typeface="Cambria"/>
              </a:rPr>
              <a:t> </a:t>
            </a:r>
            <a:r>
              <a:rPr sz="1800" b="1" spc="140" dirty="0">
                <a:latin typeface="Cambria"/>
                <a:cs typeface="Cambria"/>
              </a:rPr>
              <a:t>ya</a:t>
            </a:r>
            <a:r>
              <a:rPr sz="1800" b="1" spc="100" dirty="0">
                <a:latin typeface="Cambria"/>
                <a:cs typeface="Cambria"/>
              </a:rPr>
              <a:t> </a:t>
            </a:r>
            <a:r>
              <a:rPr sz="1800" b="1" spc="130" dirty="0">
                <a:latin typeface="Cambria"/>
                <a:cs typeface="Cambria"/>
              </a:rPr>
              <a:t>da</a:t>
            </a:r>
            <a:r>
              <a:rPr sz="1800" b="1" spc="114" dirty="0">
                <a:latin typeface="Cambria"/>
                <a:cs typeface="Cambria"/>
              </a:rPr>
              <a:t> </a:t>
            </a:r>
            <a:r>
              <a:rPr sz="1800" b="1" spc="100" dirty="0">
                <a:latin typeface="Cambria"/>
                <a:cs typeface="Cambria"/>
              </a:rPr>
              <a:t>talep </a:t>
            </a:r>
            <a:r>
              <a:rPr sz="1800" b="1" spc="110" dirty="0">
                <a:latin typeface="Cambria"/>
                <a:cs typeface="Cambria"/>
              </a:rPr>
              <a:t>etmeyin</a:t>
            </a:r>
            <a:endParaRPr sz="1800">
              <a:latin typeface="Cambria"/>
              <a:cs typeface="Cambria"/>
            </a:endParaRPr>
          </a:p>
          <a:p>
            <a:pPr marL="286385" marR="881380">
              <a:lnSpc>
                <a:spcPct val="100000"/>
              </a:lnSpc>
              <a:spcBef>
                <a:spcPts val="15"/>
              </a:spcBef>
            </a:pPr>
            <a:r>
              <a:rPr sz="1800" spc="90" dirty="0">
                <a:latin typeface="Cambria"/>
                <a:cs typeface="Cambria"/>
              </a:rPr>
              <a:t>Tekrarlanan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emirler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iletişimi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zayıflattığı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gibi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etkisini </a:t>
            </a:r>
            <a:r>
              <a:rPr sz="1800" spc="-385" dirty="0">
                <a:latin typeface="Cambria"/>
                <a:cs typeface="Cambria"/>
              </a:rPr>
              <a:t> </a:t>
            </a:r>
            <a:r>
              <a:rPr sz="1800" spc="25" dirty="0">
                <a:latin typeface="Cambria"/>
                <a:cs typeface="Cambria"/>
              </a:rPr>
              <a:t>de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yitirir.</a:t>
            </a:r>
            <a:endParaRPr sz="1800">
              <a:latin typeface="Cambria"/>
              <a:cs typeface="Cambria"/>
            </a:endParaRPr>
          </a:p>
          <a:p>
            <a:pPr marL="286385" marR="2181225" indent="-274320">
              <a:lnSpc>
                <a:spcPct val="100000"/>
              </a:lnSpc>
              <a:spcBef>
                <a:spcPts val="600"/>
              </a:spcBef>
              <a:buClr>
                <a:srgbClr val="FD8537"/>
              </a:buClr>
              <a:buSzPct val="69444"/>
              <a:buFont typeface="Wingdings"/>
              <a:buChar char=""/>
              <a:tabLst>
                <a:tab pos="286385" algn="l"/>
                <a:tab pos="287020" algn="l"/>
              </a:tabLst>
            </a:pPr>
            <a:r>
              <a:rPr sz="1800" spc="114" dirty="0">
                <a:latin typeface="Cambria"/>
                <a:cs typeface="Cambria"/>
              </a:rPr>
              <a:t>“Git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ve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dişlerini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fırçala”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demek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yerine </a:t>
            </a:r>
            <a:r>
              <a:rPr sz="1800" spc="55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“Gidip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dişlerini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fırçalar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mısın”</a:t>
            </a:r>
            <a:r>
              <a:rPr sz="1800" spc="114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demelidir.</a:t>
            </a:r>
            <a:endParaRPr sz="1800">
              <a:latin typeface="Cambria"/>
              <a:cs typeface="Cambria"/>
            </a:endParaRPr>
          </a:p>
          <a:p>
            <a:pPr marL="287020" indent="-274320">
              <a:lnSpc>
                <a:spcPct val="100000"/>
              </a:lnSpc>
              <a:spcBef>
                <a:spcPts val="605"/>
              </a:spcBef>
              <a:buClr>
                <a:srgbClr val="FD8537"/>
              </a:buClr>
              <a:buSzPct val="69444"/>
              <a:buFont typeface="Wingdings"/>
              <a:buChar char=""/>
              <a:tabLst>
                <a:tab pos="286385" algn="l"/>
                <a:tab pos="287020" algn="l"/>
              </a:tabLst>
            </a:pPr>
            <a:r>
              <a:rPr sz="1800" spc="75" dirty="0">
                <a:latin typeface="Cambria"/>
                <a:cs typeface="Cambria"/>
              </a:rPr>
              <a:t>“Yapabilir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misin”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diye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bir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35" dirty="0">
                <a:latin typeface="Cambria"/>
                <a:cs typeface="Cambria"/>
              </a:rPr>
              <a:t>soru</a:t>
            </a:r>
            <a:endParaRPr sz="1800">
              <a:latin typeface="Cambria"/>
              <a:cs typeface="Cambria"/>
            </a:endParaRPr>
          </a:p>
          <a:p>
            <a:pPr marL="286385" marR="347980">
              <a:lnSpc>
                <a:spcPct val="100000"/>
              </a:lnSpc>
            </a:pPr>
            <a:r>
              <a:rPr sz="1800" spc="65" dirty="0">
                <a:latin typeface="Cambria"/>
                <a:cs typeface="Cambria"/>
              </a:rPr>
              <a:t>sorduğumuzda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çocuğun</a:t>
            </a:r>
            <a:r>
              <a:rPr sz="1800" spc="70" dirty="0">
                <a:latin typeface="Cambria"/>
                <a:cs typeface="Cambria"/>
              </a:rPr>
              <a:t> </a:t>
            </a:r>
            <a:r>
              <a:rPr sz="1800" spc="20" dirty="0">
                <a:latin typeface="Cambria"/>
                <a:cs typeface="Cambria"/>
              </a:rPr>
              <a:t>sol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beyninde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100" dirty="0">
                <a:latin typeface="Cambria"/>
                <a:cs typeface="Cambria"/>
              </a:rPr>
              <a:t>tam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olarak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ne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demek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istediğinizi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95" dirty="0">
                <a:latin typeface="Cambria"/>
                <a:cs typeface="Cambria"/>
              </a:rPr>
              <a:t>anlamaya</a:t>
            </a:r>
            <a:endParaRPr sz="18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</a:pPr>
            <a:r>
              <a:rPr sz="1800" spc="55" dirty="0">
                <a:latin typeface="Cambria"/>
                <a:cs typeface="Cambria"/>
              </a:rPr>
              <a:t>yönelik</a:t>
            </a:r>
            <a:r>
              <a:rPr sz="1800" spc="80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bir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faaliyet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gelişir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oysa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“yapar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mısın”</a:t>
            </a:r>
            <a:r>
              <a:rPr sz="1800" spc="114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dediğimizde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85" dirty="0">
                <a:latin typeface="Cambria"/>
                <a:cs typeface="Cambria"/>
              </a:rPr>
              <a:t>sağ</a:t>
            </a:r>
            <a:endParaRPr sz="18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</a:pPr>
            <a:r>
              <a:rPr sz="1800" spc="50" dirty="0">
                <a:latin typeface="Cambria"/>
                <a:cs typeface="Cambria"/>
              </a:rPr>
              <a:t>beyninde</a:t>
            </a:r>
            <a:r>
              <a:rPr sz="1800" spc="55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bir</a:t>
            </a:r>
            <a:endParaRPr sz="18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</a:pPr>
            <a:r>
              <a:rPr sz="1800" spc="75" dirty="0">
                <a:latin typeface="Cambria"/>
                <a:cs typeface="Cambria"/>
              </a:rPr>
              <a:t>faaliyet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olacak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35" dirty="0">
                <a:latin typeface="Cambria"/>
                <a:cs typeface="Cambria"/>
              </a:rPr>
              <a:t>ve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güdüleme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merkezi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harekete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geçecektir.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629283"/>
            <a:ext cx="7254875" cy="3197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FD8537"/>
              </a:buClr>
              <a:buSzPct val="69444"/>
              <a:buFont typeface="Wingdings"/>
              <a:buChar char=""/>
              <a:tabLst>
                <a:tab pos="286385" algn="l"/>
                <a:tab pos="287020" algn="l"/>
              </a:tabLst>
            </a:pPr>
            <a:r>
              <a:rPr sz="1800" b="1" spc="170" dirty="0">
                <a:latin typeface="Cambria"/>
                <a:cs typeface="Cambria"/>
              </a:rPr>
              <a:t>Uzun</a:t>
            </a:r>
            <a:endParaRPr sz="18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</a:pPr>
            <a:r>
              <a:rPr sz="1800" b="1" spc="125" dirty="0">
                <a:latin typeface="Cambria"/>
                <a:cs typeface="Cambria"/>
              </a:rPr>
              <a:t>Açıklamalardan</a:t>
            </a:r>
            <a:r>
              <a:rPr sz="1800" b="1" spc="100" dirty="0">
                <a:latin typeface="Cambria"/>
                <a:cs typeface="Cambria"/>
              </a:rPr>
              <a:t> </a:t>
            </a:r>
            <a:r>
              <a:rPr sz="1800" b="1" spc="125" dirty="0">
                <a:latin typeface="Cambria"/>
                <a:cs typeface="Cambria"/>
              </a:rPr>
              <a:t>Kaçının:</a:t>
            </a:r>
            <a:endParaRPr sz="18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  <a:spcBef>
                <a:spcPts val="10"/>
              </a:spcBef>
            </a:pPr>
            <a:r>
              <a:rPr sz="1800" spc="65" dirty="0">
                <a:latin typeface="Cambria"/>
                <a:cs typeface="Cambria"/>
              </a:rPr>
              <a:t>Ebeveynler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olarak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isteğinizi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95" dirty="0">
                <a:latin typeface="Cambria"/>
                <a:cs typeface="Cambria"/>
              </a:rPr>
              <a:t>haklı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85" dirty="0">
                <a:latin typeface="Cambria"/>
                <a:cs typeface="Cambria"/>
              </a:rPr>
              <a:t>çıkarmak</a:t>
            </a:r>
            <a:endParaRPr sz="18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</a:pPr>
            <a:r>
              <a:rPr sz="1800" spc="55" dirty="0">
                <a:latin typeface="Cambria"/>
                <a:cs typeface="Cambria"/>
              </a:rPr>
              <a:t>için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konumunuzu </a:t>
            </a:r>
            <a:r>
              <a:rPr sz="1800" spc="70" dirty="0">
                <a:latin typeface="Cambria"/>
                <a:cs typeface="Cambria"/>
              </a:rPr>
              <a:t>açıkladığınızda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gücünüzü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yitirirsiniz,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çocuğun</a:t>
            </a:r>
            <a:endParaRPr sz="18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</a:pPr>
            <a:r>
              <a:rPr sz="1800" spc="75" dirty="0">
                <a:latin typeface="Cambria"/>
                <a:cs typeface="Cambria"/>
              </a:rPr>
              <a:t>da</a:t>
            </a:r>
            <a:r>
              <a:rPr sz="1800" spc="65" dirty="0">
                <a:latin typeface="Cambria"/>
                <a:cs typeface="Cambria"/>
              </a:rPr>
              <a:t> </a:t>
            </a:r>
            <a:r>
              <a:rPr sz="1800" spc="85" dirty="0">
                <a:latin typeface="Cambria"/>
                <a:cs typeface="Cambria"/>
              </a:rPr>
              <a:t>kafası</a:t>
            </a:r>
            <a:endParaRPr sz="18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</a:pPr>
            <a:r>
              <a:rPr sz="1800" spc="80" dirty="0">
                <a:latin typeface="Cambria"/>
                <a:cs typeface="Cambria"/>
              </a:rPr>
              <a:t>karışır.</a:t>
            </a:r>
            <a:endParaRPr sz="18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850">
              <a:latin typeface="Cambria"/>
              <a:cs typeface="Cambria"/>
            </a:endParaRPr>
          </a:p>
          <a:p>
            <a:pPr marL="287020" indent="-274320">
              <a:lnSpc>
                <a:spcPct val="100000"/>
              </a:lnSpc>
              <a:buClr>
                <a:srgbClr val="FD8537"/>
              </a:buClr>
              <a:buSzPct val="69444"/>
              <a:buFont typeface="Wingdings"/>
              <a:buChar char=""/>
              <a:tabLst>
                <a:tab pos="286385" algn="l"/>
                <a:tab pos="287020" algn="l"/>
              </a:tabLst>
            </a:pPr>
            <a:r>
              <a:rPr sz="1800" spc="85" dirty="0">
                <a:latin typeface="Cambria"/>
                <a:cs typeface="Cambria"/>
              </a:rPr>
              <a:t>“Artık</a:t>
            </a:r>
            <a:r>
              <a:rPr sz="1800" spc="95" dirty="0">
                <a:latin typeface="Cambria"/>
                <a:cs typeface="Cambria"/>
              </a:rPr>
              <a:t> yatman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gerekiyor, </a:t>
            </a:r>
            <a:r>
              <a:rPr sz="1800" spc="75" dirty="0">
                <a:latin typeface="Cambria"/>
                <a:cs typeface="Cambria"/>
              </a:rPr>
              <a:t>yarın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zorlu</a:t>
            </a:r>
            <a:r>
              <a:rPr sz="1800" spc="80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bir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95" dirty="0">
                <a:latin typeface="Cambria"/>
                <a:cs typeface="Cambria"/>
              </a:rPr>
              <a:t>gün</a:t>
            </a:r>
            <a:endParaRPr sz="18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</a:pPr>
            <a:r>
              <a:rPr sz="1800" spc="70" dirty="0">
                <a:latin typeface="Cambria"/>
                <a:cs typeface="Cambria"/>
              </a:rPr>
              <a:t>olacak.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Dişlerini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fırçala”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demek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yerine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sadece</a:t>
            </a:r>
            <a:r>
              <a:rPr sz="1800" spc="114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“Dişlerini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fırçalayıp</a:t>
            </a:r>
            <a:endParaRPr sz="18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  <a:spcBef>
                <a:spcPts val="5"/>
              </a:spcBef>
            </a:pPr>
            <a:r>
              <a:rPr sz="1800" spc="85" dirty="0">
                <a:latin typeface="Cambria"/>
                <a:cs typeface="Cambria"/>
              </a:rPr>
              <a:t>yatar</a:t>
            </a:r>
            <a:endParaRPr sz="18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</a:pPr>
            <a:r>
              <a:rPr sz="1800" spc="60" dirty="0">
                <a:latin typeface="Cambria"/>
                <a:cs typeface="Cambria"/>
              </a:rPr>
              <a:t>mısın?”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demek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yeterlidir.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551559"/>
            <a:ext cx="7185659" cy="4175125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710"/>
              </a:spcBef>
              <a:buClr>
                <a:srgbClr val="FD8537"/>
              </a:buClr>
              <a:buSzPct val="69444"/>
              <a:buFont typeface="Wingdings"/>
              <a:buChar char=""/>
              <a:tabLst>
                <a:tab pos="286385" algn="l"/>
                <a:tab pos="287020" algn="l"/>
              </a:tabLst>
            </a:pPr>
            <a:r>
              <a:rPr sz="1800" b="1" spc="150" dirty="0">
                <a:latin typeface="Cambria"/>
                <a:cs typeface="Cambria"/>
              </a:rPr>
              <a:t>Vaaz</a:t>
            </a:r>
            <a:r>
              <a:rPr sz="1800" b="1" spc="70" dirty="0">
                <a:latin typeface="Cambria"/>
                <a:cs typeface="Cambria"/>
              </a:rPr>
              <a:t> </a:t>
            </a:r>
            <a:r>
              <a:rPr sz="1800" b="1" spc="120" dirty="0">
                <a:latin typeface="Cambria"/>
                <a:cs typeface="Cambria"/>
              </a:rPr>
              <a:t>Vermekten</a:t>
            </a:r>
            <a:r>
              <a:rPr sz="1800" b="1" spc="100" dirty="0">
                <a:latin typeface="Cambria"/>
                <a:cs typeface="Cambria"/>
              </a:rPr>
              <a:t> </a:t>
            </a:r>
            <a:r>
              <a:rPr sz="1800" b="1" spc="145" dirty="0">
                <a:latin typeface="Cambria"/>
                <a:cs typeface="Cambria"/>
              </a:rPr>
              <a:t>Kaçının</a:t>
            </a:r>
            <a:endParaRPr sz="1800">
              <a:latin typeface="Cambria"/>
              <a:cs typeface="Cambria"/>
            </a:endParaRPr>
          </a:p>
          <a:p>
            <a:pPr marL="287020" indent="-274320">
              <a:lnSpc>
                <a:spcPct val="100000"/>
              </a:lnSpc>
              <a:spcBef>
                <a:spcPts val="615"/>
              </a:spcBef>
              <a:buClr>
                <a:srgbClr val="FD8537"/>
              </a:buClr>
              <a:buSzPct val="69444"/>
              <a:buFont typeface="Wingdings"/>
              <a:buChar char=""/>
              <a:tabLst>
                <a:tab pos="286385" algn="l"/>
                <a:tab pos="287020" algn="l"/>
              </a:tabLst>
            </a:pPr>
            <a:r>
              <a:rPr sz="1800" spc="60" dirty="0">
                <a:latin typeface="Cambria"/>
                <a:cs typeface="Cambria"/>
              </a:rPr>
              <a:t>Birçok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ebeveyn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çocuklarının</a:t>
            </a:r>
            <a:r>
              <a:rPr sz="1800" spc="75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kendileri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ile</a:t>
            </a:r>
            <a:endParaRPr sz="1800">
              <a:latin typeface="Cambria"/>
              <a:cs typeface="Cambria"/>
            </a:endParaRPr>
          </a:p>
          <a:p>
            <a:pPr marL="286385" marR="5080">
              <a:lnSpc>
                <a:spcPct val="100000"/>
              </a:lnSpc>
            </a:pPr>
            <a:r>
              <a:rPr sz="1800" spc="75" dirty="0">
                <a:latin typeface="Cambria"/>
                <a:cs typeface="Cambria"/>
              </a:rPr>
              <a:t>konuşmadıklarından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85" dirty="0">
                <a:latin typeface="Cambria"/>
                <a:cs typeface="Cambria"/>
              </a:rPr>
              <a:t>yakınırlar.</a:t>
            </a:r>
            <a:r>
              <a:rPr sz="1800" spc="80" dirty="0">
                <a:latin typeface="Cambria"/>
                <a:cs typeface="Cambria"/>
              </a:rPr>
              <a:t> </a:t>
            </a:r>
            <a:r>
              <a:rPr sz="1800" spc="120" dirty="0">
                <a:latin typeface="Cambria"/>
                <a:cs typeface="Cambria"/>
              </a:rPr>
              <a:t>Bunun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en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önemli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nedenlerinden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60" dirty="0">
                <a:latin typeface="Cambria"/>
                <a:cs typeface="Cambria"/>
              </a:rPr>
              <a:t>biri,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ebeveynlerin</a:t>
            </a:r>
            <a:endParaRPr sz="18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</a:pPr>
            <a:r>
              <a:rPr sz="1800" spc="25" dirty="0">
                <a:latin typeface="Cambria"/>
                <a:cs typeface="Cambria"/>
              </a:rPr>
              <a:t>çok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fazla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öğüt</a:t>
            </a:r>
            <a:r>
              <a:rPr sz="1800" spc="80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ve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ders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vermeleridir.</a:t>
            </a:r>
            <a:endParaRPr sz="18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850">
              <a:latin typeface="Cambria"/>
              <a:cs typeface="Cambria"/>
            </a:endParaRPr>
          </a:p>
          <a:p>
            <a:pPr marL="287020" indent="-274320">
              <a:lnSpc>
                <a:spcPct val="100000"/>
              </a:lnSpc>
              <a:spcBef>
                <a:spcPts val="5"/>
              </a:spcBef>
              <a:buClr>
                <a:srgbClr val="FD8537"/>
              </a:buClr>
              <a:buSzPct val="69444"/>
              <a:buFont typeface="Wingdings"/>
              <a:buChar char=""/>
              <a:tabLst>
                <a:tab pos="286385" algn="l"/>
                <a:tab pos="287020" algn="l"/>
              </a:tabLst>
            </a:pPr>
            <a:r>
              <a:rPr sz="1800" spc="85" dirty="0">
                <a:latin typeface="Cambria"/>
                <a:cs typeface="Cambria"/>
              </a:rPr>
              <a:t>Dokuz</a:t>
            </a:r>
            <a:r>
              <a:rPr sz="1800" spc="80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yaşından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küçükler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buna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hazır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değillerdir,</a:t>
            </a:r>
            <a:endParaRPr sz="18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</a:pPr>
            <a:r>
              <a:rPr sz="1800" spc="45" dirty="0">
                <a:latin typeface="Cambria"/>
                <a:cs typeface="Cambria"/>
              </a:rPr>
              <a:t>dokuz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yaşından</a:t>
            </a:r>
            <a:r>
              <a:rPr sz="1800" spc="114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büyükler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ise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bu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vaazları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dinlemezler.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90" dirty="0">
                <a:latin typeface="Cambria"/>
                <a:cs typeface="Cambria"/>
              </a:rPr>
              <a:t>Çocuklara</a:t>
            </a:r>
            <a:endParaRPr sz="18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</a:pPr>
            <a:r>
              <a:rPr sz="1800" spc="90" dirty="0">
                <a:latin typeface="Cambria"/>
                <a:cs typeface="Cambria"/>
              </a:rPr>
              <a:t>ya</a:t>
            </a:r>
            <a:r>
              <a:rPr sz="1800" spc="65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da</a:t>
            </a:r>
            <a:r>
              <a:rPr sz="1800" spc="85" dirty="0">
                <a:latin typeface="Cambria"/>
                <a:cs typeface="Cambria"/>
              </a:rPr>
              <a:t> </a:t>
            </a:r>
            <a:r>
              <a:rPr sz="1800" spc="45" dirty="0">
                <a:latin typeface="Cambria"/>
                <a:cs typeface="Cambria"/>
              </a:rPr>
              <a:t>gençlere</a:t>
            </a:r>
            <a:endParaRPr sz="1800">
              <a:latin typeface="Cambria"/>
              <a:cs typeface="Cambria"/>
            </a:endParaRPr>
          </a:p>
          <a:p>
            <a:pPr marL="286385" marR="219075">
              <a:lnSpc>
                <a:spcPct val="100000"/>
              </a:lnSpc>
            </a:pPr>
            <a:r>
              <a:rPr sz="1800" spc="80" dirty="0">
                <a:latin typeface="Cambria"/>
                <a:cs typeface="Cambria"/>
              </a:rPr>
              <a:t>kaç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yaşlarında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olurlarsa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70" dirty="0">
                <a:latin typeface="Cambria"/>
                <a:cs typeface="Cambria"/>
              </a:rPr>
              <a:t>olsunlar,</a:t>
            </a:r>
            <a:r>
              <a:rPr sz="1800" spc="114" dirty="0">
                <a:latin typeface="Cambria"/>
                <a:cs typeface="Cambria"/>
              </a:rPr>
              <a:t> </a:t>
            </a:r>
            <a:r>
              <a:rPr sz="1800" spc="35" dirty="0">
                <a:latin typeface="Cambria"/>
                <a:cs typeface="Cambria"/>
              </a:rPr>
              <a:t>söylev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65" dirty="0">
                <a:latin typeface="Cambria"/>
                <a:cs typeface="Cambria"/>
              </a:rPr>
              <a:t>vermenin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75" dirty="0">
                <a:latin typeface="Cambria"/>
                <a:cs typeface="Cambria"/>
              </a:rPr>
              <a:t>tek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95" dirty="0">
                <a:latin typeface="Cambria"/>
                <a:cs typeface="Cambria"/>
              </a:rPr>
              <a:t>zamanı,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onlar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20" dirty="0">
                <a:latin typeface="Cambria"/>
                <a:cs typeface="Cambria"/>
              </a:rPr>
              <a:t>böyle</a:t>
            </a:r>
            <a:r>
              <a:rPr sz="1800" spc="90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bir</a:t>
            </a:r>
            <a:endParaRPr sz="1800">
              <a:latin typeface="Cambria"/>
              <a:cs typeface="Cambria"/>
            </a:endParaRPr>
          </a:p>
          <a:p>
            <a:pPr marL="286385" marR="113030">
              <a:lnSpc>
                <a:spcPct val="100000"/>
              </a:lnSpc>
            </a:pPr>
            <a:r>
              <a:rPr sz="1800" spc="50" dirty="0">
                <a:latin typeface="Cambria"/>
                <a:cs typeface="Cambria"/>
              </a:rPr>
              <a:t>şeyi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istedikleri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85" dirty="0">
                <a:latin typeface="Cambria"/>
                <a:cs typeface="Cambria"/>
              </a:rPr>
              <a:t>zamandır.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90" dirty="0">
                <a:latin typeface="Cambria"/>
                <a:cs typeface="Cambria"/>
              </a:rPr>
              <a:t>Çocuk</a:t>
            </a:r>
            <a:r>
              <a:rPr sz="1800" spc="110" dirty="0">
                <a:latin typeface="Cambria"/>
                <a:cs typeface="Cambria"/>
              </a:rPr>
              <a:t> </a:t>
            </a:r>
            <a:r>
              <a:rPr sz="1800" spc="50" dirty="0">
                <a:latin typeface="Cambria"/>
                <a:cs typeface="Cambria"/>
              </a:rPr>
              <a:t>sizden</a:t>
            </a:r>
            <a:r>
              <a:rPr sz="1800" spc="130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bilgi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55" dirty="0">
                <a:latin typeface="Cambria"/>
                <a:cs typeface="Cambria"/>
              </a:rPr>
              <a:t>istemedikçe,</a:t>
            </a:r>
            <a:r>
              <a:rPr sz="1800" spc="130" dirty="0">
                <a:latin typeface="Cambria"/>
                <a:cs typeface="Cambria"/>
              </a:rPr>
              <a:t> </a:t>
            </a:r>
            <a:r>
              <a:rPr sz="1800" spc="35" dirty="0">
                <a:latin typeface="Cambria"/>
                <a:cs typeface="Cambria"/>
              </a:rPr>
              <a:t>söylev </a:t>
            </a:r>
            <a:r>
              <a:rPr sz="1800" spc="-380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yada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ders</a:t>
            </a:r>
            <a:endParaRPr sz="1800">
              <a:latin typeface="Cambria"/>
              <a:cs typeface="Cambria"/>
            </a:endParaRPr>
          </a:p>
          <a:p>
            <a:pPr marL="286385">
              <a:lnSpc>
                <a:spcPct val="100000"/>
              </a:lnSpc>
              <a:spcBef>
                <a:spcPts val="5"/>
              </a:spcBef>
            </a:pPr>
            <a:r>
              <a:rPr sz="1800" spc="60" dirty="0">
                <a:latin typeface="Cambria"/>
                <a:cs typeface="Cambria"/>
              </a:rPr>
              <a:t>vermek</a:t>
            </a:r>
            <a:r>
              <a:rPr sz="1800" spc="80" dirty="0">
                <a:latin typeface="Cambria"/>
                <a:cs typeface="Cambria"/>
              </a:rPr>
              <a:t> </a:t>
            </a:r>
            <a:r>
              <a:rPr sz="1800" spc="90" dirty="0">
                <a:latin typeface="Cambria"/>
                <a:cs typeface="Cambria"/>
              </a:rPr>
              <a:t>daha</a:t>
            </a:r>
            <a:r>
              <a:rPr sz="1800" spc="105" dirty="0">
                <a:latin typeface="Cambria"/>
                <a:cs typeface="Cambria"/>
              </a:rPr>
              <a:t> </a:t>
            </a:r>
            <a:r>
              <a:rPr sz="1800" spc="80" dirty="0">
                <a:latin typeface="Cambria"/>
                <a:cs typeface="Cambria"/>
              </a:rPr>
              <a:t>fazla</a:t>
            </a:r>
            <a:r>
              <a:rPr sz="1800" spc="100" dirty="0">
                <a:latin typeface="Cambria"/>
                <a:cs typeface="Cambria"/>
              </a:rPr>
              <a:t> </a:t>
            </a:r>
            <a:r>
              <a:rPr sz="1800" spc="40" dirty="0">
                <a:latin typeface="Cambria"/>
                <a:cs typeface="Cambria"/>
              </a:rPr>
              <a:t>direnç</a:t>
            </a:r>
            <a:r>
              <a:rPr sz="1800" spc="95" dirty="0">
                <a:latin typeface="Cambria"/>
                <a:cs typeface="Cambria"/>
              </a:rPr>
              <a:t> </a:t>
            </a:r>
            <a:r>
              <a:rPr sz="1800" spc="85" dirty="0">
                <a:latin typeface="Cambria"/>
                <a:cs typeface="Cambria"/>
              </a:rPr>
              <a:t>yaratır.</a:t>
            </a:r>
            <a:endParaRPr sz="18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969</Words>
  <Application>Microsoft Office PowerPoint</Application>
  <PresentationFormat>Ekran Gösterisi (4:3)</PresentationFormat>
  <Paragraphs>143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1" baseType="lpstr">
      <vt:lpstr>Calibri</vt:lpstr>
      <vt:lpstr>Cambria</vt:lpstr>
      <vt:lpstr>Wingdings</vt:lpstr>
      <vt:lpstr>Office Theme</vt:lpstr>
      <vt:lpstr>PowerPoint Sunusu</vt:lpstr>
      <vt:lpstr>OLUMLU DAVRANIŞ NEDİR?</vt:lpstr>
      <vt:lpstr>ANNE-BABA OLARAK KURAL KOYMANIZ NEDEN ÖNEMLİDİR?</vt:lpstr>
      <vt:lpstr>ÇOCUKLAR BEKLEMEYİ BİLMELİ</vt:lpstr>
      <vt:lpstr>BUNUN İÇİN:</vt:lpstr>
      <vt:lpstr>PowerPoint Sunusu</vt:lpstr>
      <vt:lpstr>ÇOCUKLARDA OLUMLU  DAVRANIŞ GELIŞTİRMEK İÇİN;</vt:lpstr>
      <vt:lpstr>PowerPoint Sunusu</vt:lpstr>
      <vt:lpstr>PowerPoint Sunusu</vt:lpstr>
      <vt:lpstr>POZİTİF ÖDÜLLENDİRME  YÖNTEMİ</vt:lpstr>
      <vt:lpstr>PowerPoint Sunusu</vt:lpstr>
      <vt:lpstr>KAZANDIRMAK İSTEDİĞİMİZ  DAVRANIŞLAR</vt:lpstr>
      <vt:lpstr>AZALTMASINI İSTEDİĞİMİZ  DAVRANIŞLAR</vt:lpstr>
      <vt:lpstr>ONAYLADIĞIMIZ VE DEVAM ETMESİNİ İSTEDİĞİMİZ DAVRANIŞLAR</vt:lpstr>
      <vt:lpstr>PowerPoint Sunusu</vt:lpstr>
      <vt:lpstr>CEZA UYGUN BİR YÖNTEM MİDİR?</vt:lpstr>
      <vt:lpstr>HER TÜRLÜ CEZANIN SONUCUNDA;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ÇOCUKLARDA  OLUMLU DAVRANIŞ  GELİŞTİRME</dc:title>
  <dc:creator>Rhb</dc:creator>
  <cp:lastModifiedBy>W10</cp:lastModifiedBy>
  <cp:revision>1</cp:revision>
  <dcterms:created xsi:type="dcterms:W3CDTF">2022-09-05T08:08:54Z</dcterms:created>
  <dcterms:modified xsi:type="dcterms:W3CDTF">2022-09-05T08:13:57Z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2018-03-24T00:00:00Z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2022-09-05T00:00:00Z</vt:filetime>
  </property>
</Properties>
</file>