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40"/>
  </p:notesMasterIdLst>
  <p:handoutMasterIdLst>
    <p:handoutMasterId r:id="rId41"/>
  </p:handoutMasterIdLst>
  <p:sldIdLst>
    <p:sldId id="256" r:id="rId2"/>
    <p:sldId id="310" r:id="rId3"/>
    <p:sldId id="311" r:id="rId4"/>
    <p:sldId id="312" r:id="rId5"/>
    <p:sldId id="258" r:id="rId6"/>
    <p:sldId id="257" r:id="rId7"/>
    <p:sldId id="260" r:id="rId8"/>
    <p:sldId id="261" r:id="rId9"/>
    <p:sldId id="263" r:id="rId10"/>
    <p:sldId id="264" r:id="rId11"/>
    <p:sldId id="266" r:id="rId12"/>
    <p:sldId id="308" r:id="rId13"/>
    <p:sldId id="267" r:id="rId14"/>
    <p:sldId id="309" r:id="rId15"/>
    <p:sldId id="268" r:id="rId16"/>
    <p:sldId id="304" r:id="rId17"/>
    <p:sldId id="275" r:id="rId18"/>
    <p:sldId id="277" r:id="rId19"/>
    <p:sldId id="302" r:id="rId20"/>
    <p:sldId id="301" r:id="rId21"/>
    <p:sldId id="279" r:id="rId22"/>
    <p:sldId id="280" r:id="rId23"/>
    <p:sldId id="281" r:id="rId24"/>
    <p:sldId id="307" r:id="rId25"/>
    <p:sldId id="283" r:id="rId26"/>
    <p:sldId id="284" r:id="rId27"/>
    <p:sldId id="285" r:id="rId28"/>
    <p:sldId id="287" r:id="rId29"/>
    <p:sldId id="290" r:id="rId30"/>
    <p:sldId id="291" r:id="rId31"/>
    <p:sldId id="292" r:id="rId32"/>
    <p:sldId id="313" r:id="rId33"/>
    <p:sldId id="314" r:id="rId34"/>
    <p:sldId id="315" r:id="rId35"/>
    <p:sldId id="316" r:id="rId36"/>
    <p:sldId id="317" r:id="rId37"/>
    <p:sldId id="318" r:id="rId38"/>
    <p:sldId id="319" r:id="rId39"/>
  </p:sldIdLst>
  <p:sldSz cx="9144000" cy="6858000" type="screen4x3"/>
  <p:notesSz cx="67818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109" cy="495994"/>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42143" y="0"/>
            <a:ext cx="2938109" cy="495994"/>
          </a:xfrm>
          <a:prstGeom prst="rect">
            <a:avLst/>
          </a:prstGeom>
        </p:spPr>
        <p:txBody>
          <a:bodyPr vert="horz" lIns="91440" tIns="45720" rIns="91440" bIns="45720" rtlCol="0"/>
          <a:lstStyle>
            <a:lvl1pPr algn="r">
              <a:defRPr sz="1200"/>
            </a:lvl1pPr>
          </a:lstStyle>
          <a:p>
            <a:fld id="{5BA14658-AB95-4B7F-9E0C-6D59306205C8}" type="datetimeFigureOut">
              <a:rPr lang="tr-TR" smtClean="0"/>
              <a:pPr/>
              <a:t>01.10.2019</a:t>
            </a:fld>
            <a:endParaRPr lang="tr-TR"/>
          </a:p>
        </p:txBody>
      </p:sp>
      <p:sp>
        <p:nvSpPr>
          <p:cNvPr id="4" name="Footer Placeholder 3"/>
          <p:cNvSpPr>
            <a:spLocks noGrp="1"/>
          </p:cNvSpPr>
          <p:nvPr>
            <p:ph type="ftr" sz="quarter" idx="2"/>
          </p:nvPr>
        </p:nvSpPr>
        <p:spPr>
          <a:xfrm>
            <a:off x="0" y="9428952"/>
            <a:ext cx="2938109" cy="495994"/>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42143" y="9428952"/>
            <a:ext cx="2938109" cy="495994"/>
          </a:xfrm>
          <a:prstGeom prst="rect">
            <a:avLst/>
          </a:prstGeom>
        </p:spPr>
        <p:txBody>
          <a:bodyPr vert="horz" lIns="91440" tIns="45720" rIns="91440" bIns="45720" rtlCol="0" anchor="b"/>
          <a:lstStyle>
            <a:lvl1pPr algn="r">
              <a:defRPr sz="1200"/>
            </a:lvl1pPr>
          </a:lstStyle>
          <a:p>
            <a:fld id="{5BBB16DF-B35F-4E85-A699-A45F15DBB9EE}" type="slidenum">
              <a:rPr lang="tr-TR" smtClean="0"/>
              <a:pPr/>
              <a:t>‹#›</a:t>
            </a:fld>
            <a:endParaRPr lang="tr-TR"/>
          </a:p>
        </p:txBody>
      </p:sp>
    </p:spTree>
    <p:extLst>
      <p:ext uri="{BB962C8B-B14F-4D97-AF65-F5344CB8AC3E}">
        <p14:creationId xmlns:p14="http://schemas.microsoft.com/office/powerpoint/2010/main" val="151890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2930" tIns="46465" rIns="92930" bIns="46465" rtlCol="0"/>
          <a:lstStyle>
            <a:lvl1pPr algn="l">
              <a:defRPr sz="1200"/>
            </a:lvl1pPr>
          </a:lstStyle>
          <a:p>
            <a:endParaRPr lang="tr-TR"/>
          </a:p>
        </p:txBody>
      </p:sp>
      <p:sp>
        <p:nvSpPr>
          <p:cNvPr id="3" name="Date Placeholder 2"/>
          <p:cNvSpPr>
            <a:spLocks noGrp="1"/>
          </p:cNvSpPr>
          <p:nvPr>
            <p:ph type="dt" idx="1"/>
          </p:nvPr>
        </p:nvSpPr>
        <p:spPr>
          <a:xfrm>
            <a:off x="3841452" y="0"/>
            <a:ext cx="2938780" cy="496332"/>
          </a:xfrm>
          <a:prstGeom prst="rect">
            <a:avLst/>
          </a:prstGeom>
        </p:spPr>
        <p:txBody>
          <a:bodyPr vert="horz" lIns="92930" tIns="46465" rIns="92930" bIns="46465" rtlCol="0"/>
          <a:lstStyle>
            <a:lvl1pPr algn="r">
              <a:defRPr sz="1200"/>
            </a:lvl1pPr>
          </a:lstStyle>
          <a:p>
            <a:fld id="{DCB2CD18-CCB0-46B1-993E-F3B2AE0450AE}" type="datetimeFigureOut">
              <a:rPr lang="tr-TR" smtClean="0"/>
              <a:pPr/>
              <a:t>01.10.2019</a:t>
            </a:fld>
            <a:endParaRPr lang="tr-TR"/>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2930" tIns="46465" rIns="92930" bIns="46465" rtlCol="0" anchor="ctr"/>
          <a:lstStyle/>
          <a:p>
            <a:endParaRPr lang="tr-TR"/>
          </a:p>
        </p:txBody>
      </p:sp>
      <p:sp>
        <p:nvSpPr>
          <p:cNvPr id="5" name="Notes Placeholder 4"/>
          <p:cNvSpPr>
            <a:spLocks noGrp="1"/>
          </p:cNvSpPr>
          <p:nvPr>
            <p:ph type="body" sz="quarter" idx="3"/>
          </p:nvPr>
        </p:nvSpPr>
        <p:spPr>
          <a:xfrm>
            <a:off x="678180" y="4715154"/>
            <a:ext cx="5425440" cy="4466987"/>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9428583"/>
            <a:ext cx="2938780" cy="496332"/>
          </a:xfrm>
          <a:prstGeom prst="rect">
            <a:avLst/>
          </a:prstGeom>
        </p:spPr>
        <p:txBody>
          <a:bodyPr vert="horz" lIns="92930" tIns="46465" rIns="92930" bIns="46465" rtlCol="0" anchor="b"/>
          <a:lstStyle>
            <a:lvl1pPr algn="l">
              <a:defRPr sz="1200"/>
            </a:lvl1pPr>
          </a:lstStyle>
          <a:p>
            <a:endParaRPr lang="tr-TR"/>
          </a:p>
        </p:txBody>
      </p:sp>
      <p:sp>
        <p:nvSpPr>
          <p:cNvPr id="7" name="Slide Number Placeholder 6"/>
          <p:cNvSpPr>
            <a:spLocks noGrp="1"/>
          </p:cNvSpPr>
          <p:nvPr>
            <p:ph type="sldNum" sz="quarter" idx="5"/>
          </p:nvPr>
        </p:nvSpPr>
        <p:spPr>
          <a:xfrm>
            <a:off x="3841452" y="9428583"/>
            <a:ext cx="2938780" cy="496332"/>
          </a:xfrm>
          <a:prstGeom prst="rect">
            <a:avLst/>
          </a:prstGeom>
        </p:spPr>
        <p:txBody>
          <a:bodyPr vert="horz" lIns="92930" tIns="46465" rIns="92930" bIns="46465" rtlCol="0" anchor="b"/>
          <a:lstStyle>
            <a:lvl1pPr algn="r">
              <a:defRPr sz="1200"/>
            </a:lvl1pPr>
          </a:lstStyle>
          <a:p>
            <a:fld id="{35792138-500D-437A-87B0-35DB5F5851DF}" type="slidenum">
              <a:rPr lang="tr-TR" smtClean="0"/>
              <a:pPr/>
              <a:t>‹#›</a:t>
            </a:fld>
            <a:endParaRPr lang="tr-TR"/>
          </a:p>
        </p:txBody>
      </p:sp>
    </p:spTree>
    <p:extLst>
      <p:ext uri="{BB962C8B-B14F-4D97-AF65-F5344CB8AC3E}">
        <p14:creationId xmlns:p14="http://schemas.microsoft.com/office/powerpoint/2010/main" val="93907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033ED2-2F8A-4820-8400-632D71A2883F}" type="slidenum">
              <a:rPr lang="tr-TR"/>
              <a:pPr/>
              <a:t>5</a:t>
            </a:fld>
            <a:endParaRPr lang="tr-T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332705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2B88F3-FDE4-4833-A700-C9BAD0F9B823}" type="slidenum">
              <a:rPr lang="tr-TR"/>
              <a:pPr/>
              <a:t>23</a:t>
            </a:fld>
            <a:endParaRPr lang="tr-TR"/>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981450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E82575-D537-4DE8-8D90-E72C7D262388}" type="slidenum">
              <a:rPr lang="tr-TR"/>
              <a:pPr/>
              <a:t>25</a:t>
            </a:fld>
            <a:endParaRPr lang="tr-TR"/>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138842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23A8A-F77D-4807-9AB5-7C051087F623}" type="slidenum">
              <a:rPr lang="tr-TR"/>
              <a:pPr/>
              <a:t>26</a:t>
            </a:fld>
            <a:endParaRPr 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889927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7279F-903C-4CB2-8356-02E48A6DF7E9}" type="slidenum">
              <a:rPr lang="tr-TR"/>
              <a:pPr/>
              <a:t>27</a:t>
            </a:fld>
            <a:endParaRPr 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483835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F7A00B-3E14-473A-89F4-493F7C7735B3}" type="slidenum">
              <a:rPr lang="tr-TR"/>
              <a:pPr/>
              <a:t>28</a:t>
            </a:fld>
            <a:endParaRPr lang="tr-TR"/>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533344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A2F911-FEDC-4E58-9CB8-9B5000AF7D5C}" type="slidenum">
              <a:rPr lang="tr-TR"/>
              <a:pPr/>
              <a:t>29</a:t>
            </a:fld>
            <a:endParaRPr lang="tr-TR"/>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26119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DBE83D-84A4-4E7B-8BE0-8FDC594AA9A4}" type="slidenum">
              <a:rPr lang="tr-TR"/>
              <a:pPr/>
              <a:t>30</a:t>
            </a:fld>
            <a:endParaRPr lang="tr-TR"/>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679532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F6C916-2F9A-447B-AEFB-88C30F02DC63}" type="slidenum">
              <a:rPr lang="tr-TR"/>
              <a:pPr/>
              <a:t>31</a:t>
            </a:fld>
            <a:endParaRPr lang="tr-TR"/>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287925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FFC894-30B1-4A17-9ED0-4A3EA37B5761}" type="slidenum">
              <a:rPr lang="tr-TR"/>
              <a:pPr/>
              <a:t>6</a:t>
            </a:fld>
            <a:endParaRPr lang="tr-T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189623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Rot="1" noChangeAspect="1" noTextEdit="1"/>
          </p:cNvSpPr>
          <p:nvPr>
            <p:ph type="sldImg"/>
          </p:nvPr>
        </p:nvSpPr>
        <p:spPr bwMode="auto">
          <a:noFill/>
          <a:ln>
            <a:solidFill>
              <a:srgbClr val="000000"/>
            </a:solidFill>
            <a:miter lim="800000"/>
            <a:headEnd/>
            <a:tailEnd/>
          </a:ln>
        </p:spPr>
      </p:sp>
      <p:sp>
        <p:nvSpPr>
          <p:cNvPr id="281603" name="Rectangle 3"/>
          <p:cNvSpPr>
            <a:spLocks noGrp="1"/>
          </p:cNvSpPr>
          <p:nvPr>
            <p:ph type="body" idx="1"/>
          </p:nvPr>
        </p:nvSpPr>
        <p:spPr bwMode="auto">
          <a:xfrm>
            <a:off x="904241" y="4715154"/>
            <a:ext cx="4973320" cy="4466987"/>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659623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Rot="1" noChangeAspect="1" noTextEdit="1"/>
          </p:cNvSpPr>
          <p:nvPr>
            <p:ph type="sldImg"/>
          </p:nvPr>
        </p:nvSpPr>
        <p:spPr bwMode="auto">
          <a:noFill/>
          <a:ln>
            <a:solidFill>
              <a:srgbClr val="000000"/>
            </a:solidFill>
            <a:miter lim="800000"/>
            <a:headEnd/>
            <a:tailEnd/>
          </a:ln>
        </p:spPr>
      </p:sp>
      <p:sp>
        <p:nvSpPr>
          <p:cNvPr id="283651" name="Rectangle 3"/>
          <p:cNvSpPr>
            <a:spLocks noGrp="1"/>
          </p:cNvSpPr>
          <p:nvPr>
            <p:ph type="body" idx="1"/>
          </p:nvPr>
        </p:nvSpPr>
        <p:spPr bwMode="auto">
          <a:xfrm>
            <a:off x="904241" y="4715154"/>
            <a:ext cx="4973320" cy="4466987"/>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024048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TextEdit="1"/>
          </p:cNvSpPr>
          <p:nvPr>
            <p:ph type="sldImg"/>
          </p:nvPr>
        </p:nvSpPr>
        <p:spPr bwMode="auto">
          <a:noFill/>
          <a:ln>
            <a:solidFill>
              <a:srgbClr val="000000"/>
            </a:solidFill>
            <a:miter lim="800000"/>
            <a:headEnd/>
            <a:tailEnd/>
          </a:ln>
        </p:spPr>
      </p:sp>
      <p:sp>
        <p:nvSpPr>
          <p:cNvPr id="285699" name="Rectangle 3"/>
          <p:cNvSpPr>
            <a:spLocks noGrp="1"/>
          </p:cNvSpPr>
          <p:nvPr>
            <p:ph type="body" idx="1"/>
          </p:nvPr>
        </p:nvSpPr>
        <p:spPr bwMode="auto">
          <a:xfrm>
            <a:off x="904241" y="4715154"/>
            <a:ext cx="4973320" cy="4466987"/>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225199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TextEdit="1"/>
          </p:cNvSpPr>
          <p:nvPr>
            <p:ph type="sldImg"/>
          </p:nvPr>
        </p:nvSpPr>
        <p:spPr bwMode="auto">
          <a:noFill/>
          <a:ln>
            <a:solidFill>
              <a:srgbClr val="000000"/>
            </a:solidFill>
            <a:miter lim="800000"/>
            <a:headEnd/>
            <a:tailEnd/>
          </a:ln>
        </p:spPr>
      </p:sp>
      <p:sp>
        <p:nvSpPr>
          <p:cNvPr id="293891" name="Rectangle 3"/>
          <p:cNvSpPr>
            <a:spLocks noGrp="1"/>
          </p:cNvSpPr>
          <p:nvPr>
            <p:ph type="body" idx="1"/>
          </p:nvPr>
        </p:nvSpPr>
        <p:spPr bwMode="auto">
          <a:xfrm>
            <a:off x="904241" y="4715154"/>
            <a:ext cx="4973320" cy="4466987"/>
          </a:xfrm>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526548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62DAF1-D24C-48D3-BD9D-6D833913608F}" type="slidenum">
              <a:rPr lang="tr-TR"/>
              <a:pPr/>
              <a:t>19</a:t>
            </a:fld>
            <a:endParaRPr lang="tr-TR"/>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224628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TextEdit="1"/>
          </p:cNvSpPr>
          <p:nvPr>
            <p:ph type="sldImg"/>
          </p:nvPr>
        </p:nvSpPr>
        <p:spPr bwMode="auto">
          <a:noFill/>
          <a:ln>
            <a:solidFill>
              <a:srgbClr val="000000"/>
            </a:solidFill>
            <a:miter lim="800000"/>
            <a:headEnd/>
            <a:tailEnd/>
          </a:ln>
        </p:spPr>
      </p:sp>
      <p:sp>
        <p:nvSpPr>
          <p:cNvPr id="256003"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582436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6BD9F5-5914-47E6-9010-3CCB5E205AC8}" type="slidenum">
              <a:rPr lang="tr-TR"/>
              <a:pPr/>
              <a:t>22</a:t>
            </a:fld>
            <a:endParaRPr lang="tr-TR"/>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233094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19" name="18 Altbilgi Yer Tutucusu"/>
          <p:cNvSpPr>
            <a:spLocks noGrp="1"/>
          </p:cNvSpPr>
          <p:nvPr>
            <p:ph type="ftr" sz="quarter" idx="11"/>
          </p:nvPr>
        </p:nvSpPr>
        <p:spPr/>
        <p:txBody>
          <a:bodyPr/>
          <a:lstStyle/>
          <a:p>
            <a:endParaRPr lang="en-US" dirty="0"/>
          </a:p>
        </p:txBody>
      </p:sp>
      <p:sp>
        <p:nvSpPr>
          <p:cNvPr id="27" name="26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685800" y="1752600"/>
            <a:ext cx="3810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4648200" y="17526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4648200" y="39243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Date Placeholder 5"/>
          <p:cNvSpPr>
            <a:spLocks noGrp="1"/>
          </p:cNvSpPr>
          <p:nvPr>
            <p:ph type="dt" sz="half" idx="10"/>
          </p:nvPr>
        </p:nvSpPr>
        <p:spPr>
          <a:xfrm>
            <a:off x="457200" y="6019800"/>
            <a:ext cx="1905000" cy="457200"/>
          </a:xfrm>
        </p:spPr>
        <p:txBody>
          <a:bodyPr/>
          <a:lstStyle>
            <a:lvl1pPr>
              <a:defRPr/>
            </a:lvl1pPr>
          </a:lstStyle>
          <a:p>
            <a:endParaRPr lang="tr-TR"/>
          </a:p>
        </p:txBody>
      </p:sp>
      <p:sp>
        <p:nvSpPr>
          <p:cNvPr id="7" name="Footer Placeholder 6"/>
          <p:cNvSpPr>
            <a:spLocks noGrp="1"/>
          </p:cNvSpPr>
          <p:nvPr>
            <p:ph type="ftr" sz="quarter" idx="11"/>
          </p:nvPr>
        </p:nvSpPr>
        <p:spPr>
          <a:xfrm>
            <a:off x="3124200" y="6019800"/>
            <a:ext cx="2895600" cy="457200"/>
          </a:xfrm>
        </p:spPr>
        <p:txBody>
          <a:bodyPr/>
          <a:lstStyle>
            <a:lvl1pPr>
              <a:defRPr/>
            </a:lvl1pPr>
          </a:lstStyle>
          <a:p>
            <a:r>
              <a:rPr lang="tr-TR"/>
              <a:t>Nevin Oktay</a:t>
            </a:r>
          </a:p>
        </p:txBody>
      </p:sp>
      <p:sp>
        <p:nvSpPr>
          <p:cNvPr id="8" name="Slide Number Placeholder 7"/>
          <p:cNvSpPr>
            <a:spLocks noGrp="1"/>
          </p:cNvSpPr>
          <p:nvPr>
            <p:ph type="sldNum" sz="quarter" idx="12"/>
          </p:nvPr>
        </p:nvSpPr>
        <p:spPr>
          <a:xfrm>
            <a:off x="6858000" y="6019800"/>
            <a:ext cx="1905000" cy="457200"/>
          </a:xfrm>
        </p:spPr>
        <p:txBody>
          <a:bodyPr/>
          <a:lstStyle>
            <a:lvl1pPr>
              <a:defRPr/>
            </a:lvl1pPr>
          </a:lstStyle>
          <a:p>
            <a:fld id="{2AC3E793-1316-43B4-BE9E-726ED26A882B}" type="slidenum">
              <a:rPr lang="tr-TR"/>
              <a:pPr/>
              <a:t>‹#›</a:t>
            </a:fld>
            <a:endParaRPr lang="tr-TR"/>
          </a:p>
        </p:txBody>
      </p:sp>
    </p:spTree>
  </p:cSld>
  <p:clrMapOvr>
    <a:masterClrMapping/>
  </p:clrMapOvr>
  <p:transition spd="med">
    <p:cover dir="l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219200"/>
            <a:ext cx="4038600" cy="4910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219200"/>
            <a:ext cx="4038600" cy="4910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a:xfrm>
            <a:off x="6400800" y="6356350"/>
            <a:ext cx="2289175" cy="365125"/>
          </a:xfrm>
        </p:spPr>
        <p:txBody>
          <a:bodyPr/>
          <a:lstStyle>
            <a:lvl1pPr>
              <a:defRPr/>
            </a:lvl1pPr>
          </a:lstStyle>
          <a:p>
            <a:fld id="{F3CC163F-F519-4B5F-8448-AAB1A9BD3113}" type="datetime1">
              <a:rPr lang="tr-TR"/>
              <a:pPr/>
              <a:t>01.10.2019</a:t>
            </a:fld>
            <a:endParaRPr lang="tr-TR"/>
          </a:p>
        </p:txBody>
      </p:sp>
      <p:sp>
        <p:nvSpPr>
          <p:cNvPr id="6" name="Footer Placeholder 5"/>
          <p:cNvSpPr>
            <a:spLocks noGrp="1"/>
          </p:cNvSpPr>
          <p:nvPr>
            <p:ph type="ftr" sz="quarter" idx="11"/>
          </p:nvPr>
        </p:nvSpPr>
        <p:spPr>
          <a:xfrm>
            <a:off x="2898775" y="6356350"/>
            <a:ext cx="3505200" cy="365125"/>
          </a:xfrm>
        </p:spPr>
        <p:txBody>
          <a:bodyPr/>
          <a:lstStyle>
            <a:lvl1pPr>
              <a:defRPr/>
            </a:lvl1pPr>
          </a:lstStyle>
          <a:p>
            <a:r>
              <a:rPr lang="tr-TR"/>
              <a:t>S.AbaanS.Duygulu</a:t>
            </a:r>
          </a:p>
        </p:txBody>
      </p:sp>
      <p:sp>
        <p:nvSpPr>
          <p:cNvPr id="7" name="Slide Number Placeholder 6"/>
          <p:cNvSpPr>
            <a:spLocks noGrp="1"/>
          </p:cNvSpPr>
          <p:nvPr>
            <p:ph type="sldNum" sz="quarter" idx="12"/>
          </p:nvPr>
        </p:nvSpPr>
        <p:spPr>
          <a:xfrm>
            <a:off x="612775" y="6356350"/>
            <a:ext cx="1981200" cy="365125"/>
          </a:xfrm>
        </p:spPr>
        <p:txBody>
          <a:bodyPr/>
          <a:lstStyle>
            <a:lvl1pPr>
              <a:defRPr smtClean="0"/>
            </a:lvl1pPr>
          </a:lstStyle>
          <a:p>
            <a:pPr>
              <a:defRPr/>
            </a:pPr>
            <a:fld id="{F07ACF0C-EEA7-4EB9-B1DC-4579C415F9C6}"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685800" y="1752600"/>
            <a:ext cx="7772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85800" y="3924300"/>
            <a:ext cx="7772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a:xfrm>
            <a:off x="457200" y="6019800"/>
            <a:ext cx="1905000" cy="457200"/>
          </a:xfrm>
        </p:spPr>
        <p:txBody>
          <a:bodyPr/>
          <a:lstStyle>
            <a:lvl1pPr>
              <a:defRPr/>
            </a:lvl1pPr>
          </a:lstStyle>
          <a:p>
            <a:endParaRPr lang="tr-TR"/>
          </a:p>
        </p:txBody>
      </p:sp>
      <p:sp>
        <p:nvSpPr>
          <p:cNvPr id="6" name="Footer Placeholder 5"/>
          <p:cNvSpPr>
            <a:spLocks noGrp="1"/>
          </p:cNvSpPr>
          <p:nvPr>
            <p:ph type="ftr" sz="quarter" idx="11"/>
          </p:nvPr>
        </p:nvSpPr>
        <p:spPr>
          <a:xfrm>
            <a:off x="3124200" y="6019800"/>
            <a:ext cx="2895600" cy="457200"/>
          </a:xfrm>
        </p:spPr>
        <p:txBody>
          <a:bodyPr/>
          <a:lstStyle>
            <a:lvl1pPr>
              <a:defRPr/>
            </a:lvl1pPr>
          </a:lstStyle>
          <a:p>
            <a:r>
              <a:rPr lang="tr-TR"/>
              <a:t>Nevin Oktay</a:t>
            </a:r>
          </a:p>
        </p:txBody>
      </p:sp>
      <p:sp>
        <p:nvSpPr>
          <p:cNvPr id="7" name="Slide Number Placeholder 6"/>
          <p:cNvSpPr>
            <a:spLocks noGrp="1"/>
          </p:cNvSpPr>
          <p:nvPr>
            <p:ph type="sldNum" sz="quarter" idx="12"/>
          </p:nvPr>
        </p:nvSpPr>
        <p:spPr>
          <a:xfrm>
            <a:off x="6858000" y="6019800"/>
            <a:ext cx="1905000" cy="457200"/>
          </a:xfrm>
        </p:spPr>
        <p:txBody>
          <a:bodyPr/>
          <a:lstStyle>
            <a:lvl1pPr>
              <a:defRPr/>
            </a:lvl1pPr>
          </a:lstStyle>
          <a:p>
            <a:fld id="{6E61F710-0271-4D7F-97E8-834F1A890FEE}" type="slidenum">
              <a:rPr lang="tr-TR"/>
              <a:pPr/>
              <a:t>‹#›</a:t>
            </a:fld>
            <a:endParaRPr lang="tr-TR"/>
          </a:p>
        </p:txBody>
      </p:sp>
    </p:spTree>
  </p:cSld>
  <p:clrMapOvr>
    <a:masterClrMapping/>
  </p:clrMapOvr>
  <p:transition spd="med">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8" name="7 Altbilgi Yer Tutucusu"/>
          <p:cNvSpPr>
            <a:spLocks noGrp="1"/>
          </p:cNvSpPr>
          <p:nvPr>
            <p:ph type="ftr" sz="quarter" idx="11"/>
          </p:nvPr>
        </p:nvSpPr>
        <p:spPr/>
        <p:txBody>
          <a:bodyPr/>
          <a:lstStyle/>
          <a:p>
            <a:endParaRPr lang="en-US" dirty="0"/>
          </a:p>
        </p:txBody>
      </p:sp>
      <p:sp>
        <p:nvSpPr>
          <p:cNvPr id="9" name="8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8BD707-D9CF-40AE-B4C6-C98DA3205C09}" type="datetimeFigureOut">
              <a:rPr lang="en-US" smtClean="0"/>
              <a:pPr/>
              <a:t>10/1/2019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alphaModFix amt="72000"/>
            <a:lum/>
          </a:blip>
          <a:srcRect/>
          <a:stretch>
            <a:fillRect l="70000" t="60000"/>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10/1/2019</a:t>
            </a:fld>
            <a:endParaRPr lang="en-US"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81000" y="1295400"/>
            <a:ext cx="8229600" cy="1200329"/>
          </a:xfrm>
          <a:prstGeom prst="rect">
            <a:avLst/>
          </a:prstGeom>
          <a:noFill/>
        </p:spPr>
        <p:txBody>
          <a:bodyPr wrap="square" rtlCol="0">
            <a:spAutoFit/>
          </a:bodyPr>
          <a:lstStyle/>
          <a:p>
            <a:r>
              <a:rPr lang="tr-TR" sz="7200" dirty="0" smtClean="0"/>
              <a:t>ZAMAN YÖNETİMİ</a:t>
            </a:r>
            <a:endParaRPr lang="tr-TR" sz="7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p:cNvSpPr>
          <p:nvPr>
            <p:ph type="title"/>
          </p:nvPr>
        </p:nvSpPr>
        <p:spPr>
          <a:xfrm>
            <a:off x="469900" y="1012456"/>
            <a:ext cx="6426200"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tr-TR" b="1" dirty="0" smtClean="0">
                <a:latin typeface="Verdana" pitchFamily="34" charset="0"/>
              </a:rPr>
              <a:t>ZAMAN Y</a:t>
            </a:r>
            <a:r>
              <a:rPr lang="tr-TR" b="1" dirty="0" smtClean="0"/>
              <a:t>Ö</a:t>
            </a:r>
            <a:r>
              <a:rPr lang="tr-TR" b="1" dirty="0" smtClean="0">
                <a:latin typeface="Verdana" pitchFamily="34" charset="0"/>
              </a:rPr>
              <a:t>NETİMİ</a:t>
            </a:r>
            <a:endParaRPr lang="tr-TR" dirty="0" smtClean="0"/>
          </a:p>
        </p:txBody>
      </p:sp>
      <p:sp>
        <p:nvSpPr>
          <p:cNvPr id="284675" name="Rectangle 3"/>
          <p:cNvSpPr>
            <a:spLocks noGrp="1"/>
          </p:cNvSpPr>
          <p:nvPr>
            <p:ph idx="1"/>
          </p:nvPr>
        </p:nvSpPr>
        <p:spPr>
          <a:xfrm>
            <a:off x="812799" y="2726295"/>
            <a:ext cx="4724401" cy="914400"/>
          </a:xfrm>
        </p:spPr>
        <p:style>
          <a:lnRef idx="1">
            <a:schemeClr val="accent2"/>
          </a:lnRef>
          <a:fillRef idx="2">
            <a:schemeClr val="accent2"/>
          </a:fillRef>
          <a:effectRef idx="1">
            <a:schemeClr val="accent2"/>
          </a:effectRef>
          <a:fontRef idx="minor">
            <a:schemeClr val="dk1"/>
          </a:fontRef>
        </p:style>
        <p:txBody>
          <a:bodyPr>
            <a:normAutofit/>
          </a:bodyPr>
          <a:lstStyle/>
          <a:p>
            <a:pPr>
              <a:lnSpc>
                <a:spcPct val="90000"/>
              </a:lnSpc>
            </a:pPr>
            <a:r>
              <a:rPr lang="tr-TR" sz="3600" b="1" dirty="0" smtClean="0"/>
              <a:t>ETKİN KULLANMA</a:t>
            </a:r>
            <a:endParaRPr lang="tr-TR" sz="3600" dirty="0" smtClean="0"/>
          </a:p>
        </p:txBody>
      </p:sp>
      <p:sp>
        <p:nvSpPr>
          <p:cNvPr id="284677" name="Text Box 5"/>
          <p:cNvSpPr txBox="1">
            <a:spLocks noChangeArrowheads="1"/>
          </p:cNvSpPr>
          <p:nvPr/>
        </p:nvSpPr>
        <p:spPr bwMode="auto">
          <a:xfrm>
            <a:off x="469900" y="4211534"/>
            <a:ext cx="5410201" cy="6463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eaLnBrk="0" hangingPunct="0">
              <a:buFontTx/>
              <a:buChar char="•"/>
            </a:pPr>
            <a:r>
              <a:rPr lang="tr-TR" sz="3600" b="1" dirty="0">
                <a:latin typeface="Times New Roman" pitchFamily="18" charset="0"/>
              </a:rPr>
              <a:t>VERİMLİ KULLANMA</a:t>
            </a:r>
          </a:p>
        </p:txBody>
      </p:sp>
      <p:sp>
        <p:nvSpPr>
          <p:cNvPr id="284678" name="Text Box 6"/>
          <p:cNvSpPr txBox="1">
            <a:spLocks noChangeArrowheads="1"/>
          </p:cNvSpPr>
          <p:nvPr/>
        </p:nvSpPr>
        <p:spPr bwMode="auto">
          <a:xfrm>
            <a:off x="380998" y="5528791"/>
            <a:ext cx="5867400" cy="584775"/>
          </a:xfrm>
          <a:prstGeom prst="rect">
            <a:avLst/>
          </a:prstGeom>
          <a:ln>
            <a:headEnd/>
            <a:tailEnd/>
          </a:ln>
        </p:spPr>
        <p:style>
          <a:lnRef idx="1">
            <a:schemeClr val="dk1"/>
          </a:lnRef>
          <a:fillRef idx="2">
            <a:schemeClr val="dk1"/>
          </a:fillRef>
          <a:effectRef idx="1">
            <a:schemeClr val="dk1"/>
          </a:effectRef>
          <a:fontRef idx="minor">
            <a:schemeClr val="dk1"/>
          </a:fontRef>
        </p:style>
        <p:txBody>
          <a:bodyPr wrap="square">
            <a:spAutoFit/>
          </a:bodyPr>
          <a:lstStyle/>
          <a:p>
            <a:pPr eaLnBrk="0" hangingPunct="0">
              <a:buFontTx/>
              <a:buChar char="•"/>
            </a:pPr>
            <a:r>
              <a:rPr lang="tr-TR" sz="3200" b="1" dirty="0">
                <a:latin typeface="Times New Roman" pitchFamily="18" charset="0"/>
              </a:rPr>
              <a:t>DENETİM </a:t>
            </a:r>
            <a:r>
              <a:rPr lang="tr-TR" sz="3200" b="1" dirty="0" smtClean="0">
                <a:latin typeface="Times New Roman" pitchFamily="18" charset="0"/>
              </a:rPr>
              <a:t>ALTINDA TUTMA</a:t>
            </a:r>
            <a:endParaRPr lang="tr-TR" sz="3200" b="1" dirty="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fade">
                                      <p:cBhvr>
                                        <p:cTn id="7" dur="1000"/>
                                        <p:tgtEl>
                                          <p:spTgt spid="284674"/>
                                        </p:tgtEl>
                                      </p:cBhvr>
                                    </p:animEffect>
                                    <p:anim calcmode="lin" valueType="num">
                                      <p:cBhvr>
                                        <p:cTn id="8" dur="1000" fill="hold"/>
                                        <p:tgtEl>
                                          <p:spTgt spid="284674"/>
                                        </p:tgtEl>
                                        <p:attrNameLst>
                                          <p:attrName>style.rotation</p:attrName>
                                        </p:attrNameLst>
                                      </p:cBhvr>
                                      <p:tavLst>
                                        <p:tav tm="0">
                                          <p:val>
                                            <p:fltVal val="720"/>
                                          </p:val>
                                        </p:tav>
                                        <p:tav tm="100000">
                                          <p:val>
                                            <p:fltVal val="0"/>
                                          </p:val>
                                        </p:tav>
                                      </p:tavLst>
                                    </p:anim>
                                    <p:anim calcmode="lin" valueType="num">
                                      <p:cBhvr>
                                        <p:cTn id="9" dur="1000" fill="hold"/>
                                        <p:tgtEl>
                                          <p:spTgt spid="284674"/>
                                        </p:tgtEl>
                                        <p:attrNameLst>
                                          <p:attrName>ppt_h</p:attrName>
                                        </p:attrNameLst>
                                      </p:cBhvr>
                                      <p:tavLst>
                                        <p:tav tm="0">
                                          <p:val>
                                            <p:fltVal val="0"/>
                                          </p:val>
                                        </p:tav>
                                        <p:tav tm="100000">
                                          <p:val>
                                            <p:strVal val="#ppt_h"/>
                                          </p:val>
                                        </p:tav>
                                      </p:tavLst>
                                    </p:anim>
                                    <p:anim calcmode="lin" valueType="num">
                                      <p:cBhvr>
                                        <p:cTn id="10" dur="1000" fill="hold"/>
                                        <p:tgtEl>
                                          <p:spTgt spid="28467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284675">
                                            <p:bg/>
                                          </p:spTgt>
                                        </p:tgtEl>
                                        <p:attrNameLst>
                                          <p:attrName>style.visibility</p:attrName>
                                        </p:attrNameLst>
                                      </p:cBhvr>
                                      <p:to>
                                        <p:strVal val="visible"/>
                                      </p:to>
                                    </p:set>
                                    <p:animEffect transition="in" filter="wheel(4)">
                                      <p:cBhvr>
                                        <p:cTn id="15" dur="500"/>
                                        <p:tgtEl>
                                          <p:spTgt spid="284675">
                                            <p:bg/>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284675">
                                            <p:txEl>
                                              <p:pRg st="0" end="0"/>
                                            </p:txEl>
                                          </p:spTgt>
                                        </p:tgtEl>
                                        <p:attrNameLst>
                                          <p:attrName>style.visibility</p:attrName>
                                        </p:attrNameLst>
                                      </p:cBhvr>
                                      <p:to>
                                        <p:strVal val="visible"/>
                                      </p:to>
                                    </p:set>
                                    <p:animEffect transition="in" filter="wheel(4)">
                                      <p:cBhvr>
                                        <p:cTn id="20" dur="500"/>
                                        <p:tgtEl>
                                          <p:spTgt spid="28467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284677"/>
                                        </p:tgtEl>
                                        <p:attrNameLst>
                                          <p:attrName>style.visibility</p:attrName>
                                        </p:attrNameLst>
                                      </p:cBhvr>
                                      <p:to>
                                        <p:strVal val="visible"/>
                                      </p:to>
                                    </p:set>
                                    <p:animEffect transition="in" filter="wheel(4)">
                                      <p:cBhvr>
                                        <p:cTn id="25" dur="500"/>
                                        <p:tgtEl>
                                          <p:spTgt spid="284677"/>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284678"/>
                                        </p:tgtEl>
                                        <p:attrNameLst>
                                          <p:attrName>style.visibility</p:attrName>
                                        </p:attrNameLst>
                                      </p:cBhvr>
                                      <p:to>
                                        <p:strVal val="visible"/>
                                      </p:to>
                                    </p:set>
                                    <p:animEffect transition="in" filter="wheel(4)">
                                      <p:cBhvr>
                                        <p:cTn id="30" dur="500"/>
                                        <p:tgtEl>
                                          <p:spTgt spid="284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animBg="1"/>
      <p:bldP spid="284675" grpId="0" build="p" animBg="1"/>
      <p:bldP spid="284677" grpId="0" animBg="1"/>
      <p:bldP spid="28467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600200" y="582613"/>
            <a:ext cx="6870700" cy="915987"/>
          </a:xfrm>
        </p:spPr>
        <p:txBody>
          <a:bodyPr/>
          <a:lstStyle/>
          <a:p>
            <a:r>
              <a:rPr lang="tr-TR" sz="4000" b="1" dirty="0" err="1"/>
              <a:t>Covey’in</a:t>
            </a:r>
            <a:r>
              <a:rPr lang="tr-TR" sz="4000" b="1" dirty="0"/>
              <a:t> Zaman Yönetimi:</a:t>
            </a:r>
          </a:p>
        </p:txBody>
      </p:sp>
      <p:sp>
        <p:nvSpPr>
          <p:cNvPr id="5123" name="Rectangle 3"/>
          <p:cNvSpPr>
            <a:spLocks noGrp="1" noChangeArrowheads="1"/>
          </p:cNvSpPr>
          <p:nvPr>
            <p:ph idx="1"/>
          </p:nvPr>
        </p:nvSpPr>
        <p:spPr>
          <a:xfrm>
            <a:off x="152400" y="1524000"/>
            <a:ext cx="8713788" cy="5805487"/>
          </a:xfrm>
        </p:spPr>
        <p:txBody>
          <a:bodyPr>
            <a:normAutofit/>
          </a:bodyPr>
          <a:lstStyle/>
          <a:p>
            <a:pPr>
              <a:lnSpc>
                <a:spcPct val="90000"/>
              </a:lnSpc>
              <a:buFontTx/>
              <a:buNone/>
            </a:pPr>
            <a:r>
              <a:rPr lang="tr-TR" sz="2800" dirty="0"/>
              <a:t>	Şimdi birkaç saniyenizi ayırarak, yaşamınızda en çok değer verdiğiniz 3 veya 4 şeyin ne olduğunu düşününüz. </a:t>
            </a:r>
            <a:endParaRPr lang="tr-TR" sz="2800" dirty="0" smtClean="0"/>
          </a:p>
          <a:p>
            <a:pPr>
              <a:lnSpc>
                <a:spcPct val="90000"/>
              </a:lnSpc>
              <a:buFontTx/>
              <a:buNone/>
            </a:pPr>
            <a:r>
              <a:rPr lang="tr-TR" sz="2800" dirty="0" smtClean="0"/>
              <a:t>Bu </a:t>
            </a:r>
            <a:r>
              <a:rPr lang="tr-TR" sz="2800" dirty="0"/>
              <a:t>sorunun cevabını verdikten sonra, bir de sizin için gerçekten önemli gördüğünüz bu şeylere istediğiniz kadar özen gösterip göstermediğinizi, önem verip vermediğinizi ve zaman ayırıp ayırmadığınızı düşününüz</a:t>
            </a:r>
            <a:r>
              <a:rPr lang="tr-TR" sz="2800" dirty="0" smtClean="0"/>
              <a:t>.</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457200"/>
            <a:ext cx="6870700" cy="915987"/>
          </a:xfrm>
        </p:spPr>
        <p:txBody>
          <a:bodyPr/>
          <a:lstStyle/>
          <a:p>
            <a:r>
              <a:rPr lang="tr-TR" sz="4000" b="1" dirty="0" err="1"/>
              <a:t>Covey’in</a:t>
            </a:r>
            <a:r>
              <a:rPr lang="tr-TR" sz="4000" b="1" dirty="0"/>
              <a:t> Zaman Yönetimi:</a:t>
            </a:r>
          </a:p>
        </p:txBody>
      </p:sp>
      <p:sp>
        <p:nvSpPr>
          <p:cNvPr id="5123" name="Rectangle 3"/>
          <p:cNvSpPr>
            <a:spLocks noGrp="1" noChangeArrowheads="1"/>
          </p:cNvSpPr>
          <p:nvPr>
            <p:ph idx="1"/>
          </p:nvPr>
        </p:nvSpPr>
        <p:spPr>
          <a:xfrm>
            <a:off x="152400" y="1524000"/>
            <a:ext cx="6553200" cy="5805487"/>
          </a:xfrm>
        </p:spPr>
        <p:txBody>
          <a:bodyPr>
            <a:normAutofit/>
          </a:bodyPr>
          <a:lstStyle/>
          <a:p>
            <a:pPr>
              <a:lnSpc>
                <a:spcPct val="90000"/>
              </a:lnSpc>
              <a:buFontTx/>
              <a:buNone/>
            </a:pPr>
            <a:r>
              <a:rPr lang="tr-TR" sz="2800" dirty="0"/>
              <a:t>	</a:t>
            </a:r>
            <a:r>
              <a:rPr lang="tr-TR" sz="2800" dirty="0" smtClean="0"/>
              <a:t>Burada </a:t>
            </a:r>
            <a:r>
              <a:rPr lang="tr-TR" sz="2800" dirty="0"/>
              <a:t>zaman yönetimi kavramının ne olduğunu anlatan iki şeye dikkat çekilmiştir.</a:t>
            </a:r>
            <a:endParaRPr lang="tr-TR" sz="2800" i="1" dirty="0"/>
          </a:p>
          <a:p>
            <a:pPr>
              <a:lnSpc>
                <a:spcPct val="90000"/>
              </a:lnSpc>
              <a:buFontTx/>
              <a:buNone/>
            </a:pPr>
            <a:r>
              <a:rPr lang="tr-TR" b="1" i="1" dirty="0" smtClean="0"/>
              <a:t>Öncelikli </a:t>
            </a:r>
            <a:r>
              <a:rPr lang="tr-TR" b="1" i="1" dirty="0"/>
              <a:t>olana önem verme.</a:t>
            </a:r>
            <a:r>
              <a:rPr lang="tr-TR" dirty="0"/>
              <a:t> </a:t>
            </a:r>
            <a:r>
              <a:rPr lang="tr-TR" sz="2800" dirty="0"/>
              <a:t>Bu beklentileri ifade eder ve insanı önceliklerin peşinden koşmaya doğru </a:t>
            </a:r>
            <a:r>
              <a:rPr lang="tr-TR" sz="2800" dirty="0" smtClean="0"/>
              <a:t>yöneltir.</a:t>
            </a:r>
            <a:endParaRPr lang="tr-TR" sz="2800" i="1" dirty="0"/>
          </a:p>
          <a:p>
            <a:pPr>
              <a:lnSpc>
                <a:spcPct val="90000"/>
              </a:lnSpc>
              <a:buFontTx/>
              <a:buNone/>
            </a:pPr>
            <a:r>
              <a:rPr lang="tr-TR" sz="3600" b="1" i="1" dirty="0" smtClean="0"/>
              <a:t>Önemli </a:t>
            </a:r>
            <a:r>
              <a:rPr lang="tr-TR" sz="3600" b="1" i="1" dirty="0"/>
              <a:t>olana öncelik verme</a:t>
            </a:r>
            <a:r>
              <a:rPr lang="tr-TR" sz="2400" b="1" i="1" dirty="0"/>
              <a:t>.</a:t>
            </a:r>
            <a:r>
              <a:rPr lang="tr-TR" sz="2400" i="1" dirty="0"/>
              <a:t> </a:t>
            </a:r>
            <a:r>
              <a:rPr lang="tr-TR" sz="2800" dirty="0"/>
              <a:t>Bu ise amaçları ifade eder ve yaşamı amaçlar doğrultusunda sürdürmeyi sağlar.</a:t>
            </a:r>
          </a:p>
        </p:txBody>
      </p:sp>
    </p:spTree>
    <p:extLst>
      <p:ext uri="{BB962C8B-B14F-4D97-AF65-F5344CB8AC3E}">
        <p14:creationId xmlns:p14="http://schemas.microsoft.com/office/powerpoint/2010/main" val="1032763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533400"/>
            <a:ext cx="6870700" cy="844550"/>
          </a:xfrm>
        </p:spPr>
        <p:txBody>
          <a:bodyPr/>
          <a:lstStyle/>
          <a:p>
            <a:r>
              <a:rPr lang="tr-TR" sz="4000" b="1" dirty="0" err="1"/>
              <a:t>Covey’in</a:t>
            </a:r>
            <a:r>
              <a:rPr lang="tr-TR" sz="4000" b="1" dirty="0"/>
              <a:t> Zaman Yönetimi:</a:t>
            </a:r>
          </a:p>
        </p:txBody>
      </p:sp>
      <p:sp>
        <p:nvSpPr>
          <p:cNvPr id="6147" name="Rectangle 3"/>
          <p:cNvSpPr>
            <a:spLocks noGrp="1" noChangeArrowheads="1"/>
          </p:cNvSpPr>
          <p:nvPr>
            <p:ph idx="1"/>
          </p:nvPr>
        </p:nvSpPr>
        <p:spPr>
          <a:xfrm>
            <a:off x="-38100" y="1600200"/>
            <a:ext cx="8520112" cy="4997450"/>
          </a:xfrm>
        </p:spPr>
        <p:txBody>
          <a:bodyPr>
            <a:normAutofit/>
          </a:bodyPr>
          <a:lstStyle/>
          <a:p>
            <a:pPr>
              <a:buFontTx/>
              <a:buNone/>
            </a:pPr>
            <a:r>
              <a:rPr lang="tr-TR" sz="2800" dirty="0"/>
              <a:t>	Şu halde yaşadığımız hayat, bizi bazı tercihler yapmaya zorlamaktadır. </a:t>
            </a:r>
            <a:endParaRPr lang="tr-TR" sz="2800" dirty="0" smtClean="0"/>
          </a:p>
          <a:p>
            <a:pPr>
              <a:buFontTx/>
              <a:buNone/>
            </a:pPr>
            <a:r>
              <a:rPr lang="tr-TR" sz="2800" dirty="0" smtClean="0"/>
              <a:t>Yaşantımızı </a:t>
            </a:r>
            <a:r>
              <a:rPr lang="tr-TR" sz="2800" dirty="0"/>
              <a:t>bu yaptığımız tercihlere göre sürdürmemiz gerekmektedir. </a:t>
            </a:r>
            <a:endParaRPr lang="tr-TR" sz="2800" dirty="0" smtClean="0"/>
          </a:p>
          <a:p>
            <a:pPr>
              <a:buFontTx/>
              <a:buNone/>
            </a:pPr>
            <a:r>
              <a:rPr lang="tr-TR" sz="2800" dirty="0" smtClean="0"/>
              <a:t>Yukarıdaki </a:t>
            </a:r>
            <a:r>
              <a:rPr lang="tr-TR" sz="2800" dirty="0"/>
              <a:t>iki durum arasındaki tercih, yaşamın önünde yatan temel sorundur. </a:t>
            </a:r>
            <a:endParaRPr lang="tr-TR"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188913"/>
            <a:ext cx="6870700" cy="844550"/>
          </a:xfrm>
        </p:spPr>
        <p:txBody>
          <a:bodyPr/>
          <a:lstStyle/>
          <a:p>
            <a:r>
              <a:rPr lang="tr-TR" sz="4000" b="1"/>
              <a:t>Covey’in Zaman Yönetimi:</a:t>
            </a:r>
          </a:p>
        </p:txBody>
      </p:sp>
      <p:sp>
        <p:nvSpPr>
          <p:cNvPr id="6147" name="Rectangle 3"/>
          <p:cNvSpPr>
            <a:spLocks noGrp="1" noChangeArrowheads="1"/>
          </p:cNvSpPr>
          <p:nvPr>
            <p:ph idx="1"/>
          </p:nvPr>
        </p:nvSpPr>
        <p:spPr>
          <a:xfrm>
            <a:off x="395288" y="1052513"/>
            <a:ext cx="8520112" cy="4997450"/>
          </a:xfrm>
        </p:spPr>
        <p:txBody>
          <a:bodyPr>
            <a:normAutofit/>
          </a:bodyPr>
          <a:lstStyle/>
          <a:p>
            <a:pPr>
              <a:buFontTx/>
              <a:buNone/>
            </a:pPr>
            <a:r>
              <a:rPr lang="tr-TR" sz="2800" dirty="0" smtClean="0"/>
              <a:t>Bu </a:t>
            </a:r>
            <a:r>
              <a:rPr lang="tr-TR" sz="2800" dirty="0"/>
              <a:t>sorunun cevabı, Covey tarafından saat ve pusula karşıtlığı ile açıklanmıştır. </a:t>
            </a:r>
            <a:endParaRPr lang="tr-TR" sz="2800" dirty="0" smtClean="0"/>
          </a:p>
          <a:p>
            <a:pPr>
              <a:buFontTx/>
              <a:buNone/>
            </a:pPr>
            <a:r>
              <a:rPr lang="tr-TR" sz="2800" b="1" dirty="0" smtClean="0"/>
              <a:t>Saat</a:t>
            </a:r>
            <a:r>
              <a:rPr lang="tr-TR" sz="2800" dirty="0"/>
              <a:t>;</a:t>
            </a:r>
            <a:r>
              <a:rPr lang="tr-TR" sz="2800" dirty="0" smtClean="0"/>
              <a:t> </a:t>
            </a:r>
            <a:r>
              <a:rPr lang="tr-TR" sz="2800" dirty="0"/>
              <a:t>randevuları, programları, etkinlikleri vb. temsil </a:t>
            </a:r>
            <a:r>
              <a:rPr lang="tr-TR" sz="2800" dirty="0" smtClean="0"/>
              <a:t>eder.</a:t>
            </a:r>
          </a:p>
          <a:p>
            <a:pPr>
              <a:buFontTx/>
              <a:buNone/>
            </a:pPr>
            <a:r>
              <a:rPr lang="tr-TR" sz="2800" b="1" dirty="0" smtClean="0"/>
              <a:t>Pusula</a:t>
            </a:r>
            <a:r>
              <a:rPr lang="tr-TR" sz="2800" dirty="0" smtClean="0"/>
              <a:t> ise; </a:t>
            </a:r>
            <a:r>
              <a:rPr lang="tr-TR" sz="2800" dirty="0"/>
              <a:t>vizyonumuzu, misyonumuzu, değerlerimizi, ilkelerimizi, vicdanımızı, yönümüzü temsil eder. </a:t>
            </a:r>
            <a:endParaRPr lang="tr-TR" sz="2800" dirty="0" smtClean="0"/>
          </a:p>
          <a:p>
            <a:pPr>
              <a:buFontTx/>
              <a:buNone/>
            </a:pPr>
            <a:r>
              <a:rPr lang="tr-TR" sz="2800" dirty="0" smtClean="0"/>
              <a:t>Yani</a:t>
            </a:r>
            <a:r>
              <a:rPr lang="tr-TR" sz="2800" dirty="0"/>
              <a:t>, önemli olduğunu hissettiklerimizi, yaşamımıza nasıl yön verdiğimizi simgeler.</a:t>
            </a:r>
          </a:p>
        </p:txBody>
      </p:sp>
    </p:spTree>
    <p:extLst>
      <p:ext uri="{BB962C8B-B14F-4D97-AF65-F5344CB8AC3E}">
        <p14:creationId xmlns:p14="http://schemas.microsoft.com/office/powerpoint/2010/main" val="25109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19200" y="588963"/>
            <a:ext cx="6870700" cy="700087"/>
          </a:xfrm>
        </p:spPr>
        <p:txBody>
          <a:bodyPr/>
          <a:lstStyle/>
          <a:p>
            <a:r>
              <a:rPr lang="tr-TR" sz="3600" b="1" dirty="0" err="1"/>
              <a:t>Covey’in</a:t>
            </a:r>
            <a:r>
              <a:rPr lang="tr-TR" sz="3600" b="1" dirty="0"/>
              <a:t> Zaman Yönetimi:</a:t>
            </a:r>
          </a:p>
        </p:txBody>
      </p:sp>
      <p:sp>
        <p:nvSpPr>
          <p:cNvPr id="7171" name="Rectangle 3"/>
          <p:cNvSpPr>
            <a:spLocks noGrp="1" noChangeArrowheads="1"/>
          </p:cNvSpPr>
          <p:nvPr>
            <p:ph idx="1"/>
          </p:nvPr>
        </p:nvSpPr>
        <p:spPr>
          <a:xfrm>
            <a:off x="0" y="1289050"/>
            <a:ext cx="8640763" cy="5568950"/>
          </a:xfrm>
        </p:spPr>
        <p:txBody>
          <a:bodyPr>
            <a:normAutofit/>
          </a:bodyPr>
          <a:lstStyle/>
          <a:p>
            <a:pPr>
              <a:buFontTx/>
              <a:buNone/>
            </a:pPr>
            <a:r>
              <a:rPr lang="tr-TR" sz="2800" dirty="0"/>
              <a:t>	</a:t>
            </a:r>
            <a:r>
              <a:rPr lang="tr-TR" dirty="0"/>
              <a:t>Zaman yönetimi ile ilgili temel sorun, saat ile pusula arasında bir boşluk oluştuğunu hissetmekle başlar. </a:t>
            </a:r>
            <a:endParaRPr lang="tr-TR" dirty="0" smtClean="0"/>
          </a:p>
          <a:p>
            <a:pPr>
              <a:buFontTx/>
              <a:buNone/>
            </a:pPr>
            <a:r>
              <a:rPr lang="tr-TR" dirty="0" smtClean="0"/>
              <a:t>Daha </a:t>
            </a:r>
            <a:r>
              <a:rPr lang="tr-TR" dirty="0"/>
              <a:t>açık bir ifade ile yaptıklarımız, yaşamımızdaki en önemli şeylere katkıda bulunmadığında, zaman ve zaman yönetiminin ne olduğu daha iyi anlaşılır. </a:t>
            </a:r>
            <a:endParaRPr lang="tr-TR" dirty="0" smtClean="0"/>
          </a:p>
          <a:p>
            <a:pPr>
              <a:buFontTx/>
              <a:buNone/>
            </a:pPr>
            <a:r>
              <a:rPr lang="tr-TR" dirty="0" smtClean="0"/>
              <a:t>Bu </a:t>
            </a:r>
            <a:r>
              <a:rPr lang="tr-TR" dirty="0"/>
              <a:t>boşluğu hissettiğimizde eyvah deriz. İnsan hayatında eyvahlar ve keşkeler ne kadar çok ise zaman da o kadar kötü kullanılmış ve yönetilmiştir.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7239000" cy="5135563"/>
          </a:xfrm>
        </p:spPr>
        <p:txBody>
          <a:bodyPr>
            <a:normAutofit fontScale="92500" lnSpcReduction="20000"/>
          </a:bodyPr>
          <a:lstStyle/>
          <a:p>
            <a:pPr>
              <a:buFontTx/>
              <a:buNone/>
            </a:pPr>
            <a:r>
              <a:rPr lang="tr-TR" dirty="0" smtClean="0"/>
              <a:t>Bu durumu Covey şöyle açıklamıştır;</a:t>
            </a:r>
          </a:p>
          <a:p>
            <a:pPr>
              <a:buFontTx/>
              <a:buNone/>
            </a:pPr>
            <a:r>
              <a:rPr lang="tr-TR" dirty="0" smtClean="0"/>
              <a:t> </a:t>
            </a:r>
            <a:r>
              <a:rPr lang="tr-TR" sz="4400" b="1" dirty="0" smtClean="0"/>
              <a:t>Hayatta başarı merdivenlerini tek tek çıkarız. </a:t>
            </a:r>
          </a:p>
          <a:p>
            <a:pPr>
              <a:buFontTx/>
              <a:buNone/>
            </a:pPr>
            <a:r>
              <a:rPr lang="tr-TR" sz="4400" b="1" dirty="0" smtClean="0"/>
              <a:t>Ancak en üst basamağa çıktığımızda aniden merdivenin yanlış duvara dayalı olduğunu görürseniz ne hissedersiniz?</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83" name="Oval 11"/>
          <p:cNvSpPr>
            <a:spLocks noChangeAspect="1" noChangeArrowheads="1"/>
          </p:cNvSpPr>
          <p:nvPr/>
        </p:nvSpPr>
        <p:spPr bwMode="auto">
          <a:xfrm>
            <a:off x="4689475" y="1189038"/>
            <a:ext cx="1924050" cy="1751012"/>
          </a:xfrm>
          <a:prstGeom prst="ellipse">
            <a:avLst/>
          </a:prstGeom>
          <a:gradFill rotWithShape="0">
            <a:gsLst>
              <a:gs pos="0">
                <a:srgbClr val="BFDFFF"/>
              </a:gs>
              <a:gs pos="100000">
                <a:srgbClr val="FFFFCC"/>
              </a:gs>
            </a:gsLst>
            <a:lin ang="0" scaled="1"/>
          </a:gradFill>
          <a:ln w="9525">
            <a:noFill/>
            <a:round/>
            <a:headEnd/>
            <a:tailEnd/>
          </a:ln>
          <a:effectLst>
            <a:prstShdw prst="shdw17" dist="17961" dir="2700000">
              <a:srgbClr val="BFDFFF">
                <a:gamma/>
                <a:shade val="60000"/>
                <a:invGamma/>
              </a:srgbClr>
            </a:prstShdw>
          </a:effectLst>
        </p:spPr>
        <p:txBody>
          <a:bodyPr/>
          <a:lstStyle/>
          <a:p>
            <a:pPr algn="ctr" eaLnBrk="0" hangingPunct="0"/>
            <a:r>
              <a:rPr lang="tr-TR" sz="1400" b="1" dirty="0"/>
              <a:t>3.</a:t>
            </a:r>
          </a:p>
          <a:p>
            <a:pPr algn="ctr" eaLnBrk="0" hangingPunct="0"/>
            <a:r>
              <a:rPr lang="tr-TR" sz="1400" b="1" dirty="0"/>
              <a:t>haftalık ve günlük zamanı  kullanmanızı planlayın ve </a:t>
            </a:r>
            <a:r>
              <a:rPr lang="tr-TR" sz="1400" b="1" dirty="0" smtClean="0"/>
              <a:t>programlayın</a:t>
            </a:r>
            <a:endParaRPr lang="tr-TR" sz="1400" b="1" dirty="0"/>
          </a:p>
          <a:p>
            <a:pPr algn="ctr" eaLnBrk="0" hangingPunct="0"/>
            <a:endParaRPr lang="tr-TR" b="1" dirty="0"/>
          </a:p>
        </p:txBody>
      </p:sp>
      <p:sp>
        <p:nvSpPr>
          <p:cNvPr id="131084" name="Oval 12"/>
          <p:cNvSpPr>
            <a:spLocks noChangeArrowheads="1"/>
          </p:cNvSpPr>
          <p:nvPr/>
        </p:nvSpPr>
        <p:spPr bwMode="auto">
          <a:xfrm>
            <a:off x="7045325" y="1189038"/>
            <a:ext cx="1854200" cy="1751012"/>
          </a:xfrm>
          <a:prstGeom prst="ellipse">
            <a:avLst/>
          </a:prstGeom>
          <a:gradFill rotWithShape="0">
            <a:gsLst>
              <a:gs pos="0">
                <a:srgbClr val="BFDFFF"/>
              </a:gs>
              <a:gs pos="100000">
                <a:srgbClr val="FFFFCC"/>
              </a:gs>
            </a:gsLst>
            <a:lin ang="0" scaled="1"/>
          </a:gradFill>
          <a:ln w="9525">
            <a:noFill/>
            <a:round/>
            <a:headEnd/>
            <a:tailEnd/>
          </a:ln>
          <a:effectLst>
            <a:prstShdw prst="shdw17" dist="17961" dir="2700000">
              <a:srgbClr val="BFDFFF">
                <a:gamma/>
                <a:shade val="60000"/>
                <a:invGamma/>
              </a:srgbClr>
            </a:prstShdw>
          </a:effectLst>
        </p:spPr>
        <p:txBody>
          <a:bodyPr/>
          <a:lstStyle/>
          <a:p>
            <a:pPr algn="ctr" eaLnBrk="0" hangingPunct="0"/>
            <a:r>
              <a:rPr lang="tr-TR" b="1"/>
              <a:t>4.</a:t>
            </a:r>
          </a:p>
          <a:p>
            <a:pPr algn="ctr" eaLnBrk="0" hangingPunct="0"/>
            <a:r>
              <a:rPr lang="tr-TR" b="1"/>
              <a:t>Zirve Enerji Zamanımızı Optimum Kullanım</a:t>
            </a:r>
          </a:p>
        </p:txBody>
      </p:sp>
      <p:sp>
        <p:nvSpPr>
          <p:cNvPr id="131085" name="Oval 13"/>
          <p:cNvSpPr>
            <a:spLocks noChangeArrowheads="1"/>
          </p:cNvSpPr>
          <p:nvPr/>
        </p:nvSpPr>
        <p:spPr bwMode="auto">
          <a:xfrm>
            <a:off x="2473325" y="1066800"/>
            <a:ext cx="1854200" cy="2057400"/>
          </a:xfrm>
          <a:prstGeom prst="ellipse">
            <a:avLst/>
          </a:prstGeom>
          <a:gradFill rotWithShape="0">
            <a:gsLst>
              <a:gs pos="0">
                <a:srgbClr val="BFDFFF"/>
              </a:gs>
              <a:gs pos="100000">
                <a:srgbClr val="FFFFCC"/>
              </a:gs>
            </a:gsLst>
            <a:lin ang="0" scaled="1"/>
          </a:gradFill>
          <a:ln w="9525">
            <a:noFill/>
            <a:round/>
            <a:headEnd/>
            <a:tailEnd/>
          </a:ln>
          <a:effectLst>
            <a:prstShdw prst="shdw17" dist="17961" dir="2700000">
              <a:srgbClr val="BFDFFF">
                <a:gamma/>
                <a:shade val="60000"/>
                <a:invGamma/>
              </a:srgbClr>
            </a:prstShdw>
          </a:effectLst>
        </p:spPr>
        <p:txBody>
          <a:bodyPr/>
          <a:lstStyle/>
          <a:p>
            <a:pPr algn="ctr" eaLnBrk="0" hangingPunct="0"/>
            <a:r>
              <a:rPr lang="tr-TR" b="1" dirty="0"/>
              <a:t>2.</a:t>
            </a:r>
          </a:p>
          <a:p>
            <a:pPr algn="ctr" eaLnBrk="0" hangingPunct="0"/>
            <a:r>
              <a:rPr lang="tr-TR" b="1" dirty="0"/>
              <a:t>Gereksiz ve uygun olmayan faaliyetleri eleyin</a:t>
            </a:r>
          </a:p>
        </p:txBody>
      </p:sp>
      <p:sp>
        <p:nvSpPr>
          <p:cNvPr id="131086" name="Oval 14"/>
          <p:cNvSpPr>
            <a:spLocks noChangeArrowheads="1"/>
          </p:cNvSpPr>
          <p:nvPr/>
        </p:nvSpPr>
        <p:spPr bwMode="auto">
          <a:xfrm>
            <a:off x="0" y="1220788"/>
            <a:ext cx="2362199" cy="1751012"/>
          </a:xfrm>
          <a:prstGeom prst="ellipse">
            <a:avLst/>
          </a:prstGeom>
          <a:gradFill rotWithShape="0">
            <a:gsLst>
              <a:gs pos="0">
                <a:srgbClr val="BFDFFF"/>
              </a:gs>
              <a:gs pos="100000">
                <a:srgbClr val="FFFFCC"/>
              </a:gs>
            </a:gsLst>
            <a:lin ang="0" scaled="1"/>
          </a:gradFill>
          <a:ln w="9525">
            <a:noFill/>
            <a:round/>
            <a:headEnd/>
            <a:tailEnd/>
          </a:ln>
          <a:effectLst>
            <a:prstShdw prst="shdw17" dist="17961" dir="2700000">
              <a:srgbClr val="BFDFFF">
                <a:gamma/>
                <a:shade val="60000"/>
                <a:invGamma/>
              </a:srgbClr>
            </a:prstShdw>
          </a:effectLst>
        </p:spPr>
        <p:txBody>
          <a:bodyPr/>
          <a:lstStyle/>
          <a:p>
            <a:pPr algn="ctr" eaLnBrk="0" hangingPunct="0"/>
            <a:r>
              <a:rPr lang="tr-TR" b="1" dirty="0"/>
              <a:t>1.</a:t>
            </a:r>
          </a:p>
          <a:p>
            <a:pPr algn="ctr" eaLnBrk="0" hangingPunct="0"/>
            <a:r>
              <a:rPr lang="tr-TR" b="1" dirty="0"/>
              <a:t>sorumlulukları, öncelikleri ve amaçları belirleyin</a:t>
            </a:r>
          </a:p>
        </p:txBody>
      </p:sp>
      <p:sp>
        <p:nvSpPr>
          <p:cNvPr id="131087" name="Oval 15"/>
          <p:cNvSpPr>
            <a:spLocks noChangeArrowheads="1"/>
          </p:cNvSpPr>
          <p:nvPr/>
        </p:nvSpPr>
        <p:spPr bwMode="auto">
          <a:xfrm>
            <a:off x="2362200" y="3781425"/>
            <a:ext cx="2058988" cy="1628775"/>
          </a:xfrm>
          <a:prstGeom prst="ellipse">
            <a:avLst/>
          </a:prstGeom>
          <a:gradFill rotWithShape="0">
            <a:gsLst>
              <a:gs pos="0">
                <a:srgbClr val="CCFF99"/>
              </a:gs>
              <a:gs pos="100000">
                <a:srgbClr val="FFFF99"/>
              </a:gs>
            </a:gsLst>
            <a:lin ang="0" scaled="1"/>
          </a:gradFill>
          <a:ln w="9525">
            <a:noFill/>
            <a:round/>
            <a:headEnd/>
            <a:tailEnd/>
          </a:ln>
          <a:effectLst>
            <a:prstShdw prst="shdw17" dist="17961" dir="2700000">
              <a:srgbClr val="CCFF99">
                <a:gamma/>
                <a:shade val="60000"/>
                <a:invGamma/>
              </a:srgbClr>
            </a:prstShdw>
          </a:effectLst>
        </p:spPr>
        <p:txBody>
          <a:bodyPr/>
          <a:lstStyle/>
          <a:p>
            <a:pPr algn="ctr" eaLnBrk="0" hangingPunct="0"/>
            <a:r>
              <a:rPr lang="tr-TR" b="1"/>
              <a:t>Mümkün olduğunca dağıtım yapın</a:t>
            </a:r>
          </a:p>
        </p:txBody>
      </p:sp>
      <p:sp>
        <p:nvSpPr>
          <p:cNvPr id="131088" name="Oval 16"/>
          <p:cNvSpPr>
            <a:spLocks noChangeArrowheads="1"/>
          </p:cNvSpPr>
          <p:nvPr/>
        </p:nvSpPr>
        <p:spPr bwMode="auto">
          <a:xfrm>
            <a:off x="4646613" y="3733800"/>
            <a:ext cx="2058987" cy="1704975"/>
          </a:xfrm>
          <a:prstGeom prst="ellipse">
            <a:avLst/>
          </a:prstGeom>
          <a:gradFill rotWithShape="0">
            <a:gsLst>
              <a:gs pos="0">
                <a:srgbClr val="CCFF99"/>
              </a:gs>
              <a:gs pos="100000">
                <a:srgbClr val="FFFF99"/>
              </a:gs>
            </a:gsLst>
            <a:lin ang="0" scaled="1"/>
          </a:gradFill>
          <a:ln w="9525">
            <a:noFill/>
            <a:round/>
            <a:headEnd/>
            <a:tailEnd/>
          </a:ln>
          <a:effectLst>
            <a:prstShdw prst="shdw17" dist="17961" dir="2700000">
              <a:srgbClr val="CCFF99">
                <a:gamma/>
                <a:shade val="60000"/>
                <a:invGamma/>
              </a:srgbClr>
            </a:prstShdw>
          </a:effectLst>
        </p:spPr>
        <p:txBody>
          <a:bodyPr/>
          <a:lstStyle/>
          <a:p>
            <a:pPr algn="ctr" eaLnBrk="0" hangingPunct="0"/>
            <a:r>
              <a:rPr lang="tr-TR" b="1"/>
              <a:t>Beklenmedik olaylar için boşluk bırakın</a:t>
            </a:r>
          </a:p>
        </p:txBody>
      </p:sp>
      <p:sp>
        <p:nvSpPr>
          <p:cNvPr id="131089" name="Oval 17"/>
          <p:cNvSpPr>
            <a:spLocks noChangeArrowheads="1"/>
          </p:cNvSpPr>
          <p:nvPr/>
        </p:nvSpPr>
        <p:spPr bwMode="auto">
          <a:xfrm>
            <a:off x="6934200" y="3779838"/>
            <a:ext cx="2057400" cy="1858962"/>
          </a:xfrm>
          <a:prstGeom prst="ellipse">
            <a:avLst/>
          </a:prstGeom>
          <a:gradFill rotWithShape="0">
            <a:gsLst>
              <a:gs pos="0">
                <a:srgbClr val="CCFF99"/>
              </a:gs>
              <a:gs pos="100000">
                <a:srgbClr val="FFFF99"/>
              </a:gs>
            </a:gsLst>
            <a:lin ang="0" scaled="1"/>
          </a:gradFill>
          <a:ln w="9525">
            <a:noFill/>
            <a:round/>
            <a:headEnd/>
            <a:tailEnd/>
          </a:ln>
          <a:effectLst>
            <a:prstShdw prst="shdw17" dist="17961" dir="2700000">
              <a:srgbClr val="CCFF99">
                <a:gamma/>
                <a:shade val="60000"/>
                <a:invGamma/>
              </a:srgbClr>
            </a:prstShdw>
          </a:effectLst>
        </p:spPr>
        <p:txBody>
          <a:bodyPr/>
          <a:lstStyle/>
          <a:p>
            <a:pPr algn="ctr" eaLnBrk="0" hangingPunct="0"/>
            <a:r>
              <a:rPr lang="tr-TR" sz="1600" b="1" dirty="0"/>
              <a:t>Engellerin Çoğunu Mümkün Olduğunca Eleyin veya Azaltın</a:t>
            </a:r>
          </a:p>
        </p:txBody>
      </p:sp>
      <p:cxnSp>
        <p:nvCxnSpPr>
          <p:cNvPr id="131090" name="AutoShape 18"/>
          <p:cNvCxnSpPr>
            <a:cxnSpLocks noChangeShapeType="1"/>
            <a:stCxn id="131086" idx="6"/>
            <a:endCxn id="131085" idx="2"/>
          </p:cNvCxnSpPr>
          <p:nvPr/>
        </p:nvCxnSpPr>
        <p:spPr bwMode="auto">
          <a:xfrm flipV="1">
            <a:off x="2362199" y="2095500"/>
            <a:ext cx="111126" cy="794"/>
          </a:xfrm>
          <a:prstGeom prst="straightConnector1">
            <a:avLst/>
          </a:prstGeom>
          <a:noFill/>
          <a:ln w="31750">
            <a:solidFill>
              <a:srgbClr val="FF0000"/>
            </a:solidFill>
            <a:miter lim="800000"/>
            <a:headEnd/>
            <a:tailEnd type="triangle" w="lg" len="lg"/>
          </a:ln>
          <a:effectLst>
            <a:prstShdw prst="shdw17" dist="17961" dir="2700000">
              <a:srgbClr val="FF0000">
                <a:gamma/>
                <a:shade val="60000"/>
                <a:invGamma/>
              </a:srgbClr>
            </a:prstShdw>
          </a:effectLst>
        </p:spPr>
      </p:cxnSp>
      <p:cxnSp>
        <p:nvCxnSpPr>
          <p:cNvPr id="131091" name="AutoShape 19"/>
          <p:cNvCxnSpPr>
            <a:cxnSpLocks noChangeShapeType="1"/>
            <a:stCxn id="131083" idx="6"/>
            <a:endCxn id="131084" idx="2"/>
          </p:cNvCxnSpPr>
          <p:nvPr/>
        </p:nvCxnSpPr>
        <p:spPr bwMode="auto">
          <a:xfrm>
            <a:off x="6613525" y="2065338"/>
            <a:ext cx="431800" cy="0"/>
          </a:xfrm>
          <a:prstGeom prst="straightConnector1">
            <a:avLst/>
          </a:prstGeom>
          <a:noFill/>
          <a:ln w="31750">
            <a:solidFill>
              <a:srgbClr val="FF0000"/>
            </a:solidFill>
            <a:miter lim="800000"/>
            <a:headEnd/>
            <a:tailEnd type="triangle" w="lg" len="lg"/>
          </a:ln>
          <a:effectLst>
            <a:prstShdw prst="shdw17" dist="17961" dir="2700000">
              <a:srgbClr val="FF0000">
                <a:gamma/>
                <a:shade val="60000"/>
                <a:invGamma/>
              </a:srgbClr>
            </a:prstShdw>
          </a:effectLst>
        </p:spPr>
      </p:cxnSp>
      <p:cxnSp>
        <p:nvCxnSpPr>
          <p:cNvPr id="131092" name="AutoShape 20"/>
          <p:cNvCxnSpPr>
            <a:cxnSpLocks noChangeShapeType="1"/>
            <a:stCxn id="131085" idx="6"/>
            <a:endCxn id="131083" idx="2"/>
          </p:cNvCxnSpPr>
          <p:nvPr/>
        </p:nvCxnSpPr>
        <p:spPr bwMode="auto">
          <a:xfrm flipV="1">
            <a:off x="4327525" y="2064544"/>
            <a:ext cx="361950" cy="30956"/>
          </a:xfrm>
          <a:prstGeom prst="straightConnector1">
            <a:avLst/>
          </a:prstGeom>
          <a:noFill/>
          <a:ln w="31750">
            <a:solidFill>
              <a:srgbClr val="FF0000"/>
            </a:solidFill>
            <a:miter lim="800000"/>
            <a:headEnd/>
            <a:tailEnd type="triangle" w="lg" len="lg"/>
          </a:ln>
          <a:effectLst>
            <a:prstShdw prst="shdw17" dist="17961" dir="2700000">
              <a:srgbClr val="FF0000">
                <a:gamma/>
                <a:shade val="60000"/>
                <a:invGamma/>
              </a:srgbClr>
            </a:prstShdw>
          </a:effectLst>
        </p:spPr>
      </p:cxnSp>
      <p:cxnSp>
        <p:nvCxnSpPr>
          <p:cNvPr id="131093" name="AutoShape 21"/>
          <p:cNvCxnSpPr>
            <a:cxnSpLocks noChangeShapeType="1"/>
            <a:stCxn id="131085" idx="4"/>
            <a:endCxn id="131087" idx="0"/>
          </p:cNvCxnSpPr>
          <p:nvPr/>
        </p:nvCxnSpPr>
        <p:spPr bwMode="auto">
          <a:xfrm rot="5400000">
            <a:off x="3067448" y="3448447"/>
            <a:ext cx="657225" cy="8731"/>
          </a:xfrm>
          <a:prstGeom prst="straightConnector1">
            <a:avLst/>
          </a:prstGeom>
          <a:noFill/>
          <a:ln w="31750">
            <a:solidFill>
              <a:srgbClr val="FF0000"/>
            </a:solidFill>
            <a:miter lim="800000"/>
            <a:headEnd/>
            <a:tailEnd type="triangle" w="lg" len="lg"/>
          </a:ln>
          <a:effectLst>
            <a:prstShdw prst="shdw17" dist="17961" dir="2700000">
              <a:srgbClr val="FF0000">
                <a:gamma/>
                <a:shade val="60000"/>
                <a:invGamma/>
              </a:srgbClr>
            </a:prstShdw>
          </a:effectLst>
        </p:spPr>
      </p:cxnSp>
      <p:cxnSp>
        <p:nvCxnSpPr>
          <p:cNvPr id="131094" name="AutoShape 22"/>
          <p:cNvCxnSpPr>
            <a:cxnSpLocks noChangeShapeType="1"/>
            <a:stCxn id="131083" idx="4"/>
            <a:endCxn id="131088" idx="0"/>
          </p:cNvCxnSpPr>
          <p:nvPr/>
        </p:nvCxnSpPr>
        <p:spPr bwMode="auto">
          <a:xfrm>
            <a:off x="5651500" y="2940050"/>
            <a:ext cx="25400" cy="793750"/>
          </a:xfrm>
          <a:prstGeom prst="straightConnector1">
            <a:avLst/>
          </a:prstGeom>
          <a:noFill/>
          <a:ln w="31750">
            <a:solidFill>
              <a:srgbClr val="FF0000"/>
            </a:solidFill>
            <a:miter lim="800000"/>
            <a:headEnd/>
            <a:tailEnd type="triangle" w="lg" len="lg"/>
          </a:ln>
          <a:effectLst>
            <a:prstShdw prst="shdw17" dist="17961" dir="2700000">
              <a:srgbClr val="FF0000">
                <a:gamma/>
                <a:shade val="60000"/>
                <a:invGamma/>
              </a:srgbClr>
            </a:prstShdw>
          </a:effectLst>
        </p:spPr>
      </p:cxnSp>
      <p:cxnSp>
        <p:nvCxnSpPr>
          <p:cNvPr id="131095" name="AutoShape 23"/>
          <p:cNvCxnSpPr>
            <a:cxnSpLocks noChangeShapeType="1"/>
            <a:stCxn id="131084" idx="4"/>
            <a:endCxn id="131089" idx="0"/>
          </p:cNvCxnSpPr>
          <p:nvPr/>
        </p:nvCxnSpPr>
        <p:spPr bwMode="auto">
          <a:xfrm rot="5400000">
            <a:off x="7547769" y="3355182"/>
            <a:ext cx="839788" cy="9525"/>
          </a:xfrm>
          <a:prstGeom prst="straightConnector1">
            <a:avLst/>
          </a:prstGeom>
          <a:noFill/>
          <a:ln w="31750">
            <a:solidFill>
              <a:srgbClr val="FF0000"/>
            </a:solidFill>
            <a:miter lim="800000"/>
            <a:headEnd/>
            <a:tailEnd type="triangle" w="lg" len="lg"/>
          </a:ln>
          <a:effectLst>
            <a:prstShdw prst="shdw17" dist="17961" dir="2700000">
              <a:srgbClr val="FF0000">
                <a:gamma/>
                <a:shade val="60000"/>
                <a:invGamma/>
              </a:srgbClr>
            </a:prstShdw>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31086"/>
                                        </p:tgtEl>
                                        <p:attrNameLst>
                                          <p:attrName>style.visibility</p:attrName>
                                        </p:attrNameLst>
                                      </p:cBhvr>
                                      <p:to>
                                        <p:strVal val="visible"/>
                                      </p:to>
                                    </p:set>
                                    <p:animEffect transition="in" filter="slide(fromLeft)">
                                      <p:cBhvr>
                                        <p:cTn id="7" dur="500"/>
                                        <p:tgtEl>
                                          <p:spTgt spid="131086"/>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131090"/>
                                        </p:tgtEl>
                                        <p:attrNameLst>
                                          <p:attrName>style.visibility</p:attrName>
                                        </p:attrNameLst>
                                      </p:cBhvr>
                                      <p:to>
                                        <p:strVal val="visible"/>
                                      </p:to>
                                    </p:set>
                                    <p:animEffect transition="in" filter="slide(fromLeft)">
                                      <p:cBhvr>
                                        <p:cTn id="11" dur="500"/>
                                        <p:tgtEl>
                                          <p:spTgt spid="131090"/>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31085"/>
                                        </p:tgtEl>
                                        <p:attrNameLst>
                                          <p:attrName>style.visibility</p:attrName>
                                        </p:attrNameLst>
                                      </p:cBhvr>
                                      <p:to>
                                        <p:strVal val="visible"/>
                                      </p:to>
                                    </p:set>
                                    <p:animEffect transition="in" filter="slide(fromLeft)">
                                      <p:cBhvr>
                                        <p:cTn id="15" dur="500"/>
                                        <p:tgtEl>
                                          <p:spTgt spid="131085"/>
                                        </p:tgtEl>
                                      </p:cBhvr>
                                    </p:animEffect>
                                  </p:childTnLst>
                                </p:cTn>
                              </p:par>
                            </p:childTnLst>
                          </p:cTn>
                        </p:par>
                        <p:par>
                          <p:cTn id="16" fill="hold">
                            <p:stCondLst>
                              <p:cond delay="1500"/>
                            </p:stCondLst>
                            <p:childTnLst>
                              <p:par>
                                <p:cTn id="17" presetID="12" presetClass="entr" presetSubtype="8" fill="hold" nodeType="afterEffect">
                                  <p:stCondLst>
                                    <p:cond delay="0"/>
                                  </p:stCondLst>
                                  <p:childTnLst>
                                    <p:set>
                                      <p:cBhvr>
                                        <p:cTn id="18" dur="1" fill="hold">
                                          <p:stCondLst>
                                            <p:cond delay="0"/>
                                          </p:stCondLst>
                                        </p:cTn>
                                        <p:tgtEl>
                                          <p:spTgt spid="131092"/>
                                        </p:tgtEl>
                                        <p:attrNameLst>
                                          <p:attrName>style.visibility</p:attrName>
                                        </p:attrNameLst>
                                      </p:cBhvr>
                                      <p:to>
                                        <p:strVal val="visible"/>
                                      </p:to>
                                    </p:set>
                                    <p:animEffect transition="in" filter="slide(fromLeft)">
                                      <p:cBhvr>
                                        <p:cTn id="19" dur="500"/>
                                        <p:tgtEl>
                                          <p:spTgt spid="131092"/>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131083"/>
                                        </p:tgtEl>
                                        <p:attrNameLst>
                                          <p:attrName>style.visibility</p:attrName>
                                        </p:attrNameLst>
                                      </p:cBhvr>
                                      <p:to>
                                        <p:strVal val="visible"/>
                                      </p:to>
                                    </p:set>
                                    <p:animEffect transition="in" filter="slide(fromLeft)">
                                      <p:cBhvr>
                                        <p:cTn id="23" dur="500"/>
                                        <p:tgtEl>
                                          <p:spTgt spid="131083"/>
                                        </p:tgtEl>
                                      </p:cBhvr>
                                    </p:animEffect>
                                  </p:childTnLst>
                                </p:cTn>
                              </p:par>
                            </p:childTnLst>
                          </p:cTn>
                        </p:par>
                        <p:par>
                          <p:cTn id="24" fill="hold">
                            <p:stCondLst>
                              <p:cond delay="2500"/>
                            </p:stCondLst>
                            <p:childTnLst>
                              <p:par>
                                <p:cTn id="25" presetID="12" presetClass="entr" presetSubtype="8" fill="hold" nodeType="afterEffect">
                                  <p:stCondLst>
                                    <p:cond delay="0"/>
                                  </p:stCondLst>
                                  <p:childTnLst>
                                    <p:set>
                                      <p:cBhvr>
                                        <p:cTn id="26" dur="1" fill="hold">
                                          <p:stCondLst>
                                            <p:cond delay="0"/>
                                          </p:stCondLst>
                                        </p:cTn>
                                        <p:tgtEl>
                                          <p:spTgt spid="131091"/>
                                        </p:tgtEl>
                                        <p:attrNameLst>
                                          <p:attrName>style.visibility</p:attrName>
                                        </p:attrNameLst>
                                      </p:cBhvr>
                                      <p:to>
                                        <p:strVal val="visible"/>
                                      </p:to>
                                    </p:set>
                                    <p:animEffect transition="in" filter="slide(fromLeft)">
                                      <p:cBhvr>
                                        <p:cTn id="27" dur="500"/>
                                        <p:tgtEl>
                                          <p:spTgt spid="131091"/>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131084"/>
                                        </p:tgtEl>
                                        <p:attrNameLst>
                                          <p:attrName>style.visibility</p:attrName>
                                        </p:attrNameLst>
                                      </p:cBhvr>
                                      <p:to>
                                        <p:strVal val="visible"/>
                                      </p:to>
                                    </p:set>
                                    <p:animEffect transition="in" filter="slide(fromLeft)">
                                      <p:cBhvr>
                                        <p:cTn id="31" dur="500"/>
                                        <p:tgtEl>
                                          <p:spTgt spid="131084"/>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131087"/>
                                        </p:tgtEl>
                                        <p:attrNameLst>
                                          <p:attrName>style.visibility</p:attrName>
                                        </p:attrNameLst>
                                      </p:cBhvr>
                                      <p:to>
                                        <p:strVal val="visible"/>
                                      </p:to>
                                    </p:set>
                                    <p:animEffect transition="in" filter="slide(fromLeft)">
                                      <p:cBhvr>
                                        <p:cTn id="35" dur="500"/>
                                        <p:tgtEl>
                                          <p:spTgt spid="131087"/>
                                        </p:tgtEl>
                                      </p:cBhvr>
                                    </p:animEffect>
                                  </p:childTnLst>
                                </p:cTn>
                              </p:par>
                            </p:childTnLst>
                          </p:cTn>
                        </p:par>
                        <p:par>
                          <p:cTn id="36" fill="hold">
                            <p:stCondLst>
                              <p:cond delay="4000"/>
                            </p:stCondLst>
                            <p:childTnLst>
                              <p:par>
                                <p:cTn id="37" presetID="17" presetClass="entr" presetSubtype="1" fill="hold" nodeType="afterEffect">
                                  <p:stCondLst>
                                    <p:cond delay="0"/>
                                  </p:stCondLst>
                                  <p:childTnLst>
                                    <p:set>
                                      <p:cBhvr>
                                        <p:cTn id="38" dur="1" fill="hold">
                                          <p:stCondLst>
                                            <p:cond delay="0"/>
                                          </p:stCondLst>
                                        </p:cTn>
                                        <p:tgtEl>
                                          <p:spTgt spid="131093"/>
                                        </p:tgtEl>
                                        <p:attrNameLst>
                                          <p:attrName>style.visibility</p:attrName>
                                        </p:attrNameLst>
                                      </p:cBhvr>
                                      <p:to>
                                        <p:strVal val="visible"/>
                                      </p:to>
                                    </p:set>
                                    <p:anim calcmode="lin" valueType="num">
                                      <p:cBhvr>
                                        <p:cTn id="39" dur="500" fill="hold"/>
                                        <p:tgtEl>
                                          <p:spTgt spid="131093"/>
                                        </p:tgtEl>
                                        <p:attrNameLst>
                                          <p:attrName>ppt_x</p:attrName>
                                        </p:attrNameLst>
                                      </p:cBhvr>
                                      <p:tavLst>
                                        <p:tav tm="0">
                                          <p:val>
                                            <p:strVal val="#ppt_x"/>
                                          </p:val>
                                        </p:tav>
                                        <p:tav tm="100000">
                                          <p:val>
                                            <p:strVal val="#ppt_x"/>
                                          </p:val>
                                        </p:tav>
                                      </p:tavLst>
                                    </p:anim>
                                    <p:anim calcmode="lin" valueType="num">
                                      <p:cBhvr>
                                        <p:cTn id="40" dur="500" fill="hold"/>
                                        <p:tgtEl>
                                          <p:spTgt spid="131093"/>
                                        </p:tgtEl>
                                        <p:attrNameLst>
                                          <p:attrName>ppt_y</p:attrName>
                                        </p:attrNameLst>
                                      </p:cBhvr>
                                      <p:tavLst>
                                        <p:tav tm="0">
                                          <p:val>
                                            <p:strVal val="#ppt_y-#ppt_h/2"/>
                                          </p:val>
                                        </p:tav>
                                        <p:tav tm="100000">
                                          <p:val>
                                            <p:strVal val="#ppt_y"/>
                                          </p:val>
                                        </p:tav>
                                      </p:tavLst>
                                    </p:anim>
                                    <p:anim calcmode="lin" valueType="num">
                                      <p:cBhvr>
                                        <p:cTn id="41" dur="500" fill="hold"/>
                                        <p:tgtEl>
                                          <p:spTgt spid="131093"/>
                                        </p:tgtEl>
                                        <p:attrNameLst>
                                          <p:attrName>ppt_w</p:attrName>
                                        </p:attrNameLst>
                                      </p:cBhvr>
                                      <p:tavLst>
                                        <p:tav tm="0">
                                          <p:val>
                                            <p:strVal val="#ppt_w"/>
                                          </p:val>
                                        </p:tav>
                                        <p:tav tm="100000">
                                          <p:val>
                                            <p:strVal val="#ppt_w"/>
                                          </p:val>
                                        </p:tav>
                                      </p:tavLst>
                                    </p:anim>
                                    <p:anim calcmode="lin" valueType="num">
                                      <p:cBhvr>
                                        <p:cTn id="42" dur="500" fill="hold"/>
                                        <p:tgtEl>
                                          <p:spTgt spid="131093"/>
                                        </p:tgtEl>
                                        <p:attrNameLst>
                                          <p:attrName>ppt_h</p:attrName>
                                        </p:attrNameLst>
                                      </p:cBhvr>
                                      <p:tavLst>
                                        <p:tav tm="0">
                                          <p:val>
                                            <p:fltVal val="0"/>
                                          </p:val>
                                        </p:tav>
                                        <p:tav tm="100000">
                                          <p:val>
                                            <p:strVal val="#ppt_h"/>
                                          </p:val>
                                        </p:tav>
                                      </p:tavLst>
                                    </p:anim>
                                  </p:childTnLst>
                                </p:cTn>
                              </p:par>
                            </p:childTnLst>
                          </p:cTn>
                        </p:par>
                        <p:par>
                          <p:cTn id="43" fill="hold">
                            <p:stCondLst>
                              <p:cond delay="4500"/>
                            </p:stCondLst>
                            <p:childTnLst>
                              <p:par>
                                <p:cTn id="44" presetID="12" presetClass="entr" presetSubtype="8" fill="hold" grpId="0" nodeType="afterEffect">
                                  <p:stCondLst>
                                    <p:cond delay="0"/>
                                  </p:stCondLst>
                                  <p:childTnLst>
                                    <p:set>
                                      <p:cBhvr>
                                        <p:cTn id="45" dur="1" fill="hold">
                                          <p:stCondLst>
                                            <p:cond delay="0"/>
                                          </p:stCondLst>
                                        </p:cTn>
                                        <p:tgtEl>
                                          <p:spTgt spid="131088"/>
                                        </p:tgtEl>
                                        <p:attrNameLst>
                                          <p:attrName>style.visibility</p:attrName>
                                        </p:attrNameLst>
                                      </p:cBhvr>
                                      <p:to>
                                        <p:strVal val="visible"/>
                                      </p:to>
                                    </p:set>
                                    <p:animEffect transition="in" filter="slide(fromLeft)">
                                      <p:cBhvr>
                                        <p:cTn id="46" dur="500"/>
                                        <p:tgtEl>
                                          <p:spTgt spid="131088"/>
                                        </p:tgtEl>
                                      </p:cBhvr>
                                    </p:animEffect>
                                  </p:childTnLst>
                                </p:cTn>
                              </p:par>
                            </p:childTnLst>
                          </p:cTn>
                        </p:par>
                        <p:par>
                          <p:cTn id="47" fill="hold">
                            <p:stCondLst>
                              <p:cond delay="5000"/>
                            </p:stCondLst>
                            <p:childTnLst>
                              <p:par>
                                <p:cTn id="48" presetID="17" presetClass="entr" presetSubtype="1" fill="hold" nodeType="afterEffect">
                                  <p:stCondLst>
                                    <p:cond delay="0"/>
                                  </p:stCondLst>
                                  <p:childTnLst>
                                    <p:set>
                                      <p:cBhvr>
                                        <p:cTn id="49" dur="1" fill="hold">
                                          <p:stCondLst>
                                            <p:cond delay="0"/>
                                          </p:stCondLst>
                                        </p:cTn>
                                        <p:tgtEl>
                                          <p:spTgt spid="131094"/>
                                        </p:tgtEl>
                                        <p:attrNameLst>
                                          <p:attrName>style.visibility</p:attrName>
                                        </p:attrNameLst>
                                      </p:cBhvr>
                                      <p:to>
                                        <p:strVal val="visible"/>
                                      </p:to>
                                    </p:set>
                                    <p:anim calcmode="lin" valueType="num">
                                      <p:cBhvr>
                                        <p:cTn id="50" dur="500" fill="hold"/>
                                        <p:tgtEl>
                                          <p:spTgt spid="131094"/>
                                        </p:tgtEl>
                                        <p:attrNameLst>
                                          <p:attrName>ppt_x</p:attrName>
                                        </p:attrNameLst>
                                      </p:cBhvr>
                                      <p:tavLst>
                                        <p:tav tm="0">
                                          <p:val>
                                            <p:strVal val="#ppt_x"/>
                                          </p:val>
                                        </p:tav>
                                        <p:tav tm="100000">
                                          <p:val>
                                            <p:strVal val="#ppt_x"/>
                                          </p:val>
                                        </p:tav>
                                      </p:tavLst>
                                    </p:anim>
                                    <p:anim calcmode="lin" valueType="num">
                                      <p:cBhvr>
                                        <p:cTn id="51" dur="500" fill="hold"/>
                                        <p:tgtEl>
                                          <p:spTgt spid="131094"/>
                                        </p:tgtEl>
                                        <p:attrNameLst>
                                          <p:attrName>ppt_y</p:attrName>
                                        </p:attrNameLst>
                                      </p:cBhvr>
                                      <p:tavLst>
                                        <p:tav tm="0">
                                          <p:val>
                                            <p:strVal val="#ppt_y-#ppt_h/2"/>
                                          </p:val>
                                        </p:tav>
                                        <p:tav tm="100000">
                                          <p:val>
                                            <p:strVal val="#ppt_y"/>
                                          </p:val>
                                        </p:tav>
                                      </p:tavLst>
                                    </p:anim>
                                    <p:anim calcmode="lin" valueType="num">
                                      <p:cBhvr>
                                        <p:cTn id="52" dur="500" fill="hold"/>
                                        <p:tgtEl>
                                          <p:spTgt spid="131094"/>
                                        </p:tgtEl>
                                        <p:attrNameLst>
                                          <p:attrName>ppt_w</p:attrName>
                                        </p:attrNameLst>
                                      </p:cBhvr>
                                      <p:tavLst>
                                        <p:tav tm="0">
                                          <p:val>
                                            <p:strVal val="#ppt_w"/>
                                          </p:val>
                                        </p:tav>
                                        <p:tav tm="100000">
                                          <p:val>
                                            <p:strVal val="#ppt_w"/>
                                          </p:val>
                                        </p:tav>
                                      </p:tavLst>
                                    </p:anim>
                                    <p:anim calcmode="lin" valueType="num">
                                      <p:cBhvr>
                                        <p:cTn id="53" dur="500" fill="hold"/>
                                        <p:tgtEl>
                                          <p:spTgt spid="131094"/>
                                        </p:tgtEl>
                                        <p:attrNameLst>
                                          <p:attrName>ppt_h</p:attrName>
                                        </p:attrNameLst>
                                      </p:cBhvr>
                                      <p:tavLst>
                                        <p:tav tm="0">
                                          <p:val>
                                            <p:fltVal val="0"/>
                                          </p:val>
                                        </p:tav>
                                        <p:tav tm="100000">
                                          <p:val>
                                            <p:strVal val="#ppt_h"/>
                                          </p:val>
                                        </p:tav>
                                      </p:tavLst>
                                    </p:anim>
                                  </p:childTnLst>
                                </p:cTn>
                              </p:par>
                            </p:childTnLst>
                          </p:cTn>
                        </p:par>
                        <p:par>
                          <p:cTn id="54" fill="hold">
                            <p:stCondLst>
                              <p:cond delay="5500"/>
                            </p:stCondLst>
                            <p:childTnLst>
                              <p:par>
                                <p:cTn id="55" presetID="12" presetClass="entr" presetSubtype="8" fill="hold" grpId="0" nodeType="afterEffect">
                                  <p:stCondLst>
                                    <p:cond delay="0"/>
                                  </p:stCondLst>
                                  <p:childTnLst>
                                    <p:set>
                                      <p:cBhvr>
                                        <p:cTn id="56" dur="1" fill="hold">
                                          <p:stCondLst>
                                            <p:cond delay="0"/>
                                          </p:stCondLst>
                                        </p:cTn>
                                        <p:tgtEl>
                                          <p:spTgt spid="131089"/>
                                        </p:tgtEl>
                                        <p:attrNameLst>
                                          <p:attrName>style.visibility</p:attrName>
                                        </p:attrNameLst>
                                      </p:cBhvr>
                                      <p:to>
                                        <p:strVal val="visible"/>
                                      </p:to>
                                    </p:set>
                                    <p:animEffect transition="in" filter="slide(fromLeft)">
                                      <p:cBhvr>
                                        <p:cTn id="57" dur="500"/>
                                        <p:tgtEl>
                                          <p:spTgt spid="131089"/>
                                        </p:tgtEl>
                                      </p:cBhvr>
                                    </p:animEffect>
                                  </p:childTnLst>
                                </p:cTn>
                              </p:par>
                            </p:childTnLst>
                          </p:cTn>
                        </p:par>
                        <p:par>
                          <p:cTn id="58" fill="hold">
                            <p:stCondLst>
                              <p:cond delay="6000"/>
                            </p:stCondLst>
                            <p:childTnLst>
                              <p:par>
                                <p:cTn id="59" presetID="17" presetClass="entr" presetSubtype="1" fill="hold" nodeType="afterEffect">
                                  <p:stCondLst>
                                    <p:cond delay="0"/>
                                  </p:stCondLst>
                                  <p:childTnLst>
                                    <p:set>
                                      <p:cBhvr>
                                        <p:cTn id="60" dur="1" fill="hold">
                                          <p:stCondLst>
                                            <p:cond delay="0"/>
                                          </p:stCondLst>
                                        </p:cTn>
                                        <p:tgtEl>
                                          <p:spTgt spid="131095"/>
                                        </p:tgtEl>
                                        <p:attrNameLst>
                                          <p:attrName>style.visibility</p:attrName>
                                        </p:attrNameLst>
                                      </p:cBhvr>
                                      <p:to>
                                        <p:strVal val="visible"/>
                                      </p:to>
                                    </p:set>
                                    <p:anim calcmode="lin" valueType="num">
                                      <p:cBhvr>
                                        <p:cTn id="61" dur="500" fill="hold"/>
                                        <p:tgtEl>
                                          <p:spTgt spid="131095"/>
                                        </p:tgtEl>
                                        <p:attrNameLst>
                                          <p:attrName>ppt_x</p:attrName>
                                        </p:attrNameLst>
                                      </p:cBhvr>
                                      <p:tavLst>
                                        <p:tav tm="0">
                                          <p:val>
                                            <p:strVal val="#ppt_x"/>
                                          </p:val>
                                        </p:tav>
                                        <p:tav tm="100000">
                                          <p:val>
                                            <p:strVal val="#ppt_x"/>
                                          </p:val>
                                        </p:tav>
                                      </p:tavLst>
                                    </p:anim>
                                    <p:anim calcmode="lin" valueType="num">
                                      <p:cBhvr>
                                        <p:cTn id="62" dur="500" fill="hold"/>
                                        <p:tgtEl>
                                          <p:spTgt spid="131095"/>
                                        </p:tgtEl>
                                        <p:attrNameLst>
                                          <p:attrName>ppt_y</p:attrName>
                                        </p:attrNameLst>
                                      </p:cBhvr>
                                      <p:tavLst>
                                        <p:tav tm="0">
                                          <p:val>
                                            <p:strVal val="#ppt_y-#ppt_h/2"/>
                                          </p:val>
                                        </p:tav>
                                        <p:tav tm="100000">
                                          <p:val>
                                            <p:strVal val="#ppt_y"/>
                                          </p:val>
                                        </p:tav>
                                      </p:tavLst>
                                    </p:anim>
                                    <p:anim calcmode="lin" valueType="num">
                                      <p:cBhvr>
                                        <p:cTn id="63" dur="500" fill="hold"/>
                                        <p:tgtEl>
                                          <p:spTgt spid="131095"/>
                                        </p:tgtEl>
                                        <p:attrNameLst>
                                          <p:attrName>ppt_w</p:attrName>
                                        </p:attrNameLst>
                                      </p:cBhvr>
                                      <p:tavLst>
                                        <p:tav tm="0">
                                          <p:val>
                                            <p:strVal val="#ppt_w"/>
                                          </p:val>
                                        </p:tav>
                                        <p:tav tm="100000">
                                          <p:val>
                                            <p:strVal val="#ppt_w"/>
                                          </p:val>
                                        </p:tav>
                                      </p:tavLst>
                                    </p:anim>
                                    <p:anim calcmode="lin" valueType="num">
                                      <p:cBhvr>
                                        <p:cTn id="64" dur="500" fill="hold"/>
                                        <p:tgtEl>
                                          <p:spTgt spid="13109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83" grpId="0" animBg="1" autoUpdateAnimBg="0"/>
      <p:bldP spid="131084" grpId="0" animBg="1" autoUpdateAnimBg="0"/>
      <p:bldP spid="131085" grpId="0" animBg="1" autoUpdateAnimBg="0"/>
      <p:bldP spid="131086" grpId="0" animBg="1" autoUpdateAnimBg="0"/>
      <p:bldP spid="131087" grpId="0" animBg="1" autoUpdateAnimBg="0"/>
      <p:bldP spid="131088" grpId="0" animBg="1" autoUpdateAnimBg="0"/>
      <p:bldP spid="131089"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p:cNvSpPr>
          <p:nvPr>
            <p:ph type="title"/>
          </p:nvPr>
        </p:nvSpPr>
        <p:spPr>
          <a:xfrm>
            <a:off x="444500" y="533400"/>
            <a:ext cx="8229600" cy="990600"/>
          </a:xfrm>
        </p:spPr>
        <p:txBody>
          <a:bodyPr/>
          <a:lstStyle/>
          <a:p>
            <a:r>
              <a:rPr lang="tr-TR" dirty="0" smtClean="0"/>
              <a:t>Zaman Tuzakları</a:t>
            </a:r>
          </a:p>
        </p:txBody>
      </p:sp>
      <p:sp>
        <p:nvSpPr>
          <p:cNvPr id="292867" name="Rectangle 3"/>
          <p:cNvSpPr>
            <a:spLocks noGrp="1"/>
          </p:cNvSpPr>
          <p:nvPr>
            <p:ph type="body" sz="half" idx="1"/>
          </p:nvPr>
        </p:nvSpPr>
        <p:spPr>
          <a:xfrm>
            <a:off x="444500" y="1828800"/>
            <a:ext cx="5410200" cy="4910138"/>
          </a:xfrm>
        </p:spPr>
        <p:txBody>
          <a:bodyPr>
            <a:normAutofit lnSpcReduction="10000"/>
          </a:bodyPr>
          <a:lstStyle/>
          <a:p>
            <a:r>
              <a:rPr lang="tr-TR" sz="2800" dirty="0" smtClean="0"/>
              <a:t>Plânsızlık</a:t>
            </a:r>
          </a:p>
          <a:p>
            <a:r>
              <a:rPr lang="tr-TR" sz="2800" dirty="0" smtClean="0"/>
              <a:t>Öncelikleri belirleyememek ve </a:t>
            </a:r>
            <a:r>
              <a:rPr lang="tr-TR" sz="2800" dirty="0" smtClean="0">
                <a:latin typeface="Times New Roman" pitchFamily="18" charset="0"/>
              </a:rPr>
              <a:t>s</a:t>
            </a:r>
            <a:r>
              <a:rPr lang="tr-TR" sz="2800" dirty="0" smtClean="0"/>
              <a:t>ıralayamamak</a:t>
            </a:r>
          </a:p>
          <a:p>
            <a:r>
              <a:rPr lang="tr-TR" sz="2800" dirty="0" smtClean="0"/>
              <a:t>Ertelemek / işi yarım bırakma alışkanlığı</a:t>
            </a:r>
          </a:p>
          <a:p>
            <a:r>
              <a:rPr lang="tr-TR" sz="2800" dirty="0" smtClean="0"/>
              <a:t>Acelecilik/sabırsızlık gösterme</a:t>
            </a:r>
          </a:p>
          <a:p>
            <a:r>
              <a:rPr lang="tr-TR" sz="2800" dirty="0" smtClean="0"/>
              <a:t>Özdenetim eksikliği</a:t>
            </a:r>
          </a:p>
          <a:p>
            <a:r>
              <a:rPr lang="tr-TR" sz="2800" dirty="0" smtClean="0"/>
              <a:t>Dikkat dağınıklığı</a:t>
            </a:r>
          </a:p>
          <a:p>
            <a:r>
              <a:rPr lang="tr-TR" sz="2800" dirty="0" smtClean="0"/>
              <a:t>ortamdan doğan fiziksel sorunlar( ses, ışık, gürültü, ısı vb.) </a:t>
            </a:r>
          </a:p>
          <a:p>
            <a:endParaRPr lang="tr-TR" sz="2800" dirty="0" smtClean="0">
              <a:latin typeface="Times New Roman" pitchFamily="18" charset="0"/>
            </a:endParaRPr>
          </a:p>
          <a:p>
            <a:endParaRPr lang="tr-TR" sz="2800" dirty="0" smtClean="0"/>
          </a:p>
          <a:p>
            <a:endParaRPr lang="tr-TR" sz="2800" dirty="0" smtClean="0">
              <a:latin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1" name="Rectangle 9"/>
          <p:cNvSpPr>
            <a:spLocks noGrp="1" noChangeArrowheads="1"/>
          </p:cNvSpPr>
          <p:nvPr>
            <p:ph type="title"/>
          </p:nvPr>
        </p:nvSpPr>
        <p:spPr/>
        <p:txBody>
          <a:bodyPr/>
          <a:lstStyle/>
          <a:p>
            <a:r>
              <a:rPr lang="tr-TR" dirty="0"/>
              <a:t>Zaman </a:t>
            </a:r>
            <a:r>
              <a:rPr lang="tr-TR" dirty="0" smtClean="0"/>
              <a:t>Tuzakları</a:t>
            </a:r>
            <a:endParaRPr lang="tr-TR" dirty="0"/>
          </a:p>
        </p:txBody>
      </p:sp>
      <p:sp>
        <p:nvSpPr>
          <p:cNvPr id="49162" name="Rectangle 10"/>
          <p:cNvSpPr>
            <a:spLocks noGrp="1" noChangeArrowheads="1"/>
          </p:cNvSpPr>
          <p:nvPr>
            <p:ph sz="half" idx="1"/>
          </p:nvPr>
        </p:nvSpPr>
        <p:spPr/>
        <p:txBody>
          <a:bodyPr/>
          <a:lstStyle/>
          <a:p>
            <a:r>
              <a:rPr lang="tr-TR" dirty="0"/>
              <a:t>Düzensizlik</a:t>
            </a:r>
          </a:p>
          <a:p>
            <a:r>
              <a:rPr lang="tr-TR" dirty="0" smtClean="0"/>
              <a:t>Geciktirme</a:t>
            </a:r>
            <a:endParaRPr lang="tr-TR" dirty="0"/>
          </a:p>
          <a:p>
            <a:r>
              <a:rPr lang="tr-TR" dirty="0"/>
              <a:t>Beklemeler</a:t>
            </a:r>
          </a:p>
          <a:p>
            <a:r>
              <a:rPr lang="tr-TR" dirty="0" smtClean="0"/>
              <a:t>Aksaklıklar</a:t>
            </a:r>
          </a:p>
          <a:p>
            <a:r>
              <a:rPr lang="tr-TR" dirty="0" smtClean="0"/>
              <a:t>Plansız çalışma</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7467600" cy="5853264"/>
          </a:xfrm>
        </p:spPr>
        <p:txBody>
          <a:bodyPr>
            <a:normAutofit fontScale="92500"/>
          </a:bodyPr>
          <a:lstStyle/>
          <a:p>
            <a:pPr algn="just">
              <a:buFont typeface="Arial" pitchFamily="34" charset="0"/>
              <a:buChar char="•"/>
            </a:pPr>
            <a:endParaRPr lang="tr-TR" dirty="0" smtClean="0"/>
          </a:p>
          <a:p>
            <a:pPr algn="just">
              <a:buFont typeface="Arial" pitchFamily="34" charset="0"/>
              <a:buChar char="•"/>
            </a:pPr>
            <a:r>
              <a:rPr lang="en-US" dirty="0" smtClean="0"/>
              <a:t>Her sabah hesabınıza 86.400 altın yatırılan bir bankanın olduğunu düşünün. </a:t>
            </a:r>
            <a:endParaRPr lang="tr-TR" dirty="0" smtClean="0"/>
          </a:p>
          <a:p>
            <a:pPr algn="just">
              <a:buFont typeface="Arial" pitchFamily="34" charset="0"/>
              <a:buChar char="•"/>
            </a:pPr>
            <a:r>
              <a:rPr lang="en-US" dirty="0" smtClean="0"/>
              <a:t>Gün boyunca, bu altından istediğiniz kadar altını harcamakta veya harcamamakta serbest bırakıldınız. </a:t>
            </a:r>
            <a:endParaRPr lang="tr-TR" dirty="0" smtClean="0"/>
          </a:p>
          <a:p>
            <a:pPr algn="just">
              <a:buFont typeface="Arial" pitchFamily="34" charset="0"/>
              <a:buChar char="•"/>
            </a:pPr>
            <a:r>
              <a:rPr lang="en-US" dirty="0" smtClean="0"/>
              <a:t>Ancak  bir tek koşulla, o gün size ayrılan altından harcamayı başaramadığınız kısmı, ertesi güne devretmiyor. </a:t>
            </a:r>
            <a:endParaRPr lang="tr-TR" dirty="0" smtClean="0"/>
          </a:p>
          <a:p>
            <a:pPr algn="just">
              <a:buFont typeface="Arial" pitchFamily="34" charset="0"/>
              <a:buChar char="•"/>
            </a:pPr>
            <a:r>
              <a:rPr lang="en-US" dirty="0" smtClean="0"/>
              <a:t>Yani bir önceki altının tamamını harcamış veya hiçbir bölümünü harcamamış da olsanız, ertesi sabah bankanızın hesabında yine 86.400 altın olduğunu görüyorsunuz.</a:t>
            </a:r>
            <a:endParaRPr lang="tr-TR" dirty="0" smtClean="0"/>
          </a:p>
          <a:p>
            <a:pPr>
              <a:buNone/>
            </a:pPr>
            <a:r>
              <a:rPr lang="en-US" dirty="0" smtClean="0"/>
              <a:t> </a:t>
            </a:r>
            <a:endParaRPr lang="tr-TR" dirty="0" smtClean="0"/>
          </a:p>
          <a:p>
            <a:pPr>
              <a:buNone/>
            </a:pPr>
            <a:r>
              <a:rPr lang="en-US" dirty="0" smtClean="0"/>
              <a:t> </a:t>
            </a:r>
            <a:endParaRPr lang="tr-TR" dirty="0" smtClean="0"/>
          </a:p>
          <a:p>
            <a:endParaRPr lang="tr-TR" dirty="0"/>
          </a:p>
        </p:txBody>
      </p:sp>
    </p:spTree>
    <p:extLst>
      <p:ext uri="{BB962C8B-B14F-4D97-AF65-F5344CB8AC3E}">
        <p14:creationId xmlns:p14="http://schemas.microsoft.com/office/powerpoint/2010/main" val="3455678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609600"/>
          </a:xfrm>
        </p:spPr>
        <p:txBody>
          <a:bodyPr>
            <a:normAutofit fontScale="90000"/>
          </a:bodyPr>
          <a:lstStyle/>
          <a:p>
            <a:r>
              <a:rPr lang="tr-TR" dirty="0" smtClean="0"/>
              <a:t>Etkin Zaman Teknikleri</a:t>
            </a:r>
            <a:endParaRPr lang="tr-TR" dirty="0"/>
          </a:p>
        </p:txBody>
      </p:sp>
      <p:sp>
        <p:nvSpPr>
          <p:cNvPr id="3" name="Text Placeholder 2"/>
          <p:cNvSpPr>
            <a:spLocks noGrp="1"/>
          </p:cNvSpPr>
          <p:nvPr>
            <p:ph type="body" sz="half" idx="1"/>
          </p:nvPr>
        </p:nvSpPr>
        <p:spPr>
          <a:xfrm>
            <a:off x="304800" y="1643062"/>
            <a:ext cx="7772400" cy="5214938"/>
          </a:xfrm>
        </p:spPr>
        <p:txBody>
          <a:bodyPr>
            <a:normAutofit/>
          </a:bodyPr>
          <a:lstStyle/>
          <a:p>
            <a:r>
              <a:rPr lang="tr-TR" dirty="0" smtClean="0"/>
              <a:t>1. Kendini Yönetmeyi Bilme</a:t>
            </a:r>
          </a:p>
          <a:p>
            <a:r>
              <a:rPr lang="tr-TR" dirty="0" smtClean="0"/>
              <a:t>2. Plan Yapma Alışkanlığı Geliştirme</a:t>
            </a:r>
          </a:p>
          <a:p>
            <a:r>
              <a:rPr lang="tr-TR" dirty="0" smtClean="0"/>
              <a:t>3. Öncelikleri Belirleme</a:t>
            </a:r>
          </a:p>
          <a:p>
            <a:r>
              <a:rPr lang="tr-TR" dirty="0" smtClean="0"/>
              <a:t>4. İşi Ertelemekten Kaçınma</a:t>
            </a:r>
          </a:p>
          <a:p>
            <a:r>
              <a:rPr lang="tr-TR" dirty="0" smtClean="0"/>
              <a:t>5. Telefon Düzenlemeleri</a:t>
            </a:r>
          </a:p>
          <a:p>
            <a:r>
              <a:rPr lang="tr-TR" dirty="0"/>
              <a:t>6</a:t>
            </a:r>
            <a:r>
              <a:rPr lang="tr-TR" dirty="0" smtClean="0"/>
              <a:t>. Çalışma Ortamının Düzenlenmesi</a:t>
            </a:r>
          </a:p>
          <a:p>
            <a:r>
              <a:rPr lang="tr-TR" dirty="0"/>
              <a:t>7</a:t>
            </a:r>
            <a:r>
              <a:rPr lang="tr-TR" dirty="0" smtClean="0"/>
              <a:t>. Etkili Okuma Becerilerinin Geliştirilmesi</a:t>
            </a:r>
          </a:p>
          <a:p>
            <a:pPr marL="0" indent="0">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876300"/>
            <a:ext cx="8229600" cy="1143000"/>
          </a:xfrm>
        </p:spPr>
        <p:txBody>
          <a:bodyPr>
            <a:normAutofit fontScale="90000"/>
          </a:bodyPr>
          <a:lstStyle/>
          <a:p>
            <a:pPr eaLnBrk="1" hangingPunct="1"/>
            <a:r>
              <a:rPr lang="tr-TR" dirty="0" smtClean="0"/>
              <a:t> Zaman Yönetimi Teknikleri</a:t>
            </a:r>
            <a:br>
              <a:rPr lang="tr-TR" dirty="0" smtClean="0"/>
            </a:br>
            <a:endParaRPr lang="en-US" dirty="0" smtClean="0"/>
          </a:p>
        </p:txBody>
      </p:sp>
      <p:sp>
        <p:nvSpPr>
          <p:cNvPr id="114691" name="Rectangle 3"/>
          <p:cNvSpPr>
            <a:spLocks noGrp="1" noChangeArrowheads="1"/>
          </p:cNvSpPr>
          <p:nvPr>
            <p:ph idx="1"/>
          </p:nvPr>
        </p:nvSpPr>
        <p:spPr>
          <a:xfrm>
            <a:off x="152400" y="1447800"/>
            <a:ext cx="8229600" cy="4937125"/>
          </a:xfrm>
        </p:spPr>
        <p:txBody>
          <a:bodyPr>
            <a:normAutofit/>
          </a:bodyPr>
          <a:lstStyle/>
          <a:p>
            <a:pPr eaLnBrk="1" hangingPunct="1">
              <a:lnSpc>
                <a:spcPct val="80000"/>
              </a:lnSpc>
            </a:pPr>
            <a:r>
              <a:rPr lang="tr-TR" sz="2800" dirty="0" smtClean="0">
                <a:latin typeface="Times New Roman" pitchFamily="18" charset="0"/>
              </a:rPr>
              <a:t>Günlük/ajanda tutun, yaptıklarınızı kayıt altına alın</a:t>
            </a:r>
          </a:p>
          <a:p>
            <a:pPr eaLnBrk="1" hangingPunct="1">
              <a:lnSpc>
                <a:spcPct val="80000"/>
              </a:lnSpc>
            </a:pPr>
            <a:endParaRPr lang="tr-TR" sz="2800" dirty="0" smtClean="0">
              <a:latin typeface="Times New Roman" pitchFamily="18" charset="0"/>
            </a:endParaRPr>
          </a:p>
          <a:p>
            <a:pPr eaLnBrk="1" hangingPunct="1">
              <a:lnSpc>
                <a:spcPct val="80000"/>
              </a:lnSpc>
            </a:pPr>
            <a:r>
              <a:rPr lang="tr-TR" sz="2800" dirty="0" smtClean="0">
                <a:latin typeface="Times New Roman" pitchFamily="18" charset="0"/>
              </a:rPr>
              <a:t>Amaç ve hedeflerinizi belirleyip düzenli olarak gözden geçirin</a:t>
            </a:r>
          </a:p>
          <a:p>
            <a:pPr eaLnBrk="1" hangingPunct="1">
              <a:lnSpc>
                <a:spcPct val="80000"/>
              </a:lnSpc>
            </a:pPr>
            <a:endParaRPr lang="tr-TR" sz="2800" dirty="0" smtClean="0">
              <a:latin typeface="Times New Roman" pitchFamily="18" charset="0"/>
            </a:endParaRPr>
          </a:p>
          <a:p>
            <a:pPr eaLnBrk="1" hangingPunct="1">
              <a:lnSpc>
                <a:spcPct val="80000"/>
              </a:lnSpc>
            </a:pPr>
            <a:r>
              <a:rPr lang="tr-TR" sz="2800" dirty="0" smtClean="0">
                <a:latin typeface="Times New Roman" pitchFamily="18" charset="0"/>
              </a:rPr>
              <a:t>Günlük yapılacaklar listesi çıkarın</a:t>
            </a:r>
          </a:p>
          <a:p>
            <a:pPr eaLnBrk="1" hangingPunct="1">
              <a:lnSpc>
                <a:spcPct val="80000"/>
              </a:lnSpc>
            </a:pPr>
            <a:endParaRPr lang="tr-TR" sz="2800" dirty="0" smtClean="0">
              <a:latin typeface="Times New Roman" pitchFamily="18" charset="0"/>
            </a:endParaRPr>
          </a:p>
          <a:p>
            <a:pPr marL="0" indent="0" eaLnBrk="1" hangingPunct="1">
              <a:lnSpc>
                <a:spcPct val="80000"/>
              </a:lnSpc>
              <a:buNone/>
            </a:pPr>
            <a:endParaRPr lang="tr-TR" sz="2800" dirty="0" smtClean="0">
              <a:latin typeface="Times New Roman" pitchFamily="18" charset="0"/>
            </a:endParaRPr>
          </a:p>
          <a:p>
            <a:pPr eaLnBrk="1" hangingPunct="1">
              <a:lnSpc>
                <a:spcPct val="80000"/>
              </a:lnSpc>
            </a:pPr>
            <a:r>
              <a:rPr lang="tr-TR" sz="2800" dirty="0" smtClean="0">
                <a:latin typeface="Times New Roman" pitchFamily="18" charset="0"/>
              </a:rPr>
              <a:t>Kendinize dikkat edin, düzenli beslenin, iyi uyuyun ve egzersiz yapın, beyninizin zinde olmasını sağlayın</a:t>
            </a:r>
            <a:br>
              <a:rPr lang="tr-TR" sz="2800" dirty="0" smtClean="0">
                <a:latin typeface="Times New Roman" pitchFamily="18" charset="0"/>
              </a:rPr>
            </a:br>
            <a:r>
              <a:rPr lang="tr-TR" sz="2800" dirty="0" smtClean="0">
                <a:latin typeface="Times New Roman" pitchFamily="18" charset="0"/>
              </a:rPr>
              <a:t/>
            </a:r>
            <a:br>
              <a:rPr lang="tr-TR" sz="2800" dirty="0" smtClean="0">
                <a:latin typeface="Times New Roman" pitchFamily="18" charset="0"/>
              </a:rPr>
            </a:br>
            <a:endParaRPr lang="en-US" sz="2800" dirty="0" smtClean="0">
              <a:latin typeface="Times New Roman" pitchFamily="18"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idx="1"/>
          </p:nvPr>
        </p:nvSpPr>
        <p:spPr>
          <a:xfrm>
            <a:off x="685800" y="914400"/>
            <a:ext cx="7772400" cy="5029200"/>
          </a:xfrm>
        </p:spPr>
        <p:txBody>
          <a:bodyPr/>
          <a:lstStyle/>
          <a:p>
            <a:pPr>
              <a:lnSpc>
                <a:spcPct val="90000"/>
              </a:lnSpc>
            </a:pPr>
            <a:r>
              <a:rPr lang="tr-TR" dirty="0"/>
              <a:t>Hepimizin </a:t>
            </a:r>
            <a:br>
              <a:rPr lang="tr-TR" dirty="0"/>
            </a:br>
            <a:r>
              <a:rPr lang="tr-TR" dirty="0"/>
              <a:t>       haftada 168 saati var,</a:t>
            </a:r>
            <a:br>
              <a:rPr lang="tr-TR" dirty="0"/>
            </a:br>
            <a:r>
              <a:rPr lang="tr-TR" dirty="0"/>
              <a:t>              siz bu saatleri nasıl    </a:t>
            </a:r>
            <a:br>
              <a:rPr lang="tr-TR" dirty="0"/>
            </a:br>
            <a:r>
              <a:rPr lang="tr-TR" dirty="0"/>
              <a:t>                      değerlendiriyorsunuz?</a:t>
            </a:r>
          </a:p>
          <a:p>
            <a:pPr>
              <a:lnSpc>
                <a:spcPct val="90000"/>
              </a:lnSpc>
              <a:buFontTx/>
              <a:buNone/>
            </a:pPr>
            <a:endParaRPr lang="tr-TR" dirty="0"/>
          </a:p>
          <a:p>
            <a:pPr>
              <a:lnSpc>
                <a:spcPct val="90000"/>
              </a:lnSpc>
            </a:pPr>
            <a:r>
              <a:rPr lang="tr-TR" dirty="0"/>
              <a:t>Zamanın yetmediğini, işimizin çok olduğunu söyler yakınıp dururuz.</a:t>
            </a:r>
          </a:p>
          <a:p>
            <a:pPr>
              <a:lnSpc>
                <a:spcPct val="90000"/>
              </a:lnSpc>
              <a:buFontTx/>
              <a:buNone/>
            </a:pPr>
            <a:endParaRPr lang="tr-TR" dirty="0"/>
          </a:p>
          <a:p>
            <a:pPr>
              <a:lnSpc>
                <a:spcPct val="90000"/>
              </a:lnSpc>
            </a:pPr>
            <a:r>
              <a:rPr lang="tr-TR" dirty="0"/>
              <a:t>Eğer her gün fazladan iki saat verilse, ne </a:t>
            </a:r>
            <a:r>
              <a:rPr lang="tr-TR" dirty="0" smtClean="0"/>
              <a:t>yapardınız?</a:t>
            </a: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p:txBody>
          <a:bodyPr/>
          <a:lstStyle/>
          <a:p>
            <a:r>
              <a:rPr lang="tr-TR" dirty="0"/>
              <a:t>Zamanı iyi kullanmanın </a:t>
            </a:r>
            <a:r>
              <a:rPr lang="tr-TR" dirty="0" smtClean="0"/>
              <a:t>yolları </a:t>
            </a:r>
            <a:endParaRPr lang="tr-TR" dirty="0"/>
          </a:p>
        </p:txBody>
      </p:sp>
      <p:sp>
        <p:nvSpPr>
          <p:cNvPr id="35845" name="Rectangle 5"/>
          <p:cNvSpPr>
            <a:spLocks noGrp="1" noChangeArrowheads="1"/>
          </p:cNvSpPr>
          <p:nvPr>
            <p:ph idx="1"/>
          </p:nvPr>
        </p:nvSpPr>
        <p:spPr/>
        <p:txBody>
          <a:bodyPr/>
          <a:lstStyle/>
          <a:p>
            <a:pPr marL="609600" indent="-609600">
              <a:lnSpc>
                <a:spcPct val="140000"/>
              </a:lnSpc>
              <a:buFontTx/>
              <a:buAutoNum type="arabicPeriod"/>
            </a:pPr>
            <a:r>
              <a:rPr lang="tr-TR" dirty="0" smtClean="0"/>
              <a:t>Öncelikli işleri ertelememe öne alma</a:t>
            </a:r>
          </a:p>
          <a:p>
            <a:pPr marL="609600" indent="-609600">
              <a:lnSpc>
                <a:spcPct val="140000"/>
              </a:lnSpc>
              <a:buFontTx/>
              <a:buAutoNum type="arabicPeriod"/>
            </a:pPr>
            <a:r>
              <a:rPr lang="tr-TR" dirty="0" smtClean="0"/>
              <a:t>Önceliği olmayan </a:t>
            </a:r>
            <a:r>
              <a:rPr lang="tr-TR" dirty="0"/>
              <a:t>işleri veya faaliyetleri </a:t>
            </a:r>
            <a:r>
              <a:rPr lang="tr-TR" dirty="0" smtClean="0"/>
              <a:t>bırakmak, sonraya ertelemek</a:t>
            </a:r>
            <a:endParaRPr lang="tr-TR" dirty="0"/>
          </a:p>
          <a:p>
            <a:pPr marL="609600" indent="-609600">
              <a:lnSpc>
                <a:spcPct val="140000"/>
              </a:lnSpc>
              <a:buFontTx/>
              <a:buAutoNum type="arabicPeriod"/>
            </a:pPr>
            <a:r>
              <a:rPr lang="tr-TR" dirty="0" smtClean="0"/>
              <a:t>Yapılan </a:t>
            </a:r>
            <a:r>
              <a:rPr lang="tr-TR" dirty="0"/>
              <a:t>işte daha etkin olmak</a:t>
            </a:r>
            <a:r>
              <a:rPr lang="tr-TR" dirty="0" smtClean="0"/>
              <a:t>.</a:t>
            </a:r>
            <a:endParaRPr lang="tr-TR"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10600" cy="5638800"/>
          </a:xfrm>
        </p:spPr>
        <p:txBody>
          <a:bodyPr>
            <a:normAutofit/>
          </a:bodyPr>
          <a:lstStyle/>
          <a:p>
            <a:r>
              <a:rPr lang="tr-TR" dirty="0" smtClean="0"/>
              <a:t>BİR SENE’nin değerini anlayabilmek için sınıfta kalan bir öğrenciye sorun</a:t>
            </a:r>
          </a:p>
          <a:p>
            <a:r>
              <a:rPr lang="tr-TR" dirty="0" smtClean="0"/>
              <a:t>BİR AY’ın değerini anlayabilmek için prematüre bebeğini dünyaya getiren anneye sorun,</a:t>
            </a:r>
          </a:p>
          <a:p>
            <a:r>
              <a:rPr lang="tr-TR" dirty="0" smtClean="0"/>
              <a:t>BİR HAFTA’nın değerini anlayabilmek için haftalık dergi editörüne sorun,</a:t>
            </a:r>
          </a:p>
          <a:p>
            <a:r>
              <a:rPr lang="tr-TR" dirty="0" smtClean="0"/>
              <a:t>BİR DAKİKA’nın değerini anlayabilmek için, treni henüz kaçırmış bir kişiye sorun,</a:t>
            </a:r>
          </a:p>
          <a:p>
            <a:r>
              <a:rPr lang="tr-TR" dirty="0" smtClean="0"/>
              <a:t>Bir SANİYE’nin değerini anlayabilmek için bir kazayı kıl payı atlatmış bir kişiye sorun,</a:t>
            </a:r>
          </a:p>
          <a:p>
            <a:r>
              <a:rPr lang="tr-TR" dirty="0" smtClean="0"/>
              <a:t>BİR MİLİSANİYE’nin değerini anlayabilmek için olimpiyatlarda gümüş madalya kazanan kişiye sorun</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6"/>
          <p:cNvSpPr>
            <a:spLocks noGrp="1" noChangeArrowheads="1"/>
          </p:cNvSpPr>
          <p:nvPr>
            <p:ph type="title"/>
          </p:nvPr>
        </p:nvSpPr>
        <p:spPr>
          <a:xfrm>
            <a:off x="685800" y="609600"/>
            <a:ext cx="7772400" cy="1219200"/>
          </a:xfrm>
        </p:spPr>
        <p:txBody>
          <a:bodyPr>
            <a:normAutofit fontScale="90000"/>
          </a:bodyPr>
          <a:lstStyle/>
          <a:p>
            <a:pPr algn="ctr"/>
            <a:r>
              <a:rPr lang="tr-TR"/>
              <a:t>Zamanı İyi Değerlendirmenin Bize Kazandıracakları</a:t>
            </a:r>
          </a:p>
        </p:txBody>
      </p:sp>
      <p:sp>
        <p:nvSpPr>
          <p:cNvPr id="36871" name="Rectangle 7"/>
          <p:cNvSpPr>
            <a:spLocks noGrp="1" noChangeArrowheads="1"/>
          </p:cNvSpPr>
          <p:nvPr>
            <p:ph idx="1"/>
          </p:nvPr>
        </p:nvSpPr>
        <p:spPr>
          <a:xfrm>
            <a:off x="685800" y="2057400"/>
            <a:ext cx="7772400" cy="3886200"/>
          </a:xfrm>
        </p:spPr>
        <p:txBody>
          <a:bodyPr/>
          <a:lstStyle/>
          <a:p>
            <a:r>
              <a:rPr lang="tr-TR" dirty="0"/>
              <a:t>Kariyer planlaması</a:t>
            </a:r>
          </a:p>
          <a:p>
            <a:r>
              <a:rPr lang="tr-TR" dirty="0"/>
              <a:t>Okumak</a:t>
            </a:r>
          </a:p>
          <a:p>
            <a:r>
              <a:rPr lang="tr-TR" dirty="0"/>
              <a:t>İletişim</a:t>
            </a:r>
          </a:p>
          <a:p>
            <a:r>
              <a:rPr lang="tr-TR" dirty="0"/>
              <a:t>Dinlenme</a:t>
            </a:r>
          </a:p>
          <a:p>
            <a:r>
              <a:rPr lang="tr-TR" dirty="0" smtClean="0"/>
              <a:t>Düşünme</a:t>
            </a:r>
          </a:p>
          <a:p>
            <a:r>
              <a:rPr lang="tr-TR" dirty="0" smtClean="0"/>
              <a:t>Yeni planlamalar yapma</a:t>
            </a:r>
            <a:endParaRPr lang="tr-TR" dirty="0"/>
          </a:p>
        </p:txBody>
      </p:sp>
      <p:pic>
        <p:nvPicPr>
          <p:cNvPr id="36872" name="Picture 8" descr="globe"/>
          <p:cNvPicPr>
            <a:picLocks noChangeAspect="1" noChangeArrowheads="1"/>
          </p:cNvPicPr>
          <p:nvPr/>
        </p:nvPicPr>
        <p:blipFill>
          <a:blip r:embed="rId3" cstate="print"/>
          <a:srcRect/>
          <a:stretch>
            <a:fillRect/>
          </a:stretch>
        </p:blipFill>
        <p:spPr bwMode="auto">
          <a:xfrm>
            <a:off x="5029200" y="1981200"/>
            <a:ext cx="2027662" cy="21336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a:xfrm>
            <a:off x="381000" y="736600"/>
            <a:ext cx="8229600" cy="990600"/>
          </a:xfrm>
        </p:spPr>
        <p:txBody>
          <a:bodyPr/>
          <a:lstStyle/>
          <a:p>
            <a:r>
              <a:rPr lang="tr-TR" dirty="0"/>
              <a:t>En İyi Zaman</a:t>
            </a:r>
          </a:p>
        </p:txBody>
      </p:sp>
      <p:sp>
        <p:nvSpPr>
          <p:cNvPr id="38917" name="Rectangle 5"/>
          <p:cNvSpPr>
            <a:spLocks noGrp="1" noChangeArrowheads="1"/>
          </p:cNvSpPr>
          <p:nvPr>
            <p:ph type="body" sz="half" idx="1"/>
          </p:nvPr>
        </p:nvSpPr>
        <p:spPr>
          <a:xfrm>
            <a:off x="685800" y="1752600"/>
            <a:ext cx="5326063" cy="4191000"/>
          </a:xfrm>
        </p:spPr>
        <p:txBody>
          <a:bodyPr>
            <a:normAutofit fontScale="92500"/>
          </a:bodyPr>
          <a:lstStyle/>
          <a:p>
            <a:pPr>
              <a:lnSpc>
                <a:spcPct val="160000"/>
              </a:lnSpc>
            </a:pPr>
            <a:r>
              <a:rPr lang="tr-TR" sz="2800" dirty="0" smtClean="0"/>
              <a:t>Gün içinde kendinizi en iyi hissettiğiniz zamandır.</a:t>
            </a:r>
          </a:p>
          <a:p>
            <a:pPr>
              <a:lnSpc>
                <a:spcPct val="160000"/>
              </a:lnSpc>
            </a:pPr>
            <a:r>
              <a:rPr lang="tr-TR" sz="2800" dirty="0" smtClean="0"/>
              <a:t>Kendimize </a:t>
            </a:r>
            <a:r>
              <a:rPr lang="tr-TR" sz="2800" dirty="0"/>
              <a:t>bir enerji çemberi çizmeliyiz. </a:t>
            </a:r>
          </a:p>
          <a:p>
            <a:pPr>
              <a:lnSpc>
                <a:spcPct val="160000"/>
              </a:lnSpc>
            </a:pPr>
            <a:r>
              <a:rPr lang="tr-TR" sz="2800" dirty="0" smtClean="0"/>
              <a:t>Günün </a:t>
            </a:r>
            <a:r>
              <a:rPr lang="tr-TR" sz="2800" dirty="0"/>
              <a:t>en iyi ve en </a:t>
            </a:r>
            <a:r>
              <a:rPr lang="tr-TR" sz="2800" dirty="0" smtClean="0"/>
              <a:t>verimli geçen </a:t>
            </a:r>
            <a:r>
              <a:rPr lang="tr-TR" sz="2800" dirty="0"/>
              <a:t>zamanını tespit etmeliyiz.</a:t>
            </a:r>
          </a:p>
        </p:txBody>
      </p:sp>
      <p:sp>
        <p:nvSpPr>
          <p:cNvPr id="2" name="İçerik Yer Tutucusu 1"/>
          <p:cNvSpPr>
            <a:spLocks noGrp="1"/>
          </p:cNvSpPr>
          <p:nvPr>
            <p:ph sz="half" idx="2"/>
          </p:nvPr>
        </p:nvSpPr>
        <p:spPr/>
        <p:txBody>
          <a:bodyPr/>
          <a:lstStyle/>
          <a:p>
            <a:endParaRPr lang="tr-T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Rectangle 6"/>
          <p:cNvSpPr>
            <a:spLocks noGrp="1" noChangeArrowheads="1"/>
          </p:cNvSpPr>
          <p:nvPr>
            <p:ph type="title"/>
          </p:nvPr>
        </p:nvSpPr>
        <p:spPr/>
        <p:txBody>
          <a:bodyPr/>
          <a:lstStyle/>
          <a:p>
            <a:r>
              <a:rPr lang="tr-TR"/>
              <a:t>Öncelik Sırasına Koymak</a:t>
            </a:r>
          </a:p>
        </p:txBody>
      </p:sp>
      <p:sp>
        <p:nvSpPr>
          <p:cNvPr id="43015" name="Rectangle 7"/>
          <p:cNvSpPr>
            <a:spLocks noGrp="1" noChangeArrowheads="1"/>
          </p:cNvSpPr>
          <p:nvPr>
            <p:ph idx="1"/>
          </p:nvPr>
        </p:nvSpPr>
        <p:spPr/>
        <p:txBody>
          <a:bodyPr/>
          <a:lstStyle/>
          <a:p>
            <a:pPr>
              <a:lnSpc>
                <a:spcPct val="200000"/>
              </a:lnSpc>
            </a:pPr>
            <a:r>
              <a:rPr lang="tr-TR"/>
              <a:t>Kesinlikle yapılmalı</a:t>
            </a:r>
          </a:p>
          <a:p>
            <a:pPr>
              <a:lnSpc>
                <a:spcPct val="200000"/>
              </a:lnSpc>
            </a:pPr>
            <a:r>
              <a:rPr lang="tr-TR"/>
              <a:t>Yapılmalı</a:t>
            </a:r>
          </a:p>
          <a:p>
            <a:pPr>
              <a:lnSpc>
                <a:spcPct val="200000"/>
              </a:lnSpc>
            </a:pPr>
            <a:r>
              <a:rPr lang="tr-TR"/>
              <a:t>Yapılması iyi olur</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title"/>
          </p:nvPr>
        </p:nvSpPr>
        <p:spPr/>
        <p:txBody>
          <a:bodyPr/>
          <a:lstStyle/>
          <a:p>
            <a:r>
              <a:rPr lang="tr-TR" dirty="0"/>
              <a:t>Kendimizi Değerlendirelim</a:t>
            </a:r>
          </a:p>
        </p:txBody>
      </p:sp>
      <p:sp>
        <p:nvSpPr>
          <p:cNvPr id="47109" name="Rectangle 5"/>
          <p:cNvSpPr>
            <a:spLocks noGrp="1" noChangeArrowheads="1"/>
          </p:cNvSpPr>
          <p:nvPr>
            <p:ph idx="1"/>
          </p:nvPr>
        </p:nvSpPr>
        <p:spPr>
          <a:xfrm>
            <a:off x="469900" y="1828800"/>
            <a:ext cx="7772400" cy="5029200"/>
          </a:xfrm>
        </p:spPr>
        <p:txBody>
          <a:bodyPr/>
          <a:lstStyle/>
          <a:p>
            <a:r>
              <a:rPr lang="tr-TR" dirty="0"/>
              <a:t>Uygunsuz ve gereksiz bütün işleri ortadan kaldırdım.</a:t>
            </a:r>
          </a:p>
          <a:p>
            <a:r>
              <a:rPr lang="tr-TR" dirty="0"/>
              <a:t>Her hafta neler başarmak istediğimi planladım.</a:t>
            </a:r>
          </a:p>
          <a:p>
            <a:r>
              <a:rPr lang="tr-TR" dirty="0"/>
              <a:t>Günlük “yapılacaklar” listesi hazırladım.</a:t>
            </a:r>
          </a:p>
          <a:p>
            <a:r>
              <a:rPr lang="tr-TR" dirty="0" smtClean="0"/>
              <a:t>Her </a:t>
            </a:r>
            <a:r>
              <a:rPr lang="tr-TR" dirty="0"/>
              <a:t>işi yapamayacağımı ve en iyi alternatifleri seçmem gerektiğini farkettim.</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6"/>
          <p:cNvSpPr>
            <a:spLocks noGrp="1" noChangeArrowheads="1"/>
          </p:cNvSpPr>
          <p:nvPr>
            <p:ph type="title"/>
          </p:nvPr>
        </p:nvSpPr>
        <p:spPr/>
        <p:txBody>
          <a:bodyPr/>
          <a:lstStyle/>
          <a:p>
            <a:r>
              <a:rPr lang="tr-TR"/>
              <a:t>Gecikmelerle Mücadele</a:t>
            </a:r>
          </a:p>
        </p:txBody>
      </p:sp>
      <p:sp>
        <p:nvSpPr>
          <p:cNvPr id="52231" name="Rectangle 7"/>
          <p:cNvSpPr>
            <a:spLocks noGrp="1" noChangeArrowheads="1"/>
          </p:cNvSpPr>
          <p:nvPr>
            <p:ph idx="1"/>
          </p:nvPr>
        </p:nvSpPr>
        <p:spPr/>
        <p:txBody>
          <a:bodyPr/>
          <a:lstStyle/>
          <a:p>
            <a:r>
              <a:rPr lang="tr-TR" dirty="0"/>
              <a:t>Bitirme tarihini belirleyin.</a:t>
            </a:r>
          </a:p>
          <a:p>
            <a:r>
              <a:rPr lang="tr-TR" dirty="0"/>
              <a:t>İlk önce sıkıcı olan işi yapın.</a:t>
            </a:r>
          </a:p>
          <a:p>
            <a:r>
              <a:rPr lang="tr-TR" dirty="0"/>
              <a:t>Şimdi yapın!</a:t>
            </a:r>
            <a:endParaRPr lang="en-US" dirty="0"/>
          </a:p>
          <a:p>
            <a:r>
              <a:rPr lang="tr-TR" dirty="0"/>
              <a:t>Ödüllendirme sistemi kurun.</a:t>
            </a:r>
          </a:p>
          <a:p>
            <a:r>
              <a:rPr lang="tr-TR" dirty="0"/>
              <a:t>İşleri küçük bölümlere ayırın.</a:t>
            </a:r>
          </a:p>
          <a:p>
            <a:r>
              <a:rPr lang="tr-TR" dirty="0"/>
              <a:t>Sizi uyaracak biriyle anlaşın.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 y="533400"/>
            <a:ext cx="8534400" cy="4349080"/>
          </a:xfrm>
        </p:spPr>
        <p:txBody>
          <a:bodyPr/>
          <a:lstStyle/>
          <a:p>
            <a:pPr algn="just">
              <a:buNone/>
            </a:pPr>
            <a:r>
              <a:rPr lang="tr-TR" dirty="0" smtClean="0"/>
              <a:t>   		 </a:t>
            </a:r>
          </a:p>
          <a:p>
            <a:pPr algn="just">
              <a:buNone/>
            </a:pPr>
            <a:r>
              <a:rPr lang="tr-TR" dirty="0" smtClean="0"/>
              <a:t>      </a:t>
            </a:r>
            <a:r>
              <a:rPr lang="en-US" dirty="0" err="1" smtClean="0"/>
              <a:t>Kendinizi</a:t>
            </a:r>
            <a:r>
              <a:rPr lang="en-US" dirty="0" smtClean="0"/>
              <a:t> böyle bir durumla karşı karşıya bulsaydınız, acaba ne yapardınız?</a:t>
            </a:r>
            <a:endParaRPr lang="tr-TR" dirty="0" smtClean="0"/>
          </a:p>
          <a:p>
            <a:pPr algn="just">
              <a:buNone/>
            </a:pPr>
            <a:r>
              <a:rPr lang="tr-TR" dirty="0" smtClean="0"/>
              <a:t>	   </a:t>
            </a:r>
            <a:r>
              <a:rPr lang="en-US" dirty="0" err="1" smtClean="0"/>
              <a:t>Birçok</a:t>
            </a:r>
            <a:r>
              <a:rPr lang="en-US" dirty="0" smtClean="0"/>
              <a:t> insan gibi bu kadar altını hergün harcamak için bir yol bulurdunuz herhalde. Acil ihtiyaçlarınıza öncelik vermeniz mantıklı bir yol olacaktır şüp</a:t>
            </a:r>
            <a:r>
              <a:rPr lang="tr-TR" dirty="0" smtClean="0"/>
              <a:t>h</a:t>
            </a:r>
            <a:r>
              <a:rPr lang="en-US" dirty="0" smtClean="0"/>
              <a:t>esiz. </a:t>
            </a:r>
            <a:endParaRPr lang="tr-TR" dirty="0" smtClean="0"/>
          </a:p>
          <a:p>
            <a:pPr algn="just">
              <a:buNone/>
            </a:pPr>
            <a:r>
              <a:rPr lang="tr-TR" dirty="0" smtClean="0"/>
              <a:t>	   </a:t>
            </a:r>
            <a:r>
              <a:rPr lang="en-US" dirty="0" err="1" smtClean="0"/>
              <a:t>Ancak</a:t>
            </a:r>
            <a:r>
              <a:rPr lang="en-US" dirty="0" smtClean="0"/>
              <a:t> sizden beklenen, bu altını hergün yatıracak bir yer bulup, iyi planlamayla uzun vade</a:t>
            </a:r>
            <a:r>
              <a:rPr lang="tr-TR" dirty="0" smtClean="0"/>
              <a:t> </a:t>
            </a:r>
            <a:r>
              <a:rPr lang="en-US" dirty="0" smtClean="0"/>
              <a:t>de en büyük getiriyi sağlamak olacaktır.</a:t>
            </a:r>
            <a:endParaRPr lang="tr-TR" dirty="0" smtClean="0"/>
          </a:p>
        </p:txBody>
      </p:sp>
    </p:spTree>
    <p:extLst>
      <p:ext uri="{BB962C8B-B14F-4D97-AF65-F5344CB8AC3E}">
        <p14:creationId xmlns:p14="http://schemas.microsoft.com/office/powerpoint/2010/main" val="31840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Rectangle 6"/>
          <p:cNvSpPr>
            <a:spLocks noGrp="1" noChangeArrowheads="1"/>
          </p:cNvSpPr>
          <p:nvPr>
            <p:ph type="title"/>
          </p:nvPr>
        </p:nvSpPr>
        <p:spPr>
          <a:xfrm>
            <a:off x="685800" y="457200"/>
            <a:ext cx="7772400" cy="990600"/>
          </a:xfrm>
        </p:spPr>
        <p:txBody>
          <a:bodyPr>
            <a:normAutofit fontScale="90000"/>
          </a:bodyPr>
          <a:lstStyle/>
          <a:p>
            <a:r>
              <a:rPr lang="tr-TR"/>
              <a:t>Etkili Zaman Yönetimi İçin Tavsiye</a:t>
            </a:r>
          </a:p>
        </p:txBody>
      </p:sp>
      <p:sp>
        <p:nvSpPr>
          <p:cNvPr id="53255" name="Rectangle 7"/>
          <p:cNvSpPr>
            <a:spLocks noGrp="1" noChangeArrowheads="1"/>
          </p:cNvSpPr>
          <p:nvPr>
            <p:ph idx="1"/>
          </p:nvPr>
        </p:nvSpPr>
        <p:spPr>
          <a:xfrm>
            <a:off x="228600" y="1600200"/>
            <a:ext cx="8229600" cy="4419600"/>
          </a:xfrm>
        </p:spPr>
        <p:txBody>
          <a:bodyPr/>
          <a:lstStyle/>
          <a:p>
            <a:pPr marL="533400" indent="-533400">
              <a:lnSpc>
                <a:spcPct val="90000"/>
              </a:lnSpc>
              <a:buFontTx/>
              <a:buAutoNum type="arabicPeriod"/>
            </a:pPr>
            <a:r>
              <a:rPr lang="tr-TR" sz="2800" dirty="0"/>
              <a:t>Hafta boyunca yapmak istediklerinizi listeleyin ve öncelik sırasına dizin.</a:t>
            </a:r>
          </a:p>
          <a:p>
            <a:pPr marL="533400" indent="-533400">
              <a:lnSpc>
                <a:spcPct val="90000"/>
              </a:lnSpc>
              <a:buFontTx/>
              <a:buAutoNum type="arabicPeriod"/>
            </a:pPr>
            <a:r>
              <a:rPr lang="tr-TR" sz="2800" dirty="0"/>
              <a:t>“Günlük yapılacaklar” listesini önceliklerine göre hazırlayın.</a:t>
            </a:r>
          </a:p>
          <a:p>
            <a:pPr marL="533400" indent="-533400">
              <a:lnSpc>
                <a:spcPct val="90000"/>
              </a:lnSpc>
              <a:buFontTx/>
              <a:buAutoNum type="arabicPeriod"/>
            </a:pPr>
            <a:r>
              <a:rPr lang="tr-TR" sz="2800" dirty="0"/>
              <a:t>Listenizin başındaki işlere büyük bir dikkatle yaklaşın.</a:t>
            </a:r>
          </a:p>
          <a:p>
            <a:pPr marL="533400" indent="-533400">
              <a:lnSpc>
                <a:spcPct val="90000"/>
              </a:lnSpc>
              <a:buFontTx/>
              <a:buAutoNum type="arabicPeriod"/>
            </a:pPr>
            <a:r>
              <a:rPr lang="tr-TR" sz="2800" dirty="0"/>
              <a:t>Başladığınız işi bir kerede tamamlayın.</a:t>
            </a:r>
          </a:p>
          <a:p>
            <a:pPr marL="533400" indent="-533400">
              <a:lnSpc>
                <a:spcPct val="90000"/>
              </a:lnSpc>
              <a:buFontTx/>
              <a:buAutoNum type="arabicPeriod"/>
            </a:pPr>
            <a:r>
              <a:rPr lang="tr-TR" sz="2800" dirty="0"/>
              <a:t>“</a:t>
            </a:r>
            <a:r>
              <a:rPr lang="tr-TR" sz="2800" dirty="0" smtClean="0"/>
              <a:t>Zamanımı </a:t>
            </a:r>
            <a:r>
              <a:rPr lang="tr-TR" sz="2800" dirty="0"/>
              <a:t>en iyi şekilde nasıl değerlendirebilirim?” diye kendinize sorun ve uygulayın.</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1" name="Rectangle 9"/>
          <p:cNvSpPr>
            <a:spLocks noGrp="1" noChangeArrowheads="1"/>
          </p:cNvSpPr>
          <p:nvPr>
            <p:ph type="body" sz="half" idx="1"/>
          </p:nvPr>
        </p:nvSpPr>
        <p:spPr>
          <a:xfrm>
            <a:off x="609600" y="1295400"/>
            <a:ext cx="7772400" cy="2019300"/>
          </a:xfrm>
        </p:spPr>
        <p:txBody>
          <a:bodyPr/>
          <a:lstStyle/>
          <a:p>
            <a:r>
              <a:rPr lang="tr-TR" sz="2800" dirty="0"/>
              <a:t>Zaman Tasarrufu Sağlayan Elektronik Araçlardan Ne Kadar Yararlanıyoruz?</a:t>
            </a:r>
          </a:p>
        </p:txBody>
      </p:sp>
    </p:spTree>
  </p:cSld>
  <p:clrMapOvr>
    <a:masterClrMapping/>
  </p:clrMapOvr>
  <p:transition spd="med">
    <p:cover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676400"/>
            <a:ext cx="8229600" cy="4389120"/>
          </a:xfrm>
        </p:spPr>
        <p:txBody>
          <a:bodyPr/>
          <a:lstStyle/>
          <a:p>
            <a:r>
              <a:rPr lang="tr-TR" dirty="0" smtClean="0"/>
              <a:t>Bu aşamada ilk olarak amaçlar belirlenir ve belirlenen amaçların öncelik sıralaması yapılır. Bireyin zamanı etkili bir şekilde yönetebilmesi için amaçları doğru, açık ve kesin olarak saptaması gerekir. </a:t>
            </a:r>
          </a:p>
          <a:p>
            <a:endParaRPr lang="tr-TR" dirty="0" smtClean="0"/>
          </a:p>
          <a:p>
            <a:r>
              <a:rPr lang="tr-TR" dirty="0" smtClean="0"/>
              <a:t>Öncelikleri </a:t>
            </a:r>
            <a:r>
              <a:rPr lang="tr-TR" dirty="0" smtClean="0"/>
              <a:t>belirlemede esas olan işleri en önemlilerinden başlayarak sıralamaktır. Böylelikle birey önemsiz işleri hızlandırarak, önemli faaliyetlere daha çok zaman ayırmakta ve hedefine zamanına ulaşabilmektedir.</a:t>
            </a:r>
            <a:endParaRPr lang="tr-TR" dirty="0"/>
          </a:p>
        </p:txBody>
      </p:sp>
      <p:sp>
        <p:nvSpPr>
          <p:cNvPr id="7" name="6 Dikdörtgen"/>
          <p:cNvSpPr/>
          <p:nvPr/>
        </p:nvSpPr>
        <p:spPr>
          <a:xfrm>
            <a:off x="0" y="838200"/>
            <a:ext cx="8733481" cy="646331"/>
          </a:xfrm>
          <a:prstGeom prst="rect">
            <a:avLst/>
          </a:prstGeom>
          <a:noFill/>
        </p:spPr>
        <p:txBody>
          <a:bodyPr wrap="none" lIns="91440" tIns="45720" rIns="91440" bIns="45720">
            <a:spAutoFit/>
          </a:bodyPr>
          <a:lstStyle/>
          <a:p>
            <a:pPr algn="ctr">
              <a:buFont typeface="Wingdings" pitchFamily="2" charset="2"/>
              <a:buChar char="Ø"/>
            </a:pPr>
            <a:r>
              <a:rPr lang="tr-TR" sz="3600" b="1" dirty="0" smtClean="0">
                <a:ln w="1905"/>
                <a:solidFill>
                  <a:schemeClr val="accent5">
                    <a:lumMod val="60000"/>
                    <a:lumOff val="40000"/>
                  </a:schemeClr>
                </a:solidFill>
                <a:effectLst>
                  <a:innerShdw blurRad="69850" dist="43180" dir="5400000">
                    <a:srgbClr val="000000">
                      <a:alpha val="65000"/>
                    </a:srgbClr>
                  </a:innerShdw>
                </a:effectLst>
              </a:rPr>
              <a:t>AMAÇ VE ÖNCELİKLERİ BELİRLEME</a:t>
            </a:r>
          </a:p>
        </p:txBody>
      </p:sp>
    </p:spTree>
    <p:extLst>
      <p:ext uri="{BB962C8B-B14F-4D97-AF65-F5344CB8AC3E}">
        <p14:creationId xmlns:p14="http://schemas.microsoft.com/office/powerpoint/2010/main" val="4208118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8600" y="1371600"/>
            <a:ext cx="8229600" cy="4389120"/>
          </a:xfrm>
        </p:spPr>
        <p:txBody>
          <a:bodyPr/>
          <a:lstStyle/>
          <a:p>
            <a:pPr lvl="0">
              <a:buFont typeface="Wingdings" pitchFamily="2" charset="2"/>
              <a:buChar char="Ø"/>
            </a:pPr>
            <a:r>
              <a:rPr lang="tr-TR" dirty="0" smtClean="0"/>
              <a:t>Belirgin olmalı: Yazıya dökülmemiş bir hedef hayal olmaktan başka birşeşy değildir.</a:t>
            </a:r>
          </a:p>
          <a:p>
            <a:pPr lvl="0">
              <a:buFont typeface="Wingdings" pitchFamily="2" charset="2"/>
              <a:buChar char="Ø"/>
            </a:pPr>
            <a:r>
              <a:rPr lang="tr-TR" dirty="0" smtClean="0"/>
              <a:t>Ölçülebilir olmalı: Ölçülemeyen bir şey geliştirilemez ve soyut bir ifade olarak kalır. </a:t>
            </a:r>
          </a:p>
          <a:p>
            <a:pPr lvl="0">
              <a:buFont typeface="Wingdings" pitchFamily="2" charset="2"/>
              <a:buChar char="Ø"/>
            </a:pPr>
            <a:r>
              <a:rPr lang="tr-TR" dirty="0" smtClean="0"/>
              <a:t>Uygulanabilir olmalı: Uygulanabilirliği yoksa hedef değildir. </a:t>
            </a:r>
          </a:p>
          <a:p>
            <a:pPr lvl="0">
              <a:buFont typeface="Wingdings" pitchFamily="2" charset="2"/>
              <a:buChar char="Ø"/>
            </a:pPr>
            <a:r>
              <a:rPr lang="tr-TR" dirty="0" smtClean="0"/>
              <a:t>Gerçekçi olmalı: Kendi imkanlarımıza, koşullarımıza uygun olmalıdır. </a:t>
            </a:r>
          </a:p>
          <a:p>
            <a:pPr>
              <a:buFont typeface="Wingdings" pitchFamily="2" charset="2"/>
              <a:buChar char="Ø"/>
            </a:pPr>
            <a:r>
              <a:rPr lang="tr-TR" dirty="0" smtClean="0"/>
              <a:t>Zamanlaması doğru yapılmalıdır. </a:t>
            </a:r>
            <a:endParaRPr lang="tr-TR" dirty="0"/>
          </a:p>
        </p:txBody>
      </p:sp>
      <p:sp>
        <p:nvSpPr>
          <p:cNvPr id="4" name="3 Dikdörtgen"/>
          <p:cNvSpPr/>
          <p:nvPr/>
        </p:nvSpPr>
        <p:spPr>
          <a:xfrm>
            <a:off x="1027564" y="533400"/>
            <a:ext cx="3531736" cy="707886"/>
          </a:xfrm>
          <a:prstGeom prst="rect">
            <a:avLst/>
          </a:prstGeom>
          <a:noFill/>
        </p:spPr>
        <p:txBody>
          <a:bodyPr wrap="square" lIns="91440" tIns="45720" rIns="91440" bIns="45720">
            <a:spAutoFit/>
          </a:bodyPr>
          <a:lstStyle/>
          <a:p>
            <a:r>
              <a:rPr lang="tr-TR"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Hedefler;</a:t>
            </a:r>
            <a:endParaRPr lang="tr-T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718133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3284984"/>
            <a:ext cx="8388424" cy="4873752"/>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tr-TR" sz="7200" b="1" dirty="0" smtClean="0">
                <a:ln>
                  <a:prstDash val="solid"/>
                </a:ln>
                <a:solidFill>
                  <a:schemeClr val="accent4">
                    <a:lumMod val="75000"/>
                  </a:schemeClr>
                </a:solidFill>
                <a:effectLst>
                  <a:outerShdw blurRad="88000" dist="50800" dir="5040000" algn="tl">
                    <a:schemeClr val="accent4">
                      <a:tint val="80000"/>
                      <a:satMod val="250000"/>
                      <a:alpha val="45000"/>
                    </a:schemeClr>
                  </a:outerShdw>
                </a:effectLst>
              </a:rPr>
              <a:t>EISENHOWER MATRİX’İ</a:t>
            </a:r>
            <a:endParaRPr lang="tr-TR" sz="7200" b="1" dirty="0">
              <a:ln>
                <a:prstDash val="solid"/>
              </a:ln>
              <a:solidFill>
                <a:schemeClr val="accent4">
                  <a:lumMod val="75000"/>
                </a:schemeClr>
              </a:solidFill>
              <a:effectLst>
                <a:outerShdw blurRad="88000" dist="50800" dir="5040000" algn="tl">
                  <a:schemeClr val="accent4">
                    <a:tint val="80000"/>
                    <a:satMod val="250000"/>
                    <a:alpha val="45000"/>
                  </a:schemeClr>
                </a:outerShdw>
              </a:effectLst>
            </a:endParaRPr>
          </a:p>
        </p:txBody>
      </p:sp>
      <p:sp>
        <p:nvSpPr>
          <p:cNvPr id="5" name="4 Dikdörtgen"/>
          <p:cNvSpPr/>
          <p:nvPr/>
        </p:nvSpPr>
        <p:spPr>
          <a:xfrm>
            <a:off x="323528" y="836712"/>
            <a:ext cx="7917552"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tr-TR" sz="5400" b="1" cap="none" spc="0" dirty="0" smtClean="0">
                <a:ln/>
                <a:solidFill>
                  <a:schemeClr val="accent3"/>
                </a:solidFill>
                <a:effectLst/>
              </a:rPr>
              <a:t>Zaman yönetim tablosu</a:t>
            </a:r>
            <a:endParaRPr lang="tr-TR" sz="5400" b="1" cap="none" spc="0" dirty="0">
              <a:ln/>
              <a:solidFill>
                <a:schemeClr val="accent3"/>
              </a:solidFill>
              <a:effectLst/>
            </a:endParaRPr>
          </a:p>
        </p:txBody>
      </p:sp>
    </p:spTree>
    <p:extLst>
      <p:ext uri="{BB962C8B-B14F-4D97-AF65-F5344CB8AC3E}">
        <p14:creationId xmlns:p14="http://schemas.microsoft.com/office/powerpoint/2010/main" val="2290022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C:\Users\Rehberlik 2\Desktop\17a6cbf874ca0538e640c8afb21fac47--eisenhower[1].jpg"/>
          <p:cNvPicPr>
            <a:picLocks noGrp="1" noChangeAspect="1" noChangeArrowheads="1"/>
          </p:cNvPicPr>
          <p:nvPr>
            <p:ph idx="1"/>
          </p:nvPr>
        </p:nvPicPr>
        <p:blipFill>
          <a:blip r:embed="rId2" cstate="print"/>
          <a:srcRect/>
          <a:stretch>
            <a:fillRect/>
          </a:stretch>
        </p:blipFill>
        <p:spPr bwMode="auto">
          <a:xfrm>
            <a:off x="179512" y="0"/>
            <a:ext cx="8568952" cy="6858000"/>
          </a:xfrm>
          <a:prstGeom prst="rect">
            <a:avLst/>
          </a:prstGeom>
          <a:noFill/>
        </p:spPr>
      </p:pic>
    </p:spTree>
    <p:extLst>
      <p:ext uri="{BB962C8B-B14F-4D97-AF65-F5344CB8AC3E}">
        <p14:creationId xmlns:p14="http://schemas.microsoft.com/office/powerpoint/2010/main" val="3939150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0" y="1524000"/>
            <a:ext cx="9144000" cy="4955203"/>
          </a:xfrm>
          <a:prstGeom prst="rect">
            <a:avLst/>
          </a:prstGeom>
          <a:noFill/>
        </p:spPr>
        <p:txBody>
          <a:bodyPr wrap="square" rtlCol="0">
            <a:spAutoFit/>
          </a:bodyPr>
          <a:lstStyle/>
          <a:p>
            <a:endParaRPr lang="tr-TR" sz="2800" dirty="0" smtClean="0"/>
          </a:p>
          <a:p>
            <a:r>
              <a:rPr lang="tr-TR" sz="2800" dirty="0" smtClean="0"/>
              <a:t>           Tabloda olduğu gibi etkinliklerimizi dört kare       halinde sınıflandırabiliriz:</a:t>
            </a:r>
          </a:p>
          <a:p>
            <a:pPr marL="742950" indent="-742950"/>
            <a:r>
              <a:rPr lang="tr-TR"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 KARE</a:t>
            </a:r>
          </a:p>
          <a:p>
            <a:pPr marL="742950" indent="-742950"/>
            <a:endParaRPr lang="tr-TR" sz="36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a:p>
            <a:pPr marL="742950" indent="-742950"/>
            <a:r>
              <a:rPr lang="tr-TR" sz="3200" dirty="0" smtClean="0"/>
              <a:t>	 Hem acil hem de önemli olan işleri temsil</a:t>
            </a:r>
          </a:p>
          <a:p>
            <a:pPr marL="742950" indent="-742950"/>
            <a:r>
              <a:rPr lang="tr-TR" sz="3200" dirty="0" smtClean="0"/>
              <a:t> eder. Karede zaman geçirmemizgereklidir.Burası</a:t>
            </a:r>
          </a:p>
          <a:p>
            <a:pPr marL="742950" indent="-742950"/>
            <a:r>
              <a:rPr lang="tr-TR" sz="3200" dirty="0" smtClean="0"/>
              <a:t>işleri idare ettiğimiz, ürettiğimiz, deneyim ve yargı</a:t>
            </a:r>
          </a:p>
          <a:p>
            <a:pPr marL="742950" indent="-742950"/>
            <a:r>
              <a:rPr lang="tr-TR" sz="3200" dirty="0" smtClean="0"/>
              <a:t>yeteneğimizi bir ço ihtiyaca ve engele karşılık</a:t>
            </a:r>
          </a:p>
          <a:p>
            <a:pPr marL="742950" indent="-742950"/>
            <a:r>
              <a:rPr lang="tr-TR" sz="3200" dirty="0" smtClean="0"/>
              <a:t>vermek için devreye soktuğumuz yerdir.</a:t>
            </a:r>
            <a:endParaRPr lang="tr-TR" sz="3200" dirty="0"/>
          </a:p>
        </p:txBody>
      </p:sp>
      <p:sp>
        <p:nvSpPr>
          <p:cNvPr id="6" name="5 Dikdörtgen"/>
          <p:cNvSpPr/>
          <p:nvPr/>
        </p:nvSpPr>
        <p:spPr>
          <a:xfrm>
            <a:off x="-152400" y="533400"/>
            <a:ext cx="9001000"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ZAMAN YÖNETİMİ TABLOSU</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7665491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pPr>
              <a:buNone/>
            </a:pPr>
            <a:endParaRPr lang="tr-TR" dirty="0" smtClean="0"/>
          </a:p>
          <a:p>
            <a:pPr>
              <a:buNone/>
            </a:pPr>
            <a:endParaRPr lang="tr-TR" dirty="0" smtClean="0"/>
          </a:p>
          <a:p>
            <a:pPr>
              <a:buNone/>
            </a:pPr>
            <a:endParaRPr lang="tr-TR" dirty="0" smtClean="0"/>
          </a:p>
          <a:p>
            <a:pPr>
              <a:buNone/>
            </a:pPr>
            <a:r>
              <a:rPr lang="tr-TR" dirty="0" smtClean="0"/>
              <a:t>		İkinci kare “önemli, ama acil olmayan” etkinlikleri içerir. Burası kalite karesidir. Uzun vadeli planlarımızı yaptığımız, ufkumuzu genişletip becerilerimizi artırdığımız alan burasıdır.</a:t>
            </a:r>
          </a:p>
          <a:p>
            <a:pPr>
              <a:buNone/>
            </a:pPr>
            <a:endParaRPr lang="tr-TR" dirty="0" smtClean="0"/>
          </a:p>
          <a:p>
            <a:pPr>
              <a:buNone/>
            </a:pPr>
            <a:endParaRPr lang="tr-TR" dirty="0" smtClean="0"/>
          </a:p>
          <a:p>
            <a:pPr>
              <a:buNone/>
            </a:pPr>
            <a:endParaRPr lang="tr-TR" dirty="0" smtClean="0"/>
          </a:p>
          <a:p>
            <a:pPr>
              <a:buNone/>
            </a:pPr>
            <a:r>
              <a:rPr lang="tr-TR" dirty="0" smtClean="0"/>
              <a:t>	Üçüncü kare, “ Acil ama önemsiz” şeyleri içerir. Burası “yanıltma” karesidir. Acil durumların verdiği hareket bizde önem yanılsamasına yol açar. </a:t>
            </a:r>
          </a:p>
          <a:p>
            <a:pPr>
              <a:buNone/>
            </a:pPr>
            <a:endParaRPr lang="tr-TR" dirty="0" smtClean="0"/>
          </a:p>
          <a:p>
            <a:pPr>
              <a:buNone/>
            </a:pPr>
            <a:endParaRPr lang="tr-TR" dirty="0"/>
          </a:p>
        </p:txBody>
      </p:sp>
      <p:sp>
        <p:nvSpPr>
          <p:cNvPr id="4" name="3 Dikdörtgen"/>
          <p:cNvSpPr/>
          <p:nvPr/>
        </p:nvSpPr>
        <p:spPr>
          <a:xfrm>
            <a:off x="251520" y="188640"/>
            <a:ext cx="2916183" cy="923330"/>
          </a:xfrm>
          <a:prstGeom prst="rect">
            <a:avLst/>
          </a:prstGeom>
          <a:noFill/>
        </p:spPr>
        <p:txBody>
          <a:bodyPr wrap="none" lIns="91440" tIns="45720" rIns="91440" bIns="45720">
            <a:spAutoFit/>
          </a:bodyPr>
          <a:lstStyle/>
          <a:p>
            <a:pPr algn="ctr"/>
            <a:r>
              <a:rPr lang="tr-TR"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II. KARE</a:t>
            </a:r>
            <a:endParaRPr lang="tr-TR"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4 Dikdörtgen"/>
          <p:cNvSpPr/>
          <p:nvPr/>
        </p:nvSpPr>
        <p:spPr>
          <a:xfrm>
            <a:off x="179512" y="2780928"/>
            <a:ext cx="3108543" cy="923330"/>
          </a:xfrm>
          <a:prstGeom prst="rect">
            <a:avLst/>
          </a:prstGeom>
          <a:noFill/>
        </p:spPr>
        <p:txBody>
          <a:bodyPr wrap="none" lIns="91440" tIns="45720" rIns="91440" bIns="45720">
            <a:spAutoFit/>
          </a:bodyPr>
          <a:lstStyle/>
          <a:p>
            <a:pPr algn="ctr"/>
            <a:r>
              <a:rPr lang="tr-TR"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III. KARE</a:t>
            </a:r>
            <a:endParaRPr lang="tr-TR"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3213537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48680"/>
            <a:ext cx="8229600" cy="4525963"/>
          </a:xfrm>
        </p:spPr>
        <p:txBody>
          <a:bodyPr>
            <a:normAutofit/>
          </a:bodyPr>
          <a:lstStyle/>
          <a:p>
            <a:pPr>
              <a:buNone/>
            </a:pPr>
            <a:endParaRPr lang="tr-TR" dirty="0" smtClean="0"/>
          </a:p>
          <a:p>
            <a:pPr>
              <a:buNone/>
            </a:pPr>
            <a:endParaRPr lang="tr-TR" dirty="0" smtClean="0"/>
          </a:p>
          <a:p>
            <a:pPr>
              <a:buNone/>
            </a:pPr>
            <a:r>
              <a:rPr lang="tr-TR" dirty="0" smtClean="0"/>
              <a:t>		Bu kare “aciliyeti de önemi de olmayan “ etkinliklere ayrılmıştır. Burası İsraf Karesidir. Aslında orada hiç zaman harcamamamız gerekir. Ama I. Ve III. Karelerde koşuşturmaktan o kadar yorgun düşeriz ki, sırf hayatta kalabilmek için IV. Kareye sığınırız. Tutkunluk derecesinde sudan romanlar okumak, bir alışkanlık halinde TV Showlarını izlemek IV. Kareye ait zaman tüketici etkinliklerdir.</a:t>
            </a:r>
            <a:endParaRPr lang="tr-TR" dirty="0"/>
          </a:p>
        </p:txBody>
      </p:sp>
      <p:sp>
        <p:nvSpPr>
          <p:cNvPr id="4" name="3 Dikdörtgen"/>
          <p:cNvSpPr/>
          <p:nvPr/>
        </p:nvSpPr>
        <p:spPr>
          <a:xfrm>
            <a:off x="251520" y="332656"/>
            <a:ext cx="3121945" cy="923330"/>
          </a:xfrm>
          <a:prstGeom prst="rect">
            <a:avLst/>
          </a:prstGeom>
          <a:noFill/>
        </p:spPr>
        <p:txBody>
          <a:bodyPr wrap="none" lIns="91440" tIns="45720" rIns="91440" bIns="45720">
            <a:spAutoFit/>
          </a:bodyPr>
          <a:lstStyle/>
          <a:p>
            <a:pPr algn="ctr"/>
            <a:r>
              <a:rPr lang="tr-T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IV. KARE</a:t>
            </a:r>
            <a:endParaRPr lang="tr-TR"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353670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692696"/>
            <a:ext cx="7467600" cy="2664296"/>
          </a:xfrm>
        </p:spPr>
        <p:txBody>
          <a:bodyPr/>
          <a:lstStyle/>
          <a:p>
            <a:pPr algn="just">
              <a:buNone/>
            </a:pPr>
            <a:r>
              <a:rPr lang="tr-TR" dirty="0" smtClean="0"/>
              <a:t>   		</a:t>
            </a:r>
            <a:r>
              <a:rPr lang="en-US" dirty="0" smtClean="0"/>
              <a:t>Farkında olsak da olmasak da, yaşamımızın her gününde bu durum geçerlidir. Zaman “banka”dır. Ve size her gün istediğiniz gibi harcayabileceğiniz 86.400 saniye verilir. Ve bu saniyeleri kullanmayı başaramazsanız, onları ebediyen kaybedersiniz.</a:t>
            </a:r>
            <a:endParaRPr lang="tr-TR" dirty="0" smtClean="0"/>
          </a:p>
          <a:p>
            <a:pPr algn="just">
              <a:buNone/>
            </a:pPr>
            <a:endParaRPr lang="tr-TR" dirty="0"/>
          </a:p>
        </p:txBody>
      </p:sp>
      <p:pic>
        <p:nvPicPr>
          <p:cNvPr id="4" name="Picture 2" descr="C:\Users\Rehberlik 2\Desktop\Zaman Görseller\time.jpg"/>
          <p:cNvPicPr>
            <a:picLocks noChangeAspect="1" noChangeArrowheads="1"/>
          </p:cNvPicPr>
          <p:nvPr/>
        </p:nvPicPr>
        <p:blipFill>
          <a:blip r:embed="rId2" cstate="print"/>
          <a:srcRect/>
          <a:stretch>
            <a:fillRect/>
          </a:stretch>
        </p:blipFill>
        <p:spPr bwMode="auto">
          <a:xfrm>
            <a:off x="611560" y="3573016"/>
            <a:ext cx="4968552" cy="2492895"/>
          </a:xfrm>
          <a:prstGeom prst="rect">
            <a:avLst/>
          </a:prstGeom>
          <a:noFill/>
        </p:spPr>
      </p:pic>
    </p:spTree>
    <p:extLst>
      <p:ext uri="{BB962C8B-B14F-4D97-AF65-F5344CB8AC3E}">
        <p14:creationId xmlns:p14="http://schemas.microsoft.com/office/powerpoint/2010/main" val="4121462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Grp="1" noChangeArrowheads="1"/>
          </p:cNvSpPr>
          <p:nvPr>
            <p:ph type="title"/>
          </p:nvPr>
        </p:nvSpPr>
        <p:spPr>
          <a:xfrm>
            <a:off x="2057400" y="762000"/>
            <a:ext cx="4419600" cy="990600"/>
          </a:xfrm>
        </p:spPr>
        <p:txBody>
          <a:bodyPr/>
          <a:lstStyle/>
          <a:p>
            <a:r>
              <a:rPr lang="tr-TR" sz="4800" dirty="0"/>
              <a:t>Zaman </a:t>
            </a:r>
            <a:r>
              <a:rPr lang="tr-TR" sz="4800" dirty="0" smtClean="0"/>
              <a:t>Nedir?</a:t>
            </a:r>
            <a:endParaRPr lang="tr-TR" sz="4800" dirty="0"/>
          </a:p>
        </p:txBody>
      </p:sp>
      <p:sp>
        <p:nvSpPr>
          <p:cNvPr id="1029" name="Rectangle 5"/>
          <p:cNvSpPr>
            <a:spLocks noGrp="1" noChangeArrowheads="1"/>
          </p:cNvSpPr>
          <p:nvPr>
            <p:ph type="body" sz="half" idx="1"/>
          </p:nvPr>
        </p:nvSpPr>
        <p:spPr>
          <a:xfrm>
            <a:off x="381000" y="1981200"/>
            <a:ext cx="8458200" cy="2895600"/>
          </a:xfrm>
        </p:spPr>
        <p:txBody>
          <a:bodyPr>
            <a:normAutofit/>
          </a:bodyPr>
          <a:lstStyle/>
          <a:p>
            <a:pPr>
              <a:lnSpc>
                <a:spcPct val="140000"/>
              </a:lnSpc>
            </a:pPr>
            <a:r>
              <a:rPr lang="tr-TR" b="1" dirty="0"/>
              <a:t>Zaman;</a:t>
            </a:r>
            <a:r>
              <a:rPr lang="tr-TR" dirty="0"/>
              <a:t> Yerine konması, geri döndürülmesi, yenilenmesi, depolanması, satın alınması mümkün olmayan bir kaynaktır</a:t>
            </a:r>
            <a:r>
              <a:rPr lang="tr-TR" dirty="0" smtClean="0"/>
              <a:t>.</a:t>
            </a:r>
          </a:p>
          <a:p>
            <a:pPr>
              <a:lnSpc>
                <a:spcPct val="140000"/>
              </a:lnSpc>
            </a:pPr>
            <a:endParaRPr lang="tr-TR" dirty="0"/>
          </a:p>
        </p:txBody>
      </p:sp>
    </p:spTree>
  </p:cSld>
  <p:clrMapOvr>
    <a:masterClrMapping/>
  </p:clrMapOvr>
  <p:transition spd="med">
    <p:cover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Grp="1" noChangeArrowheads="1"/>
          </p:cNvSpPr>
          <p:nvPr>
            <p:ph type="title"/>
          </p:nvPr>
        </p:nvSpPr>
        <p:spPr>
          <a:xfrm>
            <a:off x="2435225" y="914400"/>
            <a:ext cx="5715000" cy="1143000"/>
          </a:xfrm>
        </p:spPr>
        <p:txBody>
          <a:bodyPr/>
          <a:lstStyle/>
          <a:p>
            <a:r>
              <a:rPr lang="tr-TR" dirty="0"/>
              <a:t>Zaman Yönetimi</a:t>
            </a:r>
          </a:p>
        </p:txBody>
      </p:sp>
      <p:sp>
        <p:nvSpPr>
          <p:cNvPr id="7173" name="Rectangle 5"/>
          <p:cNvSpPr>
            <a:spLocks noGrp="1" noChangeArrowheads="1"/>
          </p:cNvSpPr>
          <p:nvPr>
            <p:ph idx="1"/>
          </p:nvPr>
        </p:nvSpPr>
        <p:spPr>
          <a:xfrm>
            <a:off x="533400" y="2362200"/>
            <a:ext cx="4606925" cy="3810000"/>
          </a:xfrm>
        </p:spPr>
        <p:txBody>
          <a:bodyPr>
            <a:normAutofit/>
          </a:bodyPr>
          <a:lstStyle/>
          <a:p>
            <a:r>
              <a:rPr lang="tr-TR" sz="3600" dirty="0"/>
              <a:t>Zamanı mümkün olduğunca etkin ve etkili bir biçimde kullanma ve denetleme sistemidir.</a:t>
            </a:r>
          </a:p>
          <a:p>
            <a:pPr algn="r">
              <a:buFontTx/>
              <a:buNone/>
            </a:pPr>
            <a:endParaRPr lang="tr-TR"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8" name="Rectangle 2"/>
          <p:cNvSpPr>
            <a:spLocks noGrp="1"/>
          </p:cNvSpPr>
          <p:nvPr>
            <p:ph type="ctrTitle"/>
          </p:nvPr>
        </p:nvSpPr>
        <p:spPr>
          <a:xfrm>
            <a:off x="381000" y="914400"/>
            <a:ext cx="8077200" cy="4038600"/>
          </a:xfrm>
        </p:spPr>
        <p:txBody>
          <a:bodyPr>
            <a:normAutofit fontScale="90000"/>
          </a:bodyPr>
          <a:lstStyle/>
          <a:p>
            <a:pPr algn="ctr"/>
            <a:r>
              <a:rPr lang="tr-TR" b="0" dirty="0" smtClean="0">
                <a:solidFill>
                  <a:schemeClr val="tx1"/>
                </a:solidFill>
                <a:effectLst/>
              </a:rPr>
              <a:t>Zaman doğru yönetilemiyorsa </a:t>
            </a:r>
            <a:br>
              <a:rPr lang="tr-TR" b="0" dirty="0" smtClean="0">
                <a:solidFill>
                  <a:schemeClr val="tx1"/>
                </a:solidFill>
                <a:effectLst/>
              </a:rPr>
            </a:br>
            <a:r>
              <a:rPr lang="tr-TR" b="0" dirty="0" smtClean="0">
                <a:solidFill>
                  <a:schemeClr val="tx1"/>
                </a:solidFill>
                <a:effectLst/>
              </a:rPr>
              <a:t>hiçbir şey doğru yönetilemiyor demektir.</a:t>
            </a:r>
            <a:r>
              <a:rPr lang="tr-TR" b="1" dirty="0" smtClean="0"/>
              <a:t/>
            </a:r>
            <a:br>
              <a:rPr lang="tr-TR" b="1" dirty="0" smtClean="0"/>
            </a:br>
            <a:endParaRPr lang="tr-TR"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iterate type="wd">
                                    <p:tmPct val="0"/>
                                  </p:iterate>
                                  <p:childTnLst>
                                    <p:set>
                                      <p:cBhvr>
                                        <p:cTn id="6" dur="1" fill="hold">
                                          <p:stCondLst>
                                            <p:cond delay="0"/>
                                          </p:stCondLst>
                                        </p:cTn>
                                        <p:tgtEl>
                                          <p:spTgt spid="280578"/>
                                        </p:tgtEl>
                                        <p:attrNameLst>
                                          <p:attrName>style.visibility</p:attrName>
                                        </p:attrNameLst>
                                      </p:cBhvr>
                                      <p:to>
                                        <p:strVal val="visible"/>
                                      </p:to>
                                    </p:set>
                                    <p:animEffect transition="in" filter="blinds(vertical)">
                                      <p:cBhvr>
                                        <p:cTn id="7" dur="500"/>
                                        <p:tgtEl>
                                          <p:spTgt spid="28057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xit" presetSubtype="0" fill="hold" grpId="1" nodeType="clickEffect">
                                  <p:stCondLst>
                                    <p:cond delay="0"/>
                                  </p:stCondLst>
                                  <p:iterate type="wd">
                                    <p:tmPct val="10000"/>
                                  </p:iterate>
                                  <p:childTnLst>
                                    <p:animEffect transition="out" filter="fade">
                                      <p:cBhvr>
                                        <p:cTn id="11" dur="500"/>
                                        <p:tgtEl>
                                          <p:spTgt spid="280578"/>
                                        </p:tgtEl>
                                      </p:cBhvr>
                                    </p:animEffect>
                                    <p:anim calcmode="lin" valueType="num">
                                      <p:cBhvr>
                                        <p:cTn id="12" dur="500"/>
                                        <p:tgtEl>
                                          <p:spTgt spid="28057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 dur="500"/>
                                        <p:tgtEl>
                                          <p:spTgt spid="280578"/>
                                        </p:tgtEl>
                                        <p:attrNameLst>
                                          <p:attrName>ppt_h</p:attrName>
                                        </p:attrNameLst>
                                      </p:cBhvr>
                                      <p:tavLst>
                                        <p:tav tm="0">
                                          <p:val>
                                            <p:strVal val="ppt_h"/>
                                          </p:val>
                                        </p:tav>
                                        <p:tav tm="100000">
                                          <p:val>
                                            <p:strVal val="ppt_h"/>
                                          </p:val>
                                        </p:tav>
                                      </p:tavLst>
                                    </p:anim>
                                    <p:set>
                                      <p:cBhvr>
                                        <p:cTn id="14" dur="1" fill="hold">
                                          <p:stCondLst>
                                            <p:cond delay="499"/>
                                          </p:stCondLst>
                                        </p:cTn>
                                        <p:tgtEl>
                                          <p:spTgt spid="2805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8" grpId="0"/>
      <p:bldP spid="280578" grpId="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2626" name="Rectangle 2"/>
          <p:cNvSpPr>
            <a:spLocks noGrp="1"/>
          </p:cNvSpPr>
          <p:nvPr>
            <p:ph type="title"/>
          </p:nvPr>
        </p:nvSpPr>
        <p:spPr>
          <a:xfrm>
            <a:off x="1858962" y="2552700"/>
            <a:ext cx="2606675" cy="1143000"/>
          </a:xfrm>
        </p:spPr>
        <p:txBody>
          <a:bodyPr/>
          <a:lstStyle/>
          <a:p>
            <a:r>
              <a:rPr lang="tr-TR" sz="4800" b="1" dirty="0" smtClean="0"/>
              <a:t>ZAMAN</a:t>
            </a:r>
            <a:endParaRPr lang="tr-TR" sz="4000" b="1" dirty="0" smtClean="0"/>
          </a:p>
        </p:txBody>
      </p:sp>
      <p:sp>
        <p:nvSpPr>
          <p:cNvPr id="282629" name="Text Box 5"/>
          <p:cNvSpPr txBox="1">
            <a:spLocks noChangeArrowheads="1"/>
          </p:cNvSpPr>
          <p:nvPr/>
        </p:nvSpPr>
        <p:spPr bwMode="auto">
          <a:xfrm>
            <a:off x="134937" y="1371600"/>
            <a:ext cx="2959100" cy="457200"/>
          </a:xfrm>
          <a:prstGeom prst="rect">
            <a:avLst/>
          </a:prstGeom>
          <a:noFill/>
          <a:ln w="0">
            <a:noFill/>
            <a:miter lim="800000"/>
            <a:headEnd/>
            <a:tailEnd/>
          </a:ln>
          <a:effectLst/>
        </p:spPr>
        <p:txBody>
          <a:bodyPr wrap="none">
            <a:spAutoFit/>
          </a:bodyPr>
          <a:lstStyle/>
          <a:p>
            <a:pPr eaLnBrk="0" hangingPunct="0"/>
            <a:r>
              <a:rPr lang="tr-TR" sz="2400" b="1" dirty="0">
                <a:latin typeface="Arial" pitchFamily="34" charset="0"/>
              </a:rPr>
              <a:t>Geri döndürülemez</a:t>
            </a:r>
          </a:p>
        </p:txBody>
      </p:sp>
      <p:sp>
        <p:nvSpPr>
          <p:cNvPr id="282630" name="Text Box 6"/>
          <p:cNvSpPr txBox="1">
            <a:spLocks noChangeArrowheads="1"/>
          </p:cNvSpPr>
          <p:nvPr/>
        </p:nvSpPr>
        <p:spPr bwMode="auto">
          <a:xfrm>
            <a:off x="3352800" y="914400"/>
            <a:ext cx="2149475" cy="457200"/>
          </a:xfrm>
          <a:prstGeom prst="rect">
            <a:avLst/>
          </a:prstGeom>
          <a:noFill/>
          <a:ln w="0">
            <a:noFill/>
            <a:miter lim="800000"/>
            <a:headEnd/>
            <a:tailEnd/>
          </a:ln>
          <a:effectLst/>
        </p:spPr>
        <p:txBody>
          <a:bodyPr>
            <a:spAutoFit/>
          </a:bodyPr>
          <a:lstStyle/>
          <a:p>
            <a:pPr eaLnBrk="0" hangingPunct="0"/>
            <a:r>
              <a:rPr lang="tr-TR" sz="2400" b="1" dirty="0">
                <a:latin typeface="Arial" pitchFamily="34" charset="0"/>
              </a:rPr>
              <a:t>Depolanamaz</a:t>
            </a:r>
          </a:p>
        </p:txBody>
      </p:sp>
      <p:sp>
        <p:nvSpPr>
          <p:cNvPr id="282631" name="Text Box 7"/>
          <p:cNvSpPr txBox="1">
            <a:spLocks noChangeArrowheads="1"/>
          </p:cNvSpPr>
          <p:nvPr/>
        </p:nvSpPr>
        <p:spPr bwMode="auto">
          <a:xfrm>
            <a:off x="304800" y="4419600"/>
            <a:ext cx="2300288" cy="457200"/>
          </a:xfrm>
          <a:prstGeom prst="rect">
            <a:avLst/>
          </a:prstGeom>
          <a:noFill/>
          <a:ln w="0">
            <a:noFill/>
            <a:miter lim="800000"/>
            <a:headEnd/>
            <a:tailEnd/>
          </a:ln>
          <a:effectLst/>
        </p:spPr>
        <p:txBody>
          <a:bodyPr>
            <a:spAutoFit/>
          </a:bodyPr>
          <a:lstStyle/>
          <a:p>
            <a:pPr eaLnBrk="0" hangingPunct="0"/>
            <a:r>
              <a:rPr lang="tr-TR" sz="2400" b="1" dirty="0">
                <a:latin typeface="Arial" pitchFamily="34" charset="0"/>
              </a:rPr>
              <a:t>Satın alınamaz</a:t>
            </a:r>
          </a:p>
        </p:txBody>
      </p:sp>
      <p:sp>
        <p:nvSpPr>
          <p:cNvPr id="282632" name="Text Box 8"/>
          <p:cNvSpPr txBox="1">
            <a:spLocks noChangeArrowheads="1"/>
          </p:cNvSpPr>
          <p:nvPr/>
        </p:nvSpPr>
        <p:spPr bwMode="auto">
          <a:xfrm>
            <a:off x="5143500" y="1847850"/>
            <a:ext cx="2881313" cy="457200"/>
          </a:xfrm>
          <a:prstGeom prst="rect">
            <a:avLst/>
          </a:prstGeom>
          <a:noFill/>
          <a:ln w="0">
            <a:noFill/>
            <a:miter lim="800000"/>
            <a:headEnd/>
            <a:tailEnd/>
          </a:ln>
          <a:effectLst/>
        </p:spPr>
        <p:txBody>
          <a:bodyPr>
            <a:spAutoFit/>
          </a:bodyPr>
          <a:lstStyle/>
          <a:p>
            <a:pPr eaLnBrk="0" hangingPunct="0"/>
            <a:r>
              <a:rPr lang="tr-TR" sz="2400" b="1" dirty="0">
                <a:latin typeface="Arial" pitchFamily="34" charset="0"/>
              </a:rPr>
              <a:t>Yerine konulamaz</a:t>
            </a:r>
          </a:p>
        </p:txBody>
      </p:sp>
      <p:sp>
        <p:nvSpPr>
          <p:cNvPr id="282633" name="Text Box 9"/>
          <p:cNvSpPr txBox="1">
            <a:spLocks noChangeArrowheads="1"/>
          </p:cNvSpPr>
          <p:nvPr/>
        </p:nvSpPr>
        <p:spPr bwMode="auto">
          <a:xfrm>
            <a:off x="3738563" y="5410200"/>
            <a:ext cx="1725612" cy="457200"/>
          </a:xfrm>
          <a:prstGeom prst="rect">
            <a:avLst/>
          </a:prstGeom>
          <a:noFill/>
          <a:ln w="0">
            <a:noFill/>
            <a:miter lim="800000"/>
            <a:headEnd/>
            <a:tailEnd/>
          </a:ln>
          <a:effectLst/>
        </p:spPr>
        <p:txBody>
          <a:bodyPr wrap="none">
            <a:spAutoFit/>
          </a:bodyPr>
          <a:lstStyle/>
          <a:p>
            <a:pPr eaLnBrk="0" hangingPunct="0"/>
            <a:r>
              <a:rPr lang="tr-TR" sz="2400" b="1" dirty="0">
                <a:latin typeface="Arial" pitchFamily="34" charset="0"/>
              </a:rPr>
              <a:t>İşletilemez</a:t>
            </a:r>
          </a:p>
        </p:txBody>
      </p:sp>
      <p:sp>
        <p:nvSpPr>
          <p:cNvPr id="282634" name="Text Box 10"/>
          <p:cNvSpPr txBox="1">
            <a:spLocks noChangeArrowheads="1"/>
          </p:cNvSpPr>
          <p:nvPr/>
        </p:nvSpPr>
        <p:spPr bwMode="auto">
          <a:xfrm>
            <a:off x="5181600" y="3238500"/>
            <a:ext cx="2136775" cy="457200"/>
          </a:xfrm>
          <a:prstGeom prst="rect">
            <a:avLst/>
          </a:prstGeom>
          <a:noFill/>
          <a:ln w="0">
            <a:noFill/>
            <a:miter lim="800000"/>
            <a:headEnd/>
            <a:tailEnd/>
          </a:ln>
          <a:effectLst/>
        </p:spPr>
        <p:txBody>
          <a:bodyPr>
            <a:spAutoFit/>
          </a:bodyPr>
          <a:lstStyle/>
          <a:p>
            <a:pPr eaLnBrk="0" hangingPunct="0"/>
            <a:r>
              <a:rPr lang="tr-TR" sz="2400" b="1" dirty="0">
                <a:latin typeface="Arial" pitchFamily="34" charset="0"/>
              </a:rPr>
              <a:t>Çoğaltılamaz</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82626"/>
                                        </p:tgtEl>
                                        <p:attrNameLst>
                                          <p:attrName>style.visibility</p:attrName>
                                        </p:attrNameLst>
                                      </p:cBhvr>
                                      <p:to>
                                        <p:strVal val="visible"/>
                                      </p:to>
                                    </p:set>
                                    <p:animEffect transition="in" filter="fade">
                                      <p:cBhvr>
                                        <p:cTn id="7" dur="1000"/>
                                        <p:tgtEl>
                                          <p:spTgt spid="282626"/>
                                        </p:tgtEl>
                                      </p:cBhvr>
                                    </p:animEffect>
                                    <p:anim calcmode="lin" valueType="num">
                                      <p:cBhvr>
                                        <p:cTn id="8" dur="1000" fill="hold"/>
                                        <p:tgtEl>
                                          <p:spTgt spid="282626"/>
                                        </p:tgtEl>
                                        <p:attrNameLst>
                                          <p:attrName>ppt_w</p:attrName>
                                        </p:attrNameLst>
                                      </p:cBhvr>
                                      <p:tavLst>
                                        <p:tav tm="0" fmla="#ppt_w*sin(2.5*pi*$)">
                                          <p:val>
                                            <p:fltVal val="0"/>
                                          </p:val>
                                        </p:tav>
                                        <p:tav tm="100000">
                                          <p:val>
                                            <p:fltVal val="1"/>
                                          </p:val>
                                        </p:tav>
                                      </p:tavLst>
                                    </p:anim>
                                    <p:anim calcmode="lin" valueType="num">
                                      <p:cBhvr>
                                        <p:cTn id="9" dur="1000" fill="hold"/>
                                        <p:tgtEl>
                                          <p:spTgt spid="28262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8" fill="hold" grpId="0" nodeType="clickEffect">
                                  <p:stCondLst>
                                    <p:cond delay="0"/>
                                  </p:stCondLst>
                                  <p:childTnLst>
                                    <p:set>
                                      <p:cBhvr>
                                        <p:cTn id="13" dur="1" fill="hold">
                                          <p:stCondLst>
                                            <p:cond delay="0"/>
                                          </p:stCondLst>
                                        </p:cTn>
                                        <p:tgtEl>
                                          <p:spTgt spid="282629"/>
                                        </p:tgtEl>
                                        <p:attrNameLst>
                                          <p:attrName>style.visibility</p:attrName>
                                        </p:attrNameLst>
                                      </p:cBhvr>
                                      <p:to>
                                        <p:strVal val="visible"/>
                                      </p:to>
                                    </p:set>
                                    <p:anim calcmode="lin" valueType="num">
                                      <p:cBhvr additive="base">
                                        <p:cTn id="14" dur="500" fill="hold"/>
                                        <p:tgtEl>
                                          <p:spTgt spid="282629"/>
                                        </p:tgtEl>
                                        <p:attrNameLst>
                                          <p:attrName>ppt_x</p:attrName>
                                        </p:attrNameLst>
                                      </p:cBhvr>
                                      <p:tavLst>
                                        <p:tav tm="0">
                                          <p:val>
                                            <p:strVal val="0-#ppt_w/2"/>
                                          </p:val>
                                        </p:tav>
                                        <p:tav tm="100000">
                                          <p:val>
                                            <p:strVal val="#ppt_x"/>
                                          </p:val>
                                        </p:tav>
                                      </p:tavLst>
                                    </p:anim>
                                    <p:anim calcmode="lin" valueType="num">
                                      <p:cBhvr additive="base">
                                        <p:cTn id="15" dur="500" fill="hold"/>
                                        <p:tgtEl>
                                          <p:spTgt spid="282629"/>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2" fill="hold" grpId="0" nodeType="clickEffect">
                                  <p:stCondLst>
                                    <p:cond delay="0"/>
                                  </p:stCondLst>
                                  <p:childTnLst>
                                    <p:set>
                                      <p:cBhvr>
                                        <p:cTn id="19" dur="1" fill="hold">
                                          <p:stCondLst>
                                            <p:cond delay="0"/>
                                          </p:stCondLst>
                                        </p:cTn>
                                        <p:tgtEl>
                                          <p:spTgt spid="282632"/>
                                        </p:tgtEl>
                                        <p:attrNameLst>
                                          <p:attrName>style.visibility</p:attrName>
                                        </p:attrNameLst>
                                      </p:cBhvr>
                                      <p:to>
                                        <p:strVal val="visible"/>
                                      </p:to>
                                    </p:set>
                                    <p:anim calcmode="lin" valueType="num">
                                      <p:cBhvr additive="base">
                                        <p:cTn id="20" dur="500" fill="hold"/>
                                        <p:tgtEl>
                                          <p:spTgt spid="282632"/>
                                        </p:tgtEl>
                                        <p:attrNameLst>
                                          <p:attrName>ppt_x</p:attrName>
                                        </p:attrNameLst>
                                      </p:cBhvr>
                                      <p:tavLst>
                                        <p:tav tm="0">
                                          <p:val>
                                            <p:strVal val="1+#ppt_w/2"/>
                                          </p:val>
                                        </p:tav>
                                        <p:tav tm="100000">
                                          <p:val>
                                            <p:strVal val="#ppt_x"/>
                                          </p:val>
                                        </p:tav>
                                      </p:tavLst>
                                    </p:anim>
                                    <p:anim calcmode="lin" valueType="num">
                                      <p:cBhvr additive="base">
                                        <p:cTn id="21" dur="500" fill="hold"/>
                                        <p:tgtEl>
                                          <p:spTgt spid="282632"/>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8" fill="hold" grpId="0" nodeType="clickEffect">
                                  <p:stCondLst>
                                    <p:cond delay="0"/>
                                  </p:stCondLst>
                                  <p:childTnLst>
                                    <p:set>
                                      <p:cBhvr>
                                        <p:cTn id="25" dur="1" fill="hold">
                                          <p:stCondLst>
                                            <p:cond delay="0"/>
                                          </p:stCondLst>
                                        </p:cTn>
                                        <p:tgtEl>
                                          <p:spTgt spid="282630"/>
                                        </p:tgtEl>
                                        <p:attrNameLst>
                                          <p:attrName>style.visibility</p:attrName>
                                        </p:attrNameLst>
                                      </p:cBhvr>
                                      <p:to>
                                        <p:strVal val="visible"/>
                                      </p:to>
                                    </p:set>
                                    <p:anim calcmode="lin" valueType="num">
                                      <p:cBhvr additive="base">
                                        <p:cTn id="26" dur="500" fill="hold"/>
                                        <p:tgtEl>
                                          <p:spTgt spid="282630"/>
                                        </p:tgtEl>
                                        <p:attrNameLst>
                                          <p:attrName>ppt_x</p:attrName>
                                        </p:attrNameLst>
                                      </p:cBhvr>
                                      <p:tavLst>
                                        <p:tav tm="0">
                                          <p:val>
                                            <p:strVal val="0-#ppt_w/2"/>
                                          </p:val>
                                        </p:tav>
                                        <p:tav tm="100000">
                                          <p:val>
                                            <p:strVal val="#ppt_x"/>
                                          </p:val>
                                        </p:tav>
                                      </p:tavLst>
                                    </p:anim>
                                    <p:anim calcmode="lin" valueType="num">
                                      <p:cBhvr additive="base">
                                        <p:cTn id="27" dur="500" fill="hold"/>
                                        <p:tgtEl>
                                          <p:spTgt spid="28263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7" presetClass="entr" presetSubtype="2" fill="hold" grpId="0" nodeType="clickEffect">
                                  <p:stCondLst>
                                    <p:cond delay="0"/>
                                  </p:stCondLst>
                                  <p:childTnLst>
                                    <p:set>
                                      <p:cBhvr>
                                        <p:cTn id="31" dur="1" fill="hold">
                                          <p:stCondLst>
                                            <p:cond delay="0"/>
                                          </p:stCondLst>
                                        </p:cTn>
                                        <p:tgtEl>
                                          <p:spTgt spid="282633"/>
                                        </p:tgtEl>
                                        <p:attrNameLst>
                                          <p:attrName>style.visibility</p:attrName>
                                        </p:attrNameLst>
                                      </p:cBhvr>
                                      <p:to>
                                        <p:strVal val="visible"/>
                                      </p:to>
                                    </p:set>
                                    <p:anim calcmode="lin" valueType="num">
                                      <p:cBhvr additive="base">
                                        <p:cTn id="32" dur="500" fill="hold"/>
                                        <p:tgtEl>
                                          <p:spTgt spid="282633"/>
                                        </p:tgtEl>
                                        <p:attrNameLst>
                                          <p:attrName>ppt_x</p:attrName>
                                        </p:attrNameLst>
                                      </p:cBhvr>
                                      <p:tavLst>
                                        <p:tav tm="0">
                                          <p:val>
                                            <p:strVal val="1+#ppt_w/2"/>
                                          </p:val>
                                        </p:tav>
                                        <p:tav tm="100000">
                                          <p:val>
                                            <p:strVal val="#ppt_x"/>
                                          </p:val>
                                        </p:tav>
                                      </p:tavLst>
                                    </p:anim>
                                    <p:anim calcmode="lin" valueType="num">
                                      <p:cBhvr additive="base">
                                        <p:cTn id="33" dur="500" fill="hold"/>
                                        <p:tgtEl>
                                          <p:spTgt spid="282633"/>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8" fill="hold" grpId="0" nodeType="clickEffect">
                                  <p:stCondLst>
                                    <p:cond delay="0"/>
                                  </p:stCondLst>
                                  <p:childTnLst>
                                    <p:set>
                                      <p:cBhvr>
                                        <p:cTn id="37" dur="1" fill="hold">
                                          <p:stCondLst>
                                            <p:cond delay="0"/>
                                          </p:stCondLst>
                                        </p:cTn>
                                        <p:tgtEl>
                                          <p:spTgt spid="282631"/>
                                        </p:tgtEl>
                                        <p:attrNameLst>
                                          <p:attrName>style.visibility</p:attrName>
                                        </p:attrNameLst>
                                      </p:cBhvr>
                                      <p:to>
                                        <p:strVal val="visible"/>
                                      </p:to>
                                    </p:set>
                                    <p:anim calcmode="lin" valueType="num">
                                      <p:cBhvr additive="base">
                                        <p:cTn id="38" dur="500" fill="hold"/>
                                        <p:tgtEl>
                                          <p:spTgt spid="282631"/>
                                        </p:tgtEl>
                                        <p:attrNameLst>
                                          <p:attrName>ppt_x</p:attrName>
                                        </p:attrNameLst>
                                      </p:cBhvr>
                                      <p:tavLst>
                                        <p:tav tm="0">
                                          <p:val>
                                            <p:strVal val="0-#ppt_w/2"/>
                                          </p:val>
                                        </p:tav>
                                        <p:tav tm="100000">
                                          <p:val>
                                            <p:strVal val="#ppt_x"/>
                                          </p:val>
                                        </p:tav>
                                      </p:tavLst>
                                    </p:anim>
                                    <p:anim calcmode="lin" valueType="num">
                                      <p:cBhvr additive="base">
                                        <p:cTn id="39" dur="500" fill="hold"/>
                                        <p:tgtEl>
                                          <p:spTgt spid="282631"/>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7" presetClass="entr" presetSubtype="2" fill="hold" grpId="0" nodeType="clickEffect">
                                  <p:stCondLst>
                                    <p:cond delay="0"/>
                                  </p:stCondLst>
                                  <p:childTnLst>
                                    <p:set>
                                      <p:cBhvr>
                                        <p:cTn id="43" dur="1" fill="hold">
                                          <p:stCondLst>
                                            <p:cond delay="0"/>
                                          </p:stCondLst>
                                        </p:cTn>
                                        <p:tgtEl>
                                          <p:spTgt spid="282634"/>
                                        </p:tgtEl>
                                        <p:attrNameLst>
                                          <p:attrName>style.visibility</p:attrName>
                                        </p:attrNameLst>
                                      </p:cBhvr>
                                      <p:to>
                                        <p:strVal val="visible"/>
                                      </p:to>
                                    </p:set>
                                    <p:anim calcmode="lin" valueType="num">
                                      <p:cBhvr additive="base">
                                        <p:cTn id="44" dur="500" fill="hold"/>
                                        <p:tgtEl>
                                          <p:spTgt spid="282634"/>
                                        </p:tgtEl>
                                        <p:attrNameLst>
                                          <p:attrName>ppt_x</p:attrName>
                                        </p:attrNameLst>
                                      </p:cBhvr>
                                      <p:tavLst>
                                        <p:tav tm="0">
                                          <p:val>
                                            <p:strVal val="1+#ppt_w/2"/>
                                          </p:val>
                                        </p:tav>
                                        <p:tav tm="100000">
                                          <p:val>
                                            <p:strVal val="#ppt_x"/>
                                          </p:val>
                                        </p:tav>
                                      </p:tavLst>
                                    </p:anim>
                                    <p:anim calcmode="lin" valueType="num">
                                      <p:cBhvr additive="base">
                                        <p:cTn id="45" dur="500" fill="hold"/>
                                        <p:tgtEl>
                                          <p:spTgt spid="2826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6" grpId="0"/>
      <p:bldP spid="282629" grpId="0"/>
      <p:bldP spid="282630" grpId="0"/>
      <p:bldP spid="282631" grpId="0"/>
      <p:bldP spid="282632" grpId="0"/>
      <p:bldP spid="282633" grpId="0"/>
      <p:bldP spid="2826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819400" y="901700"/>
            <a:ext cx="4953000" cy="1143000"/>
          </a:xfrm>
        </p:spPr>
        <p:txBody>
          <a:bodyPr/>
          <a:lstStyle/>
          <a:p>
            <a:r>
              <a:rPr lang="tr-TR" dirty="0"/>
              <a:t>ZAMAN YÖNETİMİ</a:t>
            </a:r>
          </a:p>
        </p:txBody>
      </p:sp>
      <p:sp>
        <p:nvSpPr>
          <p:cNvPr id="44035" name="Rectangle 3"/>
          <p:cNvSpPr>
            <a:spLocks noGrp="1" noChangeArrowheads="1"/>
          </p:cNvSpPr>
          <p:nvPr>
            <p:ph idx="1"/>
          </p:nvPr>
        </p:nvSpPr>
        <p:spPr>
          <a:xfrm>
            <a:off x="25400" y="2057400"/>
            <a:ext cx="8229600" cy="4389120"/>
          </a:xfrm>
        </p:spPr>
        <p:txBody>
          <a:bodyPr/>
          <a:lstStyle/>
          <a:p>
            <a:r>
              <a:rPr lang="tr-TR" dirty="0"/>
              <a:t>        </a:t>
            </a:r>
            <a:r>
              <a:rPr lang="tr-TR" dirty="0" smtClean="0"/>
              <a:t>GELECEK </a:t>
            </a:r>
            <a:r>
              <a:rPr lang="tr-TR" dirty="0"/>
              <a:t>YILI PLANLAMA</a:t>
            </a:r>
          </a:p>
        </p:txBody>
      </p:sp>
      <p:pic>
        <p:nvPicPr>
          <p:cNvPr id="76802" name="Picture 2" descr="ZAMAN YÖNETİM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225165"/>
            <a:ext cx="5707156" cy="323405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441</TotalTime>
  <Words>828</Words>
  <Application>Microsoft Office PowerPoint</Application>
  <PresentationFormat>Ekran Gösterisi (4:3)</PresentationFormat>
  <Paragraphs>194</Paragraphs>
  <Slides>38</Slides>
  <Notes>17</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38</vt:i4>
      </vt:variant>
    </vt:vector>
  </HeadingPairs>
  <TitlesOfParts>
    <vt:vector size="46" baseType="lpstr">
      <vt:lpstr>Arial</vt:lpstr>
      <vt:lpstr>Calibri</vt:lpstr>
      <vt:lpstr>Constantia</vt:lpstr>
      <vt:lpstr>Times New Roman</vt:lpstr>
      <vt:lpstr>Verdana</vt:lpstr>
      <vt:lpstr>Wingdings</vt:lpstr>
      <vt:lpstr>Wingdings 2</vt:lpstr>
      <vt:lpstr>Akış</vt:lpstr>
      <vt:lpstr>PowerPoint Sunusu</vt:lpstr>
      <vt:lpstr>PowerPoint Sunusu</vt:lpstr>
      <vt:lpstr>PowerPoint Sunusu</vt:lpstr>
      <vt:lpstr>PowerPoint Sunusu</vt:lpstr>
      <vt:lpstr>Zaman Nedir?</vt:lpstr>
      <vt:lpstr>Zaman Yönetimi</vt:lpstr>
      <vt:lpstr>Zaman doğru yönetilemiyorsa  hiçbir şey doğru yönetilemiyor demektir. </vt:lpstr>
      <vt:lpstr>ZAMAN</vt:lpstr>
      <vt:lpstr>ZAMAN YÖNETİMİ</vt:lpstr>
      <vt:lpstr>ZAMAN YÖNETİMİ</vt:lpstr>
      <vt:lpstr>Covey’in Zaman Yönetimi:</vt:lpstr>
      <vt:lpstr>Covey’in Zaman Yönetimi:</vt:lpstr>
      <vt:lpstr>Covey’in Zaman Yönetimi:</vt:lpstr>
      <vt:lpstr>Covey’in Zaman Yönetimi:</vt:lpstr>
      <vt:lpstr>Covey’in Zaman Yönetimi:</vt:lpstr>
      <vt:lpstr>PowerPoint Sunusu</vt:lpstr>
      <vt:lpstr>PowerPoint Sunusu</vt:lpstr>
      <vt:lpstr>Zaman Tuzakları</vt:lpstr>
      <vt:lpstr>Zaman Tuzakları</vt:lpstr>
      <vt:lpstr>Etkin Zaman Teknikleri</vt:lpstr>
      <vt:lpstr> Zaman Yönetimi Teknikleri </vt:lpstr>
      <vt:lpstr>PowerPoint Sunusu</vt:lpstr>
      <vt:lpstr>Zamanı iyi kullanmanın yolları </vt:lpstr>
      <vt:lpstr>PowerPoint Sunusu</vt:lpstr>
      <vt:lpstr>Zamanı İyi Değerlendirmenin Bize Kazandıracakları</vt:lpstr>
      <vt:lpstr>En İyi Zaman</vt:lpstr>
      <vt:lpstr>Öncelik Sırasına Koymak</vt:lpstr>
      <vt:lpstr>Kendimizi Değerlendirelim</vt:lpstr>
      <vt:lpstr>Gecikmelerle Mücadele</vt:lpstr>
      <vt:lpstr>Etkili Zaman Yönetimi İçin Tavsiye</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win7</cp:lastModifiedBy>
  <cp:revision>87</cp:revision>
  <dcterms:created xsi:type="dcterms:W3CDTF">2006-08-16T00:00:00Z</dcterms:created>
  <dcterms:modified xsi:type="dcterms:W3CDTF">2019-10-01T11:50:18Z</dcterms:modified>
</cp:coreProperties>
</file>