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45"/>
  </p:notesMasterIdLst>
  <p:sldIdLst>
    <p:sldId id="256" r:id="rId2"/>
    <p:sldId id="257" r:id="rId3"/>
    <p:sldId id="292" r:id="rId4"/>
    <p:sldId id="293" r:id="rId5"/>
    <p:sldId id="294" r:id="rId6"/>
    <p:sldId id="258" r:id="rId7"/>
    <p:sldId id="291" r:id="rId8"/>
    <p:sldId id="259" r:id="rId9"/>
    <p:sldId id="300" r:id="rId10"/>
    <p:sldId id="260" r:id="rId11"/>
    <p:sldId id="299" r:id="rId12"/>
    <p:sldId id="261" r:id="rId13"/>
    <p:sldId id="262" r:id="rId14"/>
    <p:sldId id="263" r:id="rId15"/>
    <p:sldId id="301" r:id="rId16"/>
    <p:sldId id="302" r:id="rId17"/>
    <p:sldId id="264" r:id="rId18"/>
    <p:sldId id="269" r:id="rId19"/>
    <p:sldId id="270" r:id="rId20"/>
    <p:sldId id="271" r:id="rId21"/>
    <p:sldId id="265" r:id="rId22"/>
    <p:sldId id="266" r:id="rId23"/>
    <p:sldId id="267" r:id="rId24"/>
    <p:sldId id="268" r:id="rId25"/>
    <p:sldId id="296" r:id="rId26"/>
    <p:sldId id="297" r:id="rId27"/>
    <p:sldId id="272" r:id="rId28"/>
    <p:sldId id="273" r:id="rId29"/>
    <p:sldId id="274" r:id="rId30"/>
    <p:sldId id="275" r:id="rId31"/>
    <p:sldId id="276" r:id="rId32"/>
    <p:sldId id="298" r:id="rId33"/>
    <p:sldId id="278" r:id="rId34"/>
    <p:sldId id="279" r:id="rId35"/>
    <p:sldId id="282" r:id="rId36"/>
    <p:sldId id="281" r:id="rId37"/>
    <p:sldId id="283" r:id="rId38"/>
    <p:sldId id="284" r:id="rId39"/>
    <p:sldId id="285" r:id="rId40"/>
    <p:sldId id="286" r:id="rId41"/>
    <p:sldId id="287" r:id="rId42"/>
    <p:sldId id="288" r:id="rId43"/>
    <p:sldId id="289" r:id="rId4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tr-TR"/>
          </a:p>
        </p:txBody>
      </p:sp>
      <p:sp>
        <p:nvSpPr>
          <p:cNvPr id="552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tr-TR"/>
          </a:p>
        </p:txBody>
      </p:sp>
      <p:sp>
        <p:nvSpPr>
          <p:cNvPr id="481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53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553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tr-TR"/>
          </a:p>
        </p:txBody>
      </p:sp>
      <p:sp>
        <p:nvSpPr>
          <p:cNvPr id="553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AA62D1B9-4C18-4EF0-944E-8C59867F0E68}" type="slidenum">
              <a:rPr lang="tr-TR"/>
              <a:pPr>
                <a:defRPr/>
              </a:pPr>
              <a:t>‹#›</a:t>
            </a:fld>
            <a:endParaRPr lang="tr-TR"/>
          </a:p>
        </p:txBody>
      </p:sp>
    </p:spTree>
    <p:extLst>
      <p:ext uri="{BB962C8B-B14F-4D97-AF65-F5344CB8AC3E}">
        <p14:creationId xmlns:p14="http://schemas.microsoft.com/office/powerpoint/2010/main" xmlns="" val="26434601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3BDD488-4652-4284-BDA3-EB796B7B8601}" type="slidenum">
              <a:rPr lang="tr-TR" smtClean="0"/>
              <a:pPr/>
              <a:t>35</a:t>
            </a:fld>
            <a:endParaRPr lang="tr-TR"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tr-TR" smtClean="0"/>
          </a:p>
        </p:txBody>
      </p:sp>
    </p:spTree>
    <p:extLst>
      <p:ext uri="{BB962C8B-B14F-4D97-AF65-F5344CB8AC3E}">
        <p14:creationId xmlns:p14="http://schemas.microsoft.com/office/powerpoint/2010/main" xmlns="" val="2232521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A45F6B28-D807-42A1-A5D6-929762D6BC7C}" type="slidenum">
              <a:rPr lang="tr-TR" smtClean="0"/>
              <a:pPr/>
              <a:t>36</a:t>
            </a:fld>
            <a:endParaRPr lang="tr-TR"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tr-TR" smtClean="0"/>
          </a:p>
        </p:txBody>
      </p:sp>
    </p:spTree>
    <p:extLst>
      <p:ext uri="{BB962C8B-B14F-4D97-AF65-F5344CB8AC3E}">
        <p14:creationId xmlns:p14="http://schemas.microsoft.com/office/powerpoint/2010/main" xmlns="" val="1082449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pPr>
              <a:defRPr/>
            </a:pPr>
            <a:endParaRPr lang="tr-TR"/>
          </a:p>
        </p:txBody>
      </p:sp>
      <p:sp>
        <p:nvSpPr>
          <p:cNvPr id="19" name="18 Altbilgi Yer Tutucusu"/>
          <p:cNvSpPr>
            <a:spLocks noGrp="1"/>
          </p:cNvSpPr>
          <p:nvPr>
            <p:ph type="ftr" sz="quarter" idx="11"/>
          </p:nvPr>
        </p:nvSpPr>
        <p:spPr/>
        <p:txBody>
          <a:bodyPr/>
          <a:lstStyle/>
          <a:p>
            <a:pPr>
              <a:defRPr/>
            </a:pPr>
            <a:endParaRPr lang="tr-TR"/>
          </a:p>
        </p:txBody>
      </p:sp>
      <p:sp>
        <p:nvSpPr>
          <p:cNvPr id="27" name="26 Slayt Numarası Yer Tutucusu"/>
          <p:cNvSpPr>
            <a:spLocks noGrp="1"/>
          </p:cNvSpPr>
          <p:nvPr>
            <p:ph type="sldNum" sz="quarter" idx="12"/>
          </p:nvPr>
        </p:nvSpPr>
        <p:spPr/>
        <p:txBody>
          <a:bodyPr/>
          <a:lstStyle/>
          <a:p>
            <a:pPr>
              <a:defRPr/>
            </a:pPr>
            <a:fld id="{9110A52E-D97A-4C07-A02D-19DD69397E95}" type="slidenum">
              <a:rPr lang="tr-TR" smtClean="0"/>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21BD3B8F-D63E-43CF-8A41-2F85595BA899}"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D18BB74B-9585-4162-9F2A-476105038190}" type="slidenum">
              <a:rPr lang="tr-TR" smtClean="0"/>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8B328673-52D4-4E37-81D4-C2B6DFD17DAC}" type="slidenum">
              <a:rPr lang="tr-TR" smtClean="0"/>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83BA05AA-AF99-468E-8486-B7DEA9B2FFA7}" type="slidenum">
              <a:rPr lang="tr-TR" smtClean="0"/>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1FC330EE-31F6-47C5-A281-088F97715FE9}" type="slidenum">
              <a:rPr lang="tr-TR" smtClean="0"/>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pPr>
              <a:defRPr/>
            </a:pPr>
            <a:endParaRPr lang="tr-TR"/>
          </a:p>
        </p:txBody>
      </p:sp>
      <p:sp>
        <p:nvSpPr>
          <p:cNvPr id="8" name="7 Altbilgi Yer Tutucusu"/>
          <p:cNvSpPr>
            <a:spLocks noGrp="1"/>
          </p:cNvSpPr>
          <p:nvPr>
            <p:ph type="ftr" sz="quarter" idx="11"/>
          </p:nvPr>
        </p:nvSpPr>
        <p:spPr/>
        <p:txBody>
          <a:bodyPr/>
          <a:lstStyle/>
          <a:p>
            <a:pPr>
              <a:defRPr/>
            </a:pPr>
            <a:endParaRPr lang="tr-TR"/>
          </a:p>
        </p:txBody>
      </p:sp>
      <p:sp>
        <p:nvSpPr>
          <p:cNvPr id="9" name="8 Slayt Numarası Yer Tutucusu"/>
          <p:cNvSpPr>
            <a:spLocks noGrp="1"/>
          </p:cNvSpPr>
          <p:nvPr>
            <p:ph type="sldNum" sz="quarter" idx="12"/>
          </p:nvPr>
        </p:nvSpPr>
        <p:spPr/>
        <p:txBody>
          <a:bodyPr/>
          <a:lstStyle/>
          <a:p>
            <a:pPr>
              <a:defRPr/>
            </a:pPr>
            <a:fld id="{62EC2D88-6CFB-42D3-8A3B-75E1439EC7D3}" type="slidenum">
              <a:rPr lang="tr-TR" smtClean="0"/>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pPr>
              <a:defRPr/>
            </a:pPr>
            <a:endParaRPr lang="tr-TR"/>
          </a:p>
        </p:txBody>
      </p:sp>
      <p:sp>
        <p:nvSpPr>
          <p:cNvPr id="4" name="3 Altbilgi Yer Tutucusu"/>
          <p:cNvSpPr>
            <a:spLocks noGrp="1"/>
          </p:cNvSpPr>
          <p:nvPr>
            <p:ph type="ftr" sz="quarter" idx="11"/>
          </p:nvPr>
        </p:nvSpPr>
        <p:spPr/>
        <p:txBody>
          <a:bodyPr/>
          <a:lstStyle/>
          <a:p>
            <a:pPr>
              <a:defRPr/>
            </a:pPr>
            <a:endParaRPr lang="tr-TR"/>
          </a:p>
        </p:txBody>
      </p:sp>
      <p:sp>
        <p:nvSpPr>
          <p:cNvPr id="5" name="4 Slayt Numarası Yer Tutucusu"/>
          <p:cNvSpPr>
            <a:spLocks noGrp="1"/>
          </p:cNvSpPr>
          <p:nvPr>
            <p:ph type="sldNum" sz="quarter" idx="12"/>
          </p:nvPr>
        </p:nvSpPr>
        <p:spPr/>
        <p:txBody>
          <a:bodyPr/>
          <a:lstStyle/>
          <a:p>
            <a:pPr>
              <a:defRPr/>
            </a:pPr>
            <a:fld id="{3DE472CE-DBC9-45B1-B397-B848542C9ADC}" type="slidenum">
              <a:rPr lang="tr-TR" smtClean="0"/>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endParaRPr lang="tr-TR"/>
          </a:p>
        </p:txBody>
      </p:sp>
      <p:sp>
        <p:nvSpPr>
          <p:cNvPr id="3" name="2 Altbilgi Yer Tutucusu"/>
          <p:cNvSpPr>
            <a:spLocks noGrp="1"/>
          </p:cNvSpPr>
          <p:nvPr>
            <p:ph type="ftr" sz="quarter" idx="11"/>
          </p:nvPr>
        </p:nvSpPr>
        <p:spPr/>
        <p:txBody>
          <a:bodyPr/>
          <a:lstStyle/>
          <a:p>
            <a:pPr>
              <a:defRPr/>
            </a:pPr>
            <a:endParaRPr lang="tr-TR"/>
          </a:p>
        </p:txBody>
      </p:sp>
      <p:sp>
        <p:nvSpPr>
          <p:cNvPr id="4" name="3 Slayt Numarası Yer Tutucusu"/>
          <p:cNvSpPr>
            <a:spLocks noGrp="1"/>
          </p:cNvSpPr>
          <p:nvPr>
            <p:ph type="sldNum" sz="quarter" idx="12"/>
          </p:nvPr>
        </p:nvSpPr>
        <p:spPr/>
        <p:txBody>
          <a:bodyPr/>
          <a:lstStyle/>
          <a:p>
            <a:pPr>
              <a:defRPr/>
            </a:pPr>
            <a:fld id="{3FFB2199-0449-4F3B-B362-7495AA2DA11F}" type="slidenum">
              <a:rPr lang="tr-TR" smtClean="0"/>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A73D3CA1-DD9D-4FB2-A8C4-A5B14C4EECB9}" type="slidenum">
              <a:rPr lang="tr-TR" smtClean="0"/>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pPr>
              <a:defRPr/>
            </a:pPr>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pPr>
              <a:defRPr/>
            </a:pPr>
            <a:fld id="{DCAD40B2-D560-4D56-961B-ED9D6ADE65C2}" type="slidenum">
              <a:rPr lang="tr-TR" smtClean="0"/>
              <a:pPr>
                <a:defRPr/>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72000"/>
            <a:lum/>
          </a:blip>
          <a:srcRect/>
          <a:stretch>
            <a:fillRect l="70000" t="60000"/>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D2C90331-82AD-4728-9A07-051315BA541D}" type="slidenum">
              <a:rPr lang="tr-TR" smtClean="0"/>
              <a:pPr>
                <a:defRPr/>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1550" y="620713"/>
            <a:ext cx="7272338" cy="3240335"/>
          </a:xfrm>
        </p:spPr>
        <p:txBody>
          <a:bodyPr>
            <a:normAutofit fontScale="90000"/>
          </a:bodyPr>
          <a:lstStyle/>
          <a:p>
            <a:pPr algn="ctr" eaLnBrk="1" hangingPunct="1">
              <a:defRPr/>
            </a:pPr>
            <a:r>
              <a:rPr lang="tr-TR" sz="6000" dirty="0" smtClean="0"/>
              <a:t/>
            </a:r>
            <a:br>
              <a:rPr lang="tr-TR" sz="6000" dirty="0" smtClean="0"/>
            </a:br>
            <a:r>
              <a:rPr lang="tr-TR" sz="6000" dirty="0" smtClean="0"/>
              <a:t/>
            </a:r>
            <a:br>
              <a:rPr lang="tr-TR" sz="6000" dirty="0" smtClean="0"/>
            </a:br>
            <a:r>
              <a:rPr lang="tr-TR" sz="6000" dirty="0" smtClean="0"/>
              <a:t>ÖFKE </a:t>
            </a:r>
            <a:r>
              <a:rPr lang="tr-TR" sz="6000" dirty="0" smtClean="0"/>
              <a:t>KONTROL EĞİTİMİ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99592" y="188640"/>
            <a:ext cx="8713787" cy="1512887"/>
          </a:xfrm>
        </p:spPr>
        <p:txBody>
          <a:bodyPr/>
          <a:lstStyle/>
          <a:p>
            <a:pPr eaLnBrk="1" hangingPunct="1">
              <a:defRPr/>
            </a:pPr>
            <a:r>
              <a:rPr lang="tr-TR" sz="3600" b="1" dirty="0" smtClean="0"/>
              <a:t>“ÖFKE” NE ZAMAN SORUN OLARAK ELE ALINMALIDIR?</a:t>
            </a:r>
            <a:r>
              <a:rPr lang="tr-TR" dirty="0" smtClean="0"/>
              <a:t> </a:t>
            </a:r>
          </a:p>
        </p:txBody>
      </p:sp>
      <p:sp>
        <p:nvSpPr>
          <p:cNvPr id="11267" name="Rectangle 3"/>
          <p:cNvSpPr>
            <a:spLocks noGrp="1" noChangeArrowheads="1"/>
          </p:cNvSpPr>
          <p:nvPr>
            <p:ph idx="1"/>
          </p:nvPr>
        </p:nvSpPr>
        <p:spPr>
          <a:xfrm>
            <a:off x="739329" y="1701527"/>
            <a:ext cx="8856662" cy="4283075"/>
          </a:xfrm>
        </p:spPr>
        <p:txBody>
          <a:bodyPr/>
          <a:lstStyle/>
          <a:p>
            <a:pPr eaLnBrk="1" hangingPunct="1">
              <a:lnSpc>
                <a:spcPct val="80000"/>
              </a:lnSpc>
            </a:pPr>
            <a:r>
              <a:rPr lang="tr-TR" sz="2400" dirty="0" smtClean="0"/>
              <a:t>Sık sık öfkeleniyor, her gün sınıf arkadaşlarıyla tartışıyorsa, </a:t>
            </a:r>
          </a:p>
          <a:p>
            <a:pPr eaLnBrk="1" hangingPunct="1">
              <a:lnSpc>
                <a:spcPct val="80000"/>
              </a:lnSpc>
            </a:pPr>
            <a:r>
              <a:rPr lang="tr-TR" sz="2400" dirty="0" smtClean="0"/>
              <a:t>Aynı yaştaki diğer çocuklara göre daha yoğun olarak öfkeleniyorsa,</a:t>
            </a:r>
          </a:p>
          <a:p>
            <a:pPr eaLnBrk="1" hangingPunct="1">
              <a:lnSpc>
                <a:spcPct val="80000"/>
              </a:lnSpc>
            </a:pPr>
            <a:r>
              <a:rPr lang="tr-TR" sz="2400" dirty="0" smtClean="0"/>
              <a:t>Sık sık ağlayıp başkalarına vuruyorsa, </a:t>
            </a:r>
          </a:p>
          <a:p>
            <a:pPr eaLnBrk="1" hangingPunct="1">
              <a:lnSpc>
                <a:spcPct val="80000"/>
              </a:lnSpc>
            </a:pPr>
            <a:r>
              <a:rPr lang="tr-TR" sz="2400" dirty="0" smtClean="0"/>
              <a:t>Yanlış yaptığında ya da zorlandığında kağıdı buruşturup atıyorsa, </a:t>
            </a:r>
          </a:p>
          <a:p>
            <a:pPr eaLnBrk="1" hangingPunct="1">
              <a:lnSpc>
                <a:spcPct val="80000"/>
              </a:lnSpc>
            </a:pPr>
            <a:r>
              <a:rPr lang="tr-TR" sz="2400" dirty="0" smtClean="0"/>
              <a:t>Öğretmenin sakinleştirici çabalarına yanıt vermiyor veya bağırarak onu itiyorsa,</a:t>
            </a:r>
          </a:p>
          <a:p>
            <a:pPr eaLnBrk="1" hangingPunct="1">
              <a:lnSpc>
                <a:spcPct val="80000"/>
              </a:lnSpc>
            </a:pPr>
            <a:r>
              <a:rPr lang="tr-TR" sz="2400" dirty="0" smtClean="0"/>
              <a:t>Yaşamın her alanında öfkelenecek bir şey buluyor ve belli bir kişi ya da olay nedeniyle değil, genel olarak kendini öfkeli hissediyorsa,</a:t>
            </a:r>
          </a:p>
          <a:p>
            <a:pPr eaLnBrk="1" hangingPunct="1">
              <a:lnSpc>
                <a:spcPct val="80000"/>
              </a:lnSpc>
              <a:buFontTx/>
              <a:buNone/>
            </a:pPr>
            <a:r>
              <a:rPr lang="tr-TR" sz="2200" dirty="0" smtClean="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31746"/>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11267">
                                            <p:txEl>
                                              <p:pRg st="0" end="0"/>
                                            </p:txEl>
                                          </p:spTgt>
                                        </p:tgtEl>
                                        <p:attrNameLst>
                                          <p:attrName>style.visibility</p:attrName>
                                        </p:attrNameLst>
                                      </p:cBhvr>
                                      <p:to>
                                        <p:strVal val="visible"/>
                                      </p:to>
                                    </p:set>
                                    <p:animEffect transition="in" filter="blinds(horizontal)">
                                      <p:cBhvr>
                                        <p:cTn id="11" dur="500"/>
                                        <p:tgtEl>
                                          <p:spTgt spid="1126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1267">
                                            <p:txEl>
                                              <p:pRg st="1" end="1"/>
                                            </p:txEl>
                                          </p:spTgt>
                                        </p:tgtEl>
                                        <p:attrNameLst>
                                          <p:attrName>style.visibility</p:attrName>
                                        </p:attrNameLst>
                                      </p:cBhvr>
                                      <p:to>
                                        <p:strVal val="visible"/>
                                      </p:to>
                                    </p:set>
                                    <p:animEffect transition="in" filter="blinds(horizontal)">
                                      <p:cBhvr>
                                        <p:cTn id="16" dur="500"/>
                                        <p:tgtEl>
                                          <p:spTgt spid="1126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1267">
                                            <p:txEl>
                                              <p:pRg st="2" end="2"/>
                                            </p:txEl>
                                          </p:spTgt>
                                        </p:tgtEl>
                                        <p:attrNameLst>
                                          <p:attrName>style.visibility</p:attrName>
                                        </p:attrNameLst>
                                      </p:cBhvr>
                                      <p:to>
                                        <p:strVal val="visible"/>
                                      </p:to>
                                    </p:set>
                                    <p:animEffect transition="in" filter="blinds(horizontal)">
                                      <p:cBhvr>
                                        <p:cTn id="21" dur="500"/>
                                        <p:tgtEl>
                                          <p:spTgt spid="1126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1267">
                                            <p:txEl>
                                              <p:pRg st="3" end="3"/>
                                            </p:txEl>
                                          </p:spTgt>
                                        </p:tgtEl>
                                        <p:attrNameLst>
                                          <p:attrName>style.visibility</p:attrName>
                                        </p:attrNameLst>
                                      </p:cBhvr>
                                      <p:to>
                                        <p:strVal val="visible"/>
                                      </p:to>
                                    </p:set>
                                    <p:animEffect transition="in" filter="blinds(horizontal)">
                                      <p:cBhvr>
                                        <p:cTn id="26" dur="500"/>
                                        <p:tgtEl>
                                          <p:spTgt spid="11267">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Effect transition="in" filter="blinds(horizontal)">
                                      <p:cBhvr>
                                        <p:cTn id="31" dur="500"/>
                                        <p:tgtEl>
                                          <p:spTgt spid="11267">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1267">
                                            <p:txEl>
                                              <p:pRg st="5" end="5"/>
                                            </p:txEl>
                                          </p:spTgt>
                                        </p:tgtEl>
                                        <p:attrNameLst>
                                          <p:attrName>style.visibility</p:attrName>
                                        </p:attrNameLst>
                                      </p:cBhvr>
                                      <p:to>
                                        <p:strVal val="visible"/>
                                      </p:to>
                                    </p:set>
                                    <p:animEffect transition="in" filter="blinds(horizontal)">
                                      <p:cBhvr>
                                        <p:cTn id="36" dur="500"/>
                                        <p:tgtEl>
                                          <p:spTgt spid="11267">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1267">
                                            <p:txEl>
                                              <p:pRg st="6" end="6"/>
                                            </p:txEl>
                                          </p:spTgt>
                                        </p:tgtEl>
                                        <p:attrNameLst>
                                          <p:attrName>style.visibility</p:attrName>
                                        </p:attrNameLst>
                                      </p:cBhvr>
                                      <p:to>
                                        <p:strVal val="visible"/>
                                      </p:to>
                                    </p:set>
                                    <p:animEffect transition="in" filter="blinds(horizontal)">
                                      <p:cBhvr>
                                        <p:cTn id="41" dur="500"/>
                                        <p:tgtEl>
                                          <p:spTgt spid="112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1126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457200" y="1052513"/>
            <a:ext cx="8229600" cy="5003800"/>
          </a:xfrm>
        </p:spPr>
        <p:txBody>
          <a:bodyPr/>
          <a:lstStyle/>
          <a:p>
            <a:r>
              <a:rPr lang="tr-TR" sz="2400" smtClean="0"/>
              <a:t>Engellenmeye karşı toleransı düşükse,</a:t>
            </a:r>
          </a:p>
          <a:p>
            <a:r>
              <a:rPr lang="tr-TR" sz="2400" smtClean="0"/>
              <a:t>Olayları olduğu gibi kabullenmekte güçlük çekiyorsa,</a:t>
            </a:r>
          </a:p>
          <a:p>
            <a:r>
              <a:rPr lang="tr-TR" sz="2400" smtClean="0"/>
              <a:t>Çocuk kendini öfkelendiren kişi yada duruma karşı bir şey yapamayıp kendi kendine vurarak, kendimden nefret ediyorum şeklinde ifadeler kullanarak öfkesini kendine yöneltiyorsa,</a:t>
            </a:r>
          </a:p>
          <a:p>
            <a:r>
              <a:rPr lang="tr-TR" sz="2400" smtClean="0"/>
              <a:t>Olaylarla baş etme yöntemlerinde önemli değişiklikler görüyorsanız, örneğin daha önce hiç öfkelenmediği şeylere öfkelenmeye başlamışsa, öfke sorun olarak ele alınmalıdır.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blinds(horizontal)">
                                      <p:cBhvr>
                                        <p:cTn id="7" dur="500"/>
                                        <p:tgtEl>
                                          <p:spTgt spid="593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blinds(horizontal)">
                                      <p:cBhvr>
                                        <p:cTn id="12" dur="500"/>
                                        <p:tgtEl>
                                          <p:spTgt spid="593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blinds(horizontal)">
                                      <p:cBhvr>
                                        <p:cTn id="17" dur="500"/>
                                        <p:tgtEl>
                                          <p:spTgt spid="593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blinds(horizontal)">
                                      <p:cBhvr>
                                        <p:cTn id="22" dur="500"/>
                                        <p:tgtEl>
                                          <p:spTgt spid="593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42913" y="260350"/>
            <a:ext cx="8243887" cy="1439863"/>
          </a:xfrm>
        </p:spPr>
        <p:txBody>
          <a:bodyPr>
            <a:normAutofit fontScale="90000"/>
          </a:bodyPr>
          <a:lstStyle/>
          <a:p>
            <a:pPr eaLnBrk="1" hangingPunct="1">
              <a:defRPr/>
            </a:pPr>
            <a:r>
              <a:rPr lang="tr-TR" b="1" smtClean="0"/>
              <a:t>ÖFKE DUYGUSUYLA BİRLİKTE YAŞANANLAR</a:t>
            </a:r>
          </a:p>
        </p:txBody>
      </p:sp>
      <p:sp>
        <p:nvSpPr>
          <p:cNvPr id="12291" name="Rectangle 3"/>
          <p:cNvSpPr>
            <a:spLocks noGrp="1" noChangeArrowheads="1"/>
          </p:cNvSpPr>
          <p:nvPr>
            <p:ph idx="1"/>
          </p:nvPr>
        </p:nvSpPr>
        <p:spPr>
          <a:xfrm>
            <a:off x="457200" y="2060575"/>
            <a:ext cx="8229600" cy="3995738"/>
          </a:xfrm>
        </p:spPr>
        <p:txBody>
          <a:bodyPr/>
          <a:lstStyle/>
          <a:p>
            <a:pPr eaLnBrk="1" hangingPunct="1"/>
            <a:r>
              <a:rPr lang="tr-TR" sz="3000" smtClean="0"/>
              <a:t>Öfke tepkilerinin ortaya çıkmasıyla birlikte birçok fizyolojik değişim ortaya çıkar. </a:t>
            </a:r>
          </a:p>
          <a:p>
            <a:pPr eaLnBrk="1" hangingPunct="1"/>
            <a:r>
              <a:rPr lang="tr-TR" sz="3000" i="1" u="sng" smtClean="0"/>
              <a:t>Bireyin kalp atışları hızlanır</a:t>
            </a:r>
            <a:r>
              <a:rPr lang="tr-TR" sz="3000" smtClean="0"/>
              <a:t>, </a:t>
            </a:r>
            <a:r>
              <a:rPr lang="tr-TR" sz="3000" i="1" u="sng" smtClean="0"/>
              <a:t>solunum ve terleme artar</a:t>
            </a:r>
            <a:r>
              <a:rPr lang="tr-TR" sz="3000" smtClean="0"/>
              <a:t> ve </a:t>
            </a:r>
            <a:r>
              <a:rPr lang="tr-TR" sz="3000" i="1" u="sng" smtClean="0"/>
              <a:t>adrenalin salgılamaya başlanır</a:t>
            </a:r>
            <a:r>
              <a:rPr lang="tr-TR" sz="3000" smtClean="0"/>
              <a:t>. Bu tür fizyolojik tepkiler genellikle istem dışı ortaya çıkar ve kontrol edilebilmesi oldukça güçtür.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blinds(horizontal)">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blinds(horizontal)">
                                      <p:cBhvr>
                                        <p:cTn id="12"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42913" y="333375"/>
            <a:ext cx="8243887" cy="1800225"/>
          </a:xfrm>
        </p:spPr>
        <p:txBody>
          <a:bodyPr/>
          <a:lstStyle/>
          <a:p>
            <a:pPr eaLnBrk="1" hangingPunct="1">
              <a:defRPr/>
            </a:pPr>
            <a:r>
              <a:rPr lang="tr-TR" sz="4000" b="1" smtClean="0"/>
              <a:t>ÖFKEMİZİ KONTROL ETMEYE NEDEN İHTİYAÇ DUYARIZ?</a:t>
            </a:r>
          </a:p>
        </p:txBody>
      </p:sp>
      <p:sp>
        <p:nvSpPr>
          <p:cNvPr id="15363" name="Rectangle 3"/>
          <p:cNvSpPr>
            <a:spLocks noGrp="1" noChangeArrowheads="1"/>
          </p:cNvSpPr>
          <p:nvPr>
            <p:ph idx="1"/>
          </p:nvPr>
        </p:nvSpPr>
        <p:spPr>
          <a:xfrm>
            <a:off x="457200" y="2349500"/>
            <a:ext cx="8229600" cy="3706813"/>
          </a:xfrm>
        </p:spPr>
        <p:txBody>
          <a:bodyPr/>
          <a:lstStyle/>
          <a:p>
            <a:pPr eaLnBrk="1" hangingPunct="1">
              <a:lnSpc>
                <a:spcPct val="80000"/>
              </a:lnSpc>
            </a:pPr>
            <a:r>
              <a:rPr lang="tr-TR" sz="2600" smtClean="0"/>
              <a:t>Öfke, doğru ifade edilebilirse, sağlıklı bir biçimde dışa vurulabilirse, insanın gelişimine katkıda bulunur. Ancak öfke duygusunun olduğu gibi ortaya çıkmasına izin verilirse, insanı yıkıcı davranışlara yönlendirme olasılığı yüksektir. Öfke sağlıklı bir biçimde dışa vurulmadığı zaman, büyük bir enerji birikimine neden olan yoğun gerginlik, engellenmişlik duygularının yaşanmasına yol açar. Böylesi bir birikim ise, insanı patlamaya hazır, ancak ne zaman patlayacağı kestirilemeyen bir ayaklı bomba haline getirir.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Grp="1" noChangeArrowheads="1"/>
          </p:cNvSpPr>
          <p:nvPr>
            <p:ph type="ctrTitle"/>
          </p:nvPr>
        </p:nvSpPr>
        <p:spPr>
          <a:xfrm>
            <a:off x="21952" y="1268760"/>
            <a:ext cx="8713788" cy="2471738"/>
          </a:xfrm>
        </p:spPr>
        <p:txBody>
          <a:bodyPr>
            <a:normAutofit fontScale="90000"/>
          </a:bodyPr>
          <a:lstStyle/>
          <a:p>
            <a:pPr algn="ctr" eaLnBrk="1" hangingPunct="1">
              <a:defRPr/>
            </a:pPr>
            <a:r>
              <a:rPr lang="tr-TR" dirty="0" smtClean="0"/>
              <a:t>ÖFKE İLE BAŞETME YÖNTEMLERİ VE UYGULAMALAR </a:t>
            </a:r>
          </a:p>
        </p:txBody>
      </p:sp>
      <p:pic>
        <p:nvPicPr>
          <p:cNvPr id="16387" name="Picture 6" descr="öfke kız"/>
          <p:cNvPicPr>
            <a:picLocks noChangeAspect="1" noChangeArrowheads="1"/>
          </p:cNvPicPr>
          <p:nvPr/>
        </p:nvPicPr>
        <p:blipFill>
          <a:blip r:embed="rId2" cstate="print"/>
          <a:srcRect/>
          <a:stretch>
            <a:fillRect/>
          </a:stretch>
        </p:blipFill>
        <p:spPr bwMode="auto">
          <a:xfrm>
            <a:off x="1259632" y="4194175"/>
            <a:ext cx="3959225" cy="2663825"/>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diamond(in)">
                                      <p:cBhvr>
                                        <p:cTn id="7" dur="2000"/>
                                        <p:tgtEl>
                                          <p:spTgt spid="34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1475656" y="692696"/>
            <a:ext cx="6270922" cy="2098226"/>
          </a:xfrm>
          <a:noFill/>
        </p:spPr>
        <p:txBody>
          <a:bodyPr/>
          <a:lstStyle/>
          <a:p>
            <a:pPr algn="ctr"/>
            <a:r>
              <a:rPr lang="tr-TR" sz="3600" b="1" dirty="0" smtClean="0">
                <a:effectLst/>
              </a:rPr>
              <a:t>ÖFKEYLE BAŞETMEDE KULLANILAN YANLIŞ YOLLAR</a:t>
            </a:r>
          </a:p>
        </p:txBody>
      </p:sp>
      <p:sp>
        <p:nvSpPr>
          <p:cNvPr id="17411" name="Rectangle 3"/>
          <p:cNvSpPr>
            <a:spLocks noGrp="1" noChangeArrowheads="1"/>
          </p:cNvSpPr>
          <p:nvPr>
            <p:ph type="subTitle" idx="1"/>
          </p:nvPr>
        </p:nvSpPr>
        <p:spPr>
          <a:xfrm>
            <a:off x="496317" y="2996952"/>
            <a:ext cx="8229600" cy="4211638"/>
          </a:xfrm>
        </p:spPr>
        <p:txBody>
          <a:bodyPr/>
          <a:lstStyle/>
          <a:p>
            <a:pPr algn="l"/>
            <a:r>
              <a:rPr lang="tr-TR" dirty="0" smtClean="0"/>
              <a:t>Öfkeyi Yok Sayma</a:t>
            </a:r>
          </a:p>
          <a:p>
            <a:pPr algn="l"/>
            <a:r>
              <a:rPr lang="tr-TR" dirty="0" smtClean="0"/>
              <a:t>Öfkeyi Başkasına Aktarmak</a:t>
            </a:r>
          </a:p>
          <a:p>
            <a:pPr algn="l"/>
            <a:r>
              <a:rPr lang="tr-TR" dirty="0" smtClean="0"/>
              <a:t>Öfkeyi Saldırganca Ortaya Koymak</a:t>
            </a:r>
          </a:p>
          <a:p>
            <a:pPr algn="l"/>
            <a:r>
              <a:rPr lang="tr-TR" dirty="0" smtClean="0"/>
              <a:t>Öfkeyi Pasif Davranışlarla Ortaya Koymak</a:t>
            </a:r>
          </a:p>
          <a:p>
            <a:pPr algn="l"/>
            <a:r>
              <a:rPr lang="tr-TR" dirty="0" smtClean="0"/>
              <a:t>Öfkeyi Kendine Yöneltmek</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subTitle" idx="1"/>
          </p:nvPr>
        </p:nvSpPr>
        <p:spPr/>
        <p:txBody>
          <a:bodyPr>
            <a:normAutofit fontScale="62500" lnSpcReduction="20000"/>
          </a:bodyPr>
          <a:lstStyle/>
          <a:p>
            <a:pPr algn="ctr">
              <a:buFontTx/>
              <a:buNone/>
            </a:pPr>
            <a:r>
              <a:rPr lang="tr-TR" sz="4000" i="1" smtClean="0"/>
              <a:t>Öfkeyi yok edemezsiniz ancak tepkilerinizi kontrol ederek onların sizi mutsuz etmesini önleyebilirsiniz.</a:t>
            </a:r>
          </a:p>
          <a:p>
            <a:pPr algn="ctr">
              <a:buFontTx/>
              <a:buNone/>
            </a:pPr>
            <a:endParaRPr lang="tr-TR" sz="2400" i="1" smtClean="0"/>
          </a:p>
          <a:p>
            <a:pPr algn="ctr">
              <a:buFontTx/>
              <a:buNone/>
            </a:pPr>
            <a:r>
              <a:rPr lang="tr-TR" sz="4000" b="1" i="1" smtClean="0"/>
              <a:t>Peki nasıl?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l" eaLnBrk="1" hangingPunct="1">
              <a:defRPr/>
            </a:pPr>
            <a:r>
              <a:rPr lang="tr-TR" b="1" smtClean="0"/>
              <a:t>◊Öfkeyi Fark Etme</a:t>
            </a:r>
            <a:r>
              <a:rPr lang="tr-TR" smtClean="0"/>
              <a:t> </a:t>
            </a:r>
          </a:p>
        </p:txBody>
      </p:sp>
      <p:sp>
        <p:nvSpPr>
          <p:cNvPr id="19459" name="Rectangle 3"/>
          <p:cNvSpPr>
            <a:spLocks noGrp="1" noChangeArrowheads="1"/>
          </p:cNvSpPr>
          <p:nvPr>
            <p:ph idx="1"/>
          </p:nvPr>
        </p:nvSpPr>
        <p:spPr>
          <a:xfrm>
            <a:off x="457200" y="1916113"/>
            <a:ext cx="8229600" cy="4140200"/>
          </a:xfrm>
        </p:spPr>
        <p:txBody>
          <a:bodyPr/>
          <a:lstStyle/>
          <a:p>
            <a:pPr eaLnBrk="1" hangingPunct="1"/>
            <a:r>
              <a:rPr lang="tr-TR" smtClean="0"/>
              <a:t>Kime, neden öfkelendin? </a:t>
            </a:r>
            <a:endParaRPr lang="tr-TR" smtClean="0">
              <a:latin typeface="Arial" charset="0"/>
            </a:endParaRPr>
          </a:p>
          <a:p>
            <a:pPr eaLnBrk="1" hangingPunct="1"/>
            <a:r>
              <a:rPr lang="tr-TR" smtClean="0"/>
              <a:t>Hangi davranışı seni bu kadar öfkelendirdi?</a:t>
            </a:r>
          </a:p>
          <a:p>
            <a:pPr eaLnBrk="1" hangingPunct="1"/>
            <a:r>
              <a:rPr lang="tr-TR" smtClean="0"/>
              <a:t>Öfkelenince bedeninde neler oluyor?</a:t>
            </a:r>
          </a:p>
          <a:p>
            <a:pPr eaLnBrk="1" hangingPunct="1"/>
            <a:r>
              <a:rPr lang="tr-TR" smtClean="0"/>
              <a:t>Şu an hissettiğin öfkenin şiddeti nedir? </a:t>
            </a:r>
          </a:p>
          <a:p>
            <a:pPr eaLnBrk="1" hangingPunct="1">
              <a:buFontTx/>
              <a:buNone/>
            </a:pPr>
            <a:endParaRPr lang="tr-T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8313" y="103188"/>
            <a:ext cx="8675687" cy="1314450"/>
          </a:xfrm>
        </p:spPr>
        <p:txBody>
          <a:bodyPr/>
          <a:lstStyle/>
          <a:p>
            <a:pPr algn="l" eaLnBrk="1" hangingPunct="1">
              <a:defRPr/>
            </a:pPr>
            <a:r>
              <a:rPr lang="tr-TR" sz="4000" b="1" smtClean="0"/>
              <a:t>◊</a:t>
            </a:r>
            <a:r>
              <a:rPr lang="tr-TR" sz="3600" b="1" smtClean="0"/>
              <a:t>ÖFKE İLE İLGİLİ DİĞER DUYGULARI FARK ETME</a:t>
            </a:r>
          </a:p>
        </p:txBody>
      </p:sp>
      <p:sp>
        <p:nvSpPr>
          <p:cNvPr id="20483" name="Line 4"/>
          <p:cNvSpPr>
            <a:spLocks noChangeShapeType="1"/>
          </p:cNvSpPr>
          <p:nvPr/>
        </p:nvSpPr>
        <p:spPr bwMode="auto">
          <a:xfrm flipV="1">
            <a:off x="827088" y="2205038"/>
            <a:ext cx="1441450" cy="2016125"/>
          </a:xfrm>
          <a:prstGeom prst="line">
            <a:avLst/>
          </a:prstGeom>
          <a:noFill/>
          <a:ln w="9525">
            <a:solidFill>
              <a:schemeClr val="tx1"/>
            </a:solidFill>
            <a:round/>
            <a:headEnd/>
            <a:tailEnd/>
          </a:ln>
        </p:spPr>
        <p:txBody>
          <a:bodyPr/>
          <a:lstStyle/>
          <a:p>
            <a:endParaRPr lang="tr-TR"/>
          </a:p>
        </p:txBody>
      </p:sp>
      <p:sp>
        <p:nvSpPr>
          <p:cNvPr id="20484" name="Line 5"/>
          <p:cNvSpPr>
            <a:spLocks noChangeShapeType="1"/>
          </p:cNvSpPr>
          <p:nvPr/>
        </p:nvSpPr>
        <p:spPr bwMode="auto">
          <a:xfrm>
            <a:off x="2268538" y="2205038"/>
            <a:ext cx="936625" cy="935037"/>
          </a:xfrm>
          <a:prstGeom prst="line">
            <a:avLst/>
          </a:prstGeom>
          <a:noFill/>
          <a:ln w="9525">
            <a:solidFill>
              <a:schemeClr val="tx1"/>
            </a:solidFill>
            <a:round/>
            <a:headEnd/>
            <a:tailEnd/>
          </a:ln>
        </p:spPr>
        <p:txBody>
          <a:bodyPr/>
          <a:lstStyle/>
          <a:p>
            <a:endParaRPr lang="tr-TR"/>
          </a:p>
        </p:txBody>
      </p:sp>
      <p:sp>
        <p:nvSpPr>
          <p:cNvPr id="20485" name="Line 6"/>
          <p:cNvSpPr>
            <a:spLocks noChangeShapeType="1"/>
          </p:cNvSpPr>
          <p:nvPr/>
        </p:nvSpPr>
        <p:spPr bwMode="auto">
          <a:xfrm flipV="1">
            <a:off x="3203575" y="2420938"/>
            <a:ext cx="647700" cy="719137"/>
          </a:xfrm>
          <a:prstGeom prst="line">
            <a:avLst/>
          </a:prstGeom>
          <a:noFill/>
          <a:ln w="9525">
            <a:solidFill>
              <a:schemeClr val="tx1"/>
            </a:solidFill>
            <a:round/>
            <a:headEnd/>
            <a:tailEnd/>
          </a:ln>
        </p:spPr>
        <p:txBody>
          <a:bodyPr/>
          <a:lstStyle/>
          <a:p>
            <a:endParaRPr lang="tr-TR"/>
          </a:p>
        </p:txBody>
      </p:sp>
      <p:sp>
        <p:nvSpPr>
          <p:cNvPr id="20486" name="Line 7"/>
          <p:cNvSpPr>
            <a:spLocks noChangeShapeType="1"/>
          </p:cNvSpPr>
          <p:nvPr/>
        </p:nvSpPr>
        <p:spPr bwMode="auto">
          <a:xfrm>
            <a:off x="3851275" y="2420938"/>
            <a:ext cx="2160588" cy="1439862"/>
          </a:xfrm>
          <a:prstGeom prst="line">
            <a:avLst/>
          </a:prstGeom>
          <a:noFill/>
          <a:ln w="9525">
            <a:solidFill>
              <a:schemeClr val="tx1"/>
            </a:solidFill>
            <a:round/>
            <a:headEnd/>
            <a:tailEnd/>
          </a:ln>
        </p:spPr>
        <p:txBody>
          <a:bodyPr/>
          <a:lstStyle/>
          <a:p>
            <a:endParaRPr lang="tr-TR"/>
          </a:p>
        </p:txBody>
      </p:sp>
      <p:sp>
        <p:nvSpPr>
          <p:cNvPr id="20487" name="Line 8"/>
          <p:cNvSpPr>
            <a:spLocks noChangeShapeType="1"/>
          </p:cNvSpPr>
          <p:nvPr/>
        </p:nvSpPr>
        <p:spPr bwMode="auto">
          <a:xfrm>
            <a:off x="755650" y="3573463"/>
            <a:ext cx="5545138" cy="0"/>
          </a:xfrm>
          <a:prstGeom prst="line">
            <a:avLst/>
          </a:prstGeom>
          <a:noFill/>
          <a:ln w="9525">
            <a:solidFill>
              <a:schemeClr val="tx1"/>
            </a:solidFill>
            <a:round/>
            <a:headEnd/>
            <a:tailEnd/>
          </a:ln>
        </p:spPr>
        <p:txBody>
          <a:bodyPr/>
          <a:lstStyle/>
          <a:p>
            <a:endParaRPr lang="tr-TR"/>
          </a:p>
        </p:txBody>
      </p:sp>
      <p:sp>
        <p:nvSpPr>
          <p:cNvPr id="20488" name="Text Box 17"/>
          <p:cNvSpPr txBox="1">
            <a:spLocks noChangeArrowheads="1"/>
          </p:cNvSpPr>
          <p:nvPr/>
        </p:nvSpPr>
        <p:spPr bwMode="auto">
          <a:xfrm>
            <a:off x="2627313" y="3213100"/>
            <a:ext cx="2514600" cy="366713"/>
          </a:xfrm>
          <a:prstGeom prst="rect">
            <a:avLst/>
          </a:prstGeom>
          <a:noFill/>
          <a:ln w="9525">
            <a:noFill/>
            <a:miter lim="800000"/>
            <a:headEnd/>
            <a:tailEnd/>
          </a:ln>
        </p:spPr>
        <p:txBody>
          <a:bodyPr>
            <a:spAutoFit/>
          </a:bodyPr>
          <a:lstStyle/>
          <a:p>
            <a:r>
              <a:rPr lang="tr-TR" b="1">
                <a:latin typeface="Arial" charset="0"/>
              </a:rPr>
              <a:t>Ö  F  K  E</a:t>
            </a:r>
          </a:p>
        </p:txBody>
      </p:sp>
      <p:sp>
        <p:nvSpPr>
          <p:cNvPr id="20489" name="Text Box 18"/>
          <p:cNvSpPr txBox="1">
            <a:spLocks noChangeArrowheads="1"/>
          </p:cNvSpPr>
          <p:nvPr/>
        </p:nvSpPr>
        <p:spPr bwMode="auto">
          <a:xfrm>
            <a:off x="3492500" y="3644900"/>
            <a:ext cx="2514600" cy="1739900"/>
          </a:xfrm>
          <a:prstGeom prst="rect">
            <a:avLst/>
          </a:prstGeom>
          <a:noFill/>
          <a:ln w="9525">
            <a:noFill/>
            <a:miter lim="800000"/>
            <a:headEnd/>
            <a:tailEnd/>
          </a:ln>
        </p:spPr>
        <p:txBody>
          <a:bodyPr>
            <a:spAutoFit/>
          </a:bodyPr>
          <a:lstStyle/>
          <a:p>
            <a:r>
              <a:rPr lang="tr-TR" b="1">
                <a:latin typeface="Arial" charset="0"/>
              </a:rPr>
              <a:t>ÜZÜNTÜ</a:t>
            </a:r>
            <a:br>
              <a:rPr lang="tr-TR" b="1">
                <a:latin typeface="Arial" charset="0"/>
              </a:rPr>
            </a:br>
            <a:r>
              <a:rPr lang="tr-TR" b="1">
                <a:latin typeface="Arial" charset="0"/>
              </a:rPr>
              <a:t>HAYAL KIRIKLIĞI</a:t>
            </a:r>
            <a:br>
              <a:rPr lang="tr-TR" b="1">
                <a:latin typeface="Arial" charset="0"/>
              </a:rPr>
            </a:br>
            <a:r>
              <a:rPr lang="tr-TR" b="1">
                <a:latin typeface="Arial" charset="0"/>
              </a:rPr>
              <a:t>KAYGI</a:t>
            </a:r>
            <a:br>
              <a:rPr lang="tr-TR" b="1">
                <a:latin typeface="Arial" charset="0"/>
              </a:rPr>
            </a:br>
            <a:r>
              <a:rPr lang="tr-TR" b="1">
                <a:latin typeface="Arial" charset="0"/>
              </a:rPr>
              <a:t>KORKU</a:t>
            </a:r>
            <a:br>
              <a:rPr lang="tr-TR" b="1">
                <a:latin typeface="Arial" charset="0"/>
              </a:rPr>
            </a:br>
            <a:r>
              <a:rPr lang="tr-TR" b="1">
                <a:latin typeface="Arial" charset="0"/>
              </a:rPr>
              <a:t>UTANÇ</a:t>
            </a:r>
            <a:br>
              <a:rPr lang="tr-TR" b="1">
                <a:latin typeface="Arial" charset="0"/>
              </a:rPr>
            </a:br>
            <a:r>
              <a:rPr lang="tr-TR" b="1">
                <a:latin typeface="Arial" charset="0"/>
              </a:rPr>
              <a:t>SUÇLULUK</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457200" y="836613"/>
            <a:ext cx="8229600" cy="5219700"/>
          </a:xfrm>
        </p:spPr>
        <p:txBody>
          <a:bodyPr/>
          <a:lstStyle/>
          <a:p>
            <a:pPr eaLnBrk="1" hangingPunct="1">
              <a:lnSpc>
                <a:spcPct val="90000"/>
              </a:lnSpc>
            </a:pPr>
            <a:r>
              <a:rPr lang="tr-TR" sz="2800" smtClean="0"/>
              <a:t>Öfke, buzdağının görünen yüzüdür. </a:t>
            </a:r>
          </a:p>
          <a:p>
            <a:pPr eaLnBrk="1" hangingPunct="1">
              <a:lnSpc>
                <a:spcPct val="90000"/>
              </a:lnSpc>
            </a:pPr>
            <a:r>
              <a:rPr lang="tr-TR" sz="2800" smtClean="0"/>
              <a:t>Yaşanan çatışmalar ya da sorunlarda genellikle öfke ikincil bir duygudur. </a:t>
            </a:r>
          </a:p>
          <a:p>
            <a:pPr eaLnBrk="1" hangingPunct="1">
              <a:lnSpc>
                <a:spcPct val="90000"/>
              </a:lnSpc>
            </a:pPr>
            <a:r>
              <a:rPr lang="tr-TR" sz="2800" smtClean="0"/>
              <a:t>Öfke, ilk duygulardan sonra ortaya çıkar, ancak o kadar yoğundur ki, insan yaşadığı ilk duyguların farkına varmadan yoğun bir biçimde öfke duygusunun saldırısına uğrar. </a:t>
            </a:r>
          </a:p>
          <a:p>
            <a:pPr eaLnBrk="1" hangingPunct="1">
              <a:lnSpc>
                <a:spcPct val="90000"/>
              </a:lnSpc>
            </a:pPr>
            <a:r>
              <a:rPr lang="tr-TR" sz="2800" smtClean="0"/>
              <a:t>Öfke ile baş edebilmemiz için öfkenin altında yatan nedenleri bilmemiz gerekir. Bunun için “</a:t>
            </a:r>
            <a:r>
              <a:rPr lang="tr-TR" sz="2800" b="1" smtClean="0"/>
              <a:t>video filmi benzetmesi</a:t>
            </a:r>
            <a:r>
              <a:rPr lang="tr-TR" sz="2800" smtClean="0"/>
              <a:t>” kullanılabilir.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12094" y="116632"/>
            <a:ext cx="8243887" cy="1584325"/>
          </a:xfrm>
        </p:spPr>
        <p:txBody>
          <a:bodyPr>
            <a:normAutofit fontScale="90000"/>
          </a:bodyPr>
          <a:lstStyle/>
          <a:p>
            <a:pPr eaLnBrk="1" hangingPunct="1">
              <a:defRPr/>
            </a:pPr>
            <a:r>
              <a:rPr lang="tr-TR" sz="4000" dirty="0" smtClean="0"/>
              <a:t/>
            </a:r>
            <a:br>
              <a:rPr lang="tr-TR" sz="4000" dirty="0" smtClean="0"/>
            </a:br>
            <a:r>
              <a:rPr lang="tr-TR" sz="4000" dirty="0" smtClean="0"/>
              <a:t/>
            </a:r>
            <a:br>
              <a:rPr lang="tr-TR" sz="4000" dirty="0" smtClean="0"/>
            </a:br>
            <a:r>
              <a:rPr lang="tr-TR" sz="4000" dirty="0" smtClean="0"/>
              <a:t/>
            </a:r>
            <a:br>
              <a:rPr lang="tr-TR" sz="4000" dirty="0" smtClean="0"/>
            </a:br>
            <a:r>
              <a:rPr lang="tr-TR" sz="4800" b="1" dirty="0" smtClean="0"/>
              <a:t>ÖFKE NEDİR?</a:t>
            </a:r>
          </a:p>
        </p:txBody>
      </p:sp>
      <p:sp>
        <p:nvSpPr>
          <p:cNvPr id="4099" name="Rectangle 3"/>
          <p:cNvSpPr>
            <a:spLocks noGrp="1" noChangeArrowheads="1"/>
          </p:cNvSpPr>
          <p:nvPr>
            <p:ph idx="1"/>
          </p:nvPr>
        </p:nvSpPr>
        <p:spPr>
          <a:xfrm>
            <a:off x="179388" y="2349500"/>
            <a:ext cx="8785225" cy="3706813"/>
          </a:xfrm>
        </p:spPr>
        <p:txBody>
          <a:bodyPr/>
          <a:lstStyle/>
          <a:p>
            <a:pPr eaLnBrk="1" hangingPunct="1"/>
            <a:r>
              <a:rPr lang="tr-TR" dirty="0" smtClean="0"/>
              <a:t>Neyi sevip neyi sevmediğimizi, nelerden hoşlanıp nelerden hoşlanmadığımızı ifade eden duygusal ipuçlarından biridir. </a:t>
            </a:r>
          </a:p>
        </p:txBody>
      </p:sp>
      <p:pic>
        <p:nvPicPr>
          <p:cNvPr id="4100" name="Picture 4" descr="ÖFKE"/>
          <p:cNvPicPr>
            <a:picLocks noChangeAspect="1" noChangeArrowheads="1"/>
          </p:cNvPicPr>
          <p:nvPr/>
        </p:nvPicPr>
        <p:blipFill>
          <a:blip r:embed="rId2" cstate="print"/>
          <a:srcRect/>
          <a:stretch>
            <a:fillRect/>
          </a:stretch>
        </p:blipFill>
        <p:spPr bwMode="auto">
          <a:xfrm>
            <a:off x="3059113" y="4292600"/>
            <a:ext cx="2952750" cy="1943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68313" y="0"/>
            <a:ext cx="8243887" cy="1093788"/>
          </a:xfrm>
        </p:spPr>
        <p:txBody>
          <a:bodyPr/>
          <a:lstStyle/>
          <a:p>
            <a:pPr algn="l" eaLnBrk="1" hangingPunct="1">
              <a:defRPr/>
            </a:pPr>
            <a:r>
              <a:rPr lang="tr-TR" sz="4000" b="1" smtClean="0"/>
              <a:t>Video Filmi Benzetmesi</a:t>
            </a:r>
          </a:p>
        </p:txBody>
      </p:sp>
      <p:sp>
        <p:nvSpPr>
          <p:cNvPr id="22531" name="Rectangle 3"/>
          <p:cNvSpPr>
            <a:spLocks noGrp="1" noChangeArrowheads="1"/>
          </p:cNvSpPr>
          <p:nvPr>
            <p:ph idx="1"/>
          </p:nvPr>
        </p:nvSpPr>
        <p:spPr>
          <a:xfrm>
            <a:off x="468313" y="1268413"/>
            <a:ext cx="8229600" cy="4456112"/>
          </a:xfrm>
        </p:spPr>
        <p:txBody>
          <a:bodyPr/>
          <a:lstStyle/>
          <a:p>
            <a:pPr eaLnBrk="1" hangingPunct="1"/>
            <a:r>
              <a:rPr lang="tr-TR" sz="2800" smtClean="0"/>
              <a:t>Bu yöntemde, çocuktan kendisini kızdıran olayı ayrıntılarıyla anlatmasını isteriz. Anlattıktan sonra,</a:t>
            </a:r>
          </a:p>
          <a:p>
            <a:pPr eaLnBrk="1" hangingPunct="1">
              <a:buFontTx/>
              <a:buNone/>
            </a:pPr>
            <a:r>
              <a:rPr lang="tr-TR" sz="2800" smtClean="0"/>
              <a:t>	“şimdi tüm olup bitenlerin videoya kaydedildiğini düşün, filmi alıp tekrar oynat ve öfkeyi ilk hissettiğin yerde durdur.” deriz. Daha sonra;</a:t>
            </a:r>
          </a:p>
        </p:txBody>
      </p:sp>
      <p:sp>
        <p:nvSpPr>
          <p:cNvPr id="22532" name="Text Box 12"/>
          <p:cNvSpPr txBox="1">
            <a:spLocks noChangeArrowheads="1"/>
          </p:cNvSpPr>
          <p:nvPr/>
        </p:nvSpPr>
        <p:spPr bwMode="auto">
          <a:xfrm>
            <a:off x="684213" y="4437063"/>
            <a:ext cx="8245475" cy="1917700"/>
          </a:xfrm>
          <a:prstGeom prst="rect">
            <a:avLst/>
          </a:prstGeom>
          <a:noFill/>
          <a:ln w="9525">
            <a:noFill/>
            <a:miter lim="800000"/>
            <a:headEnd/>
            <a:tailEnd/>
          </a:ln>
        </p:spPr>
        <p:txBody>
          <a:bodyPr wrap="none">
            <a:spAutoFit/>
          </a:bodyPr>
          <a:lstStyle/>
          <a:p>
            <a:pPr>
              <a:buFontTx/>
              <a:buChar char="•"/>
            </a:pPr>
            <a:r>
              <a:rPr lang="tr-TR" sz="2400">
                <a:latin typeface="Arial" charset="0"/>
              </a:rPr>
              <a:t> Dışardan nasıl göründüğünü</a:t>
            </a:r>
          </a:p>
          <a:p>
            <a:pPr>
              <a:buFontTx/>
              <a:buChar char="•"/>
            </a:pPr>
            <a:r>
              <a:rPr lang="tr-TR" sz="2400">
                <a:latin typeface="Arial" charset="0"/>
              </a:rPr>
              <a:t> İçinden  neler geçtiğini (düşüncelerini), </a:t>
            </a:r>
          </a:p>
          <a:p>
            <a:pPr>
              <a:buFontTx/>
              <a:buChar char="•"/>
            </a:pPr>
            <a:r>
              <a:rPr lang="tr-TR" sz="2400">
                <a:latin typeface="Arial" charset="0"/>
              </a:rPr>
              <a:t> Kendini nasıl hissettiğini, </a:t>
            </a:r>
          </a:p>
          <a:p>
            <a:pPr>
              <a:buFontTx/>
              <a:buChar char="•"/>
            </a:pPr>
            <a:r>
              <a:rPr lang="tr-TR" sz="2400">
                <a:latin typeface="Arial" charset="0"/>
              </a:rPr>
              <a:t> Bedeninde neler olduğunu sorarak öfkesinin altında yatan </a:t>
            </a:r>
          </a:p>
          <a:p>
            <a:r>
              <a:rPr lang="tr-TR" sz="2400">
                <a:latin typeface="Arial" charset="0"/>
              </a:rPr>
              <a:t>   duyguları anlamasını sağlarız.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42913" y="103188"/>
            <a:ext cx="8243887" cy="1454150"/>
          </a:xfrm>
        </p:spPr>
        <p:txBody>
          <a:bodyPr/>
          <a:lstStyle/>
          <a:p>
            <a:pPr algn="l" eaLnBrk="1" hangingPunct="1">
              <a:defRPr/>
            </a:pPr>
            <a:r>
              <a:rPr lang="tr-TR" b="1" smtClean="0"/>
              <a:t>◊Zamanda Yolculuk</a:t>
            </a:r>
          </a:p>
        </p:txBody>
      </p:sp>
      <p:sp>
        <p:nvSpPr>
          <p:cNvPr id="23555" name="Rectangle 3"/>
          <p:cNvSpPr>
            <a:spLocks noGrp="1" noChangeArrowheads="1"/>
          </p:cNvSpPr>
          <p:nvPr>
            <p:ph idx="1"/>
          </p:nvPr>
        </p:nvSpPr>
        <p:spPr>
          <a:xfrm>
            <a:off x="179388" y="2060575"/>
            <a:ext cx="8713787" cy="3995738"/>
          </a:xfrm>
        </p:spPr>
        <p:txBody>
          <a:bodyPr/>
          <a:lstStyle/>
          <a:p>
            <a:pPr algn="ctr" eaLnBrk="1" hangingPunct="1"/>
            <a:r>
              <a:rPr lang="tr-TR" sz="3000" smtClean="0"/>
              <a:t>YAŞANAN DUYGU ile DAVRANIŞSAL TEPKİ arasına zaman girdiğinde DÜRTÜSEL DAVRANIŞLARI ve DÜŞÜNMEDEN VERİLEN DUYGUSAL KARARLARI önleyebiliriz.</a:t>
            </a:r>
            <a:r>
              <a:rPr lang="tr-TR"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457200" y="692150"/>
            <a:ext cx="8229600" cy="5364163"/>
          </a:xfrm>
        </p:spPr>
        <p:txBody>
          <a:bodyPr/>
          <a:lstStyle/>
          <a:p>
            <a:pPr eaLnBrk="1" hangingPunct="1"/>
            <a:endParaRPr lang="tr-TR" dirty="0" smtClean="0"/>
          </a:p>
          <a:p>
            <a:pPr eaLnBrk="1" hangingPunct="1"/>
            <a:endParaRPr lang="tr-TR" dirty="0" smtClean="0"/>
          </a:p>
          <a:p>
            <a:pPr eaLnBrk="1" hangingPunct="1"/>
            <a:endParaRPr lang="tr-TR" dirty="0" smtClean="0"/>
          </a:p>
          <a:p>
            <a:pPr eaLnBrk="1" hangingPunct="1"/>
            <a:r>
              <a:rPr lang="tr-TR" dirty="0" smtClean="0"/>
              <a:t>Öfke</a:t>
            </a:r>
            <a:r>
              <a:rPr lang="tr-TR" dirty="0" smtClean="0"/>
              <a:t>, zamanla azalır. Bu nedenle öfkelendiğimiz ilk anda verdiğimiz tepkileri bir süre geçtikten sonra vermeyiz. </a:t>
            </a:r>
          </a:p>
          <a:p>
            <a:pPr eaLnBrk="1" hangingPunct="1"/>
            <a:r>
              <a:rPr lang="tr-TR" dirty="0" smtClean="0"/>
              <a:t>Çocuklara, öfkelerinin şiddetini bir termometre yardımı ile ifade etmelerini sağlayabiliriz. </a:t>
            </a:r>
          </a:p>
          <a:p>
            <a:pPr eaLnBrk="1" hangingPunct="1"/>
            <a:endParaRPr lang="tr-T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5"/>
          <p:cNvPicPr>
            <a:picLocks noGrp="1" noChangeAspect="1" noChangeArrowheads="1"/>
          </p:cNvPicPr>
          <p:nvPr>
            <p:ph idx="1"/>
          </p:nvPr>
        </p:nvPicPr>
        <p:blipFill>
          <a:blip r:embed="rId2" cstate="print"/>
          <a:srcRect/>
          <a:stretch>
            <a:fillRect/>
          </a:stretch>
        </p:blipFill>
        <p:spPr>
          <a:xfrm>
            <a:off x="1692275" y="692150"/>
            <a:ext cx="6624638" cy="4849813"/>
          </a:xfr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457200" y="765175"/>
            <a:ext cx="8229600" cy="5903913"/>
          </a:xfrm>
        </p:spPr>
        <p:txBody>
          <a:bodyPr/>
          <a:lstStyle/>
          <a:p>
            <a:pPr eaLnBrk="1" hangingPunct="1"/>
            <a:r>
              <a:rPr lang="tr-TR" smtClean="0"/>
              <a:t>Küçük yaş grubundaki çocuklara öfkenin şiddeti anlatılırken çeşitli yüz ifadeleri de kullanılabilir. </a:t>
            </a:r>
          </a:p>
          <a:p>
            <a:pPr eaLnBrk="1" hangingPunct="1"/>
            <a:r>
              <a:rPr lang="tr-TR" smtClean="0"/>
              <a:t>                                      </a:t>
            </a:r>
          </a:p>
          <a:p>
            <a:pPr eaLnBrk="1" hangingPunct="1"/>
            <a:endParaRPr lang="tr-TR" smtClean="0"/>
          </a:p>
          <a:p>
            <a:pPr eaLnBrk="1" hangingPunct="1"/>
            <a:endParaRPr lang="tr-TR" smtClean="0"/>
          </a:p>
          <a:p>
            <a:pPr lvl="1" eaLnBrk="1" hangingPunct="1">
              <a:buFontTx/>
              <a:buNone/>
            </a:pPr>
            <a:r>
              <a:rPr lang="tr-TR" smtClean="0"/>
              <a:t>     </a:t>
            </a:r>
          </a:p>
          <a:p>
            <a:pPr lvl="1" eaLnBrk="1" hangingPunct="1">
              <a:buFontTx/>
              <a:buNone/>
            </a:pPr>
            <a:r>
              <a:rPr lang="tr-TR" sz="1400" smtClean="0"/>
              <a:t>	       kızgın 		                    öfkeli			   çok öfkeli</a:t>
            </a:r>
          </a:p>
          <a:p>
            <a:pPr lvl="1" eaLnBrk="1" hangingPunct="1">
              <a:buFontTx/>
              <a:buNone/>
            </a:pPr>
            <a:r>
              <a:rPr lang="tr-TR" sz="1400" smtClean="0"/>
              <a:t>            sinirli</a:t>
            </a:r>
          </a:p>
          <a:p>
            <a:pPr eaLnBrk="1" hangingPunct="1">
              <a:buFontTx/>
              <a:buNone/>
            </a:pPr>
            <a:r>
              <a:rPr lang="tr-TR" smtClean="0"/>
              <a:t>   </a:t>
            </a:r>
            <a:endParaRPr lang="tr-TR" sz="1400" smtClean="0"/>
          </a:p>
        </p:txBody>
      </p:sp>
      <p:pic>
        <p:nvPicPr>
          <p:cNvPr id="26627" name="Picture 3" descr="MCj04244740000[1]"/>
          <p:cNvPicPr>
            <a:picLocks noChangeAspect="1" noChangeArrowheads="1"/>
          </p:cNvPicPr>
          <p:nvPr/>
        </p:nvPicPr>
        <p:blipFill>
          <a:blip r:embed="rId2" cstate="print"/>
          <a:srcRect/>
          <a:stretch>
            <a:fillRect/>
          </a:stretch>
        </p:blipFill>
        <p:spPr bwMode="auto">
          <a:xfrm>
            <a:off x="1187450" y="2565400"/>
            <a:ext cx="1874838" cy="1741488"/>
          </a:xfrm>
          <a:prstGeom prst="rect">
            <a:avLst/>
          </a:prstGeom>
          <a:noFill/>
          <a:ln w="9525">
            <a:noFill/>
            <a:miter lim="800000"/>
            <a:headEnd/>
            <a:tailEnd/>
          </a:ln>
        </p:spPr>
      </p:pic>
      <p:pic>
        <p:nvPicPr>
          <p:cNvPr id="26628" name="Picture 4" descr="MCj04238360000[1]"/>
          <p:cNvPicPr>
            <a:picLocks noChangeAspect="1" noChangeArrowheads="1"/>
          </p:cNvPicPr>
          <p:nvPr/>
        </p:nvPicPr>
        <p:blipFill>
          <a:blip r:embed="rId3" cstate="print"/>
          <a:srcRect/>
          <a:stretch>
            <a:fillRect/>
          </a:stretch>
        </p:blipFill>
        <p:spPr bwMode="auto">
          <a:xfrm>
            <a:off x="3733800" y="2438400"/>
            <a:ext cx="1905000" cy="1905000"/>
          </a:xfrm>
          <a:prstGeom prst="rect">
            <a:avLst/>
          </a:prstGeom>
          <a:noFill/>
          <a:ln w="9525">
            <a:noFill/>
            <a:miter lim="800000"/>
            <a:headEnd/>
            <a:tailEnd/>
          </a:ln>
        </p:spPr>
      </p:pic>
      <p:pic>
        <p:nvPicPr>
          <p:cNvPr id="26629" name="Picture 5" descr="MCj04257520000[1]"/>
          <p:cNvPicPr>
            <a:picLocks noChangeAspect="1" noChangeArrowheads="1"/>
          </p:cNvPicPr>
          <p:nvPr/>
        </p:nvPicPr>
        <p:blipFill>
          <a:blip r:embed="rId4" cstate="print"/>
          <a:srcRect/>
          <a:stretch>
            <a:fillRect/>
          </a:stretch>
        </p:blipFill>
        <p:spPr bwMode="auto">
          <a:xfrm>
            <a:off x="6324600" y="2362200"/>
            <a:ext cx="2438400" cy="1905000"/>
          </a:xfrm>
          <a:prstGeom prst="rect">
            <a:avLst/>
          </a:prstGeom>
          <a:noFill/>
          <a:ln w="9525">
            <a:noFill/>
            <a:miter lim="800000"/>
            <a:headEnd/>
            <a:tailEnd/>
          </a:ln>
        </p:spPr>
      </p:pic>
      <p:sp>
        <p:nvSpPr>
          <p:cNvPr id="26630" name="Text Box 9"/>
          <p:cNvSpPr txBox="1">
            <a:spLocks noChangeArrowheads="1"/>
          </p:cNvSpPr>
          <p:nvPr/>
        </p:nvSpPr>
        <p:spPr bwMode="auto">
          <a:xfrm>
            <a:off x="1143000" y="5410200"/>
            <a:ext cx="7162800" cy="366713"/>
          </a:xfrm>
          <a:prstGeom prst="rect">
            <a:avLst/>
          </a:prstGeom>
          <a:noFill/>
          <a:ln w="9525">
            <a:noFill/>
            <a:miter lim="800000"/>
            <a:headEnd/>
            <a:tailEnd/>
          </a:ln>
        </p:spPr>
        <p:txBody>
          <a:bodyPr>
            <a:spAutoFit/>
          </a:bodyPr>
          <a:lstStyle/>
          <a:p>
            <a:r>
              <a:rPr lang="tr-TR">
                <a:latin typeface="Arial" charset="0"/>
              </a:rPr>
              <a:t>0        1        2        3        4        5        6        7        8        9        10</a:t>
            </a:r>
          </a:p>
        </p:txBody>
      </p:sp>
      <p:sp>
        <p:nvSpPr>
          <p:cNvPr id="26631" name="Line 8"/>
          <p:cNvSpPr>
            <a:spLocks noChangeShapeType="1"/>
          </p:cNvSpPr>
          <p:nvPr/>
        </p:nvSpPr>
        <p:spPr bwMode="auto">
          <a:xfrm>
            <a:off x="1258888" y="5949950"/>
            <a:ext cx="6626225" cy="0"/>
          </a:xfrm>
          <a:prstGeom prst="line">
            <a:avLst/>
          </a:prstGeom>
          <a:noFill/>
          <a:ln w="9525">
            <a:solidFill>
              <a:schemeClr val="tx1"/>
            </a:solidFill>
            <a:round/>
            <a:headEnd/>
            <a:tailEnd/>
          </a:ln>
        </p:spPr>
        <p:txBody>
          <a:bodyPr/>
          <a:lstStyle/>
          <a:p>
            <a:endParaRPr 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71500" y="596900"/>
            <a:ext cx="8077200" cy="1117600"/>
          </a:xfrm>
        </p:spPr>
        <p:txBody>
          <a:bodyPr/>
          <a:lstStyle/>
          <a:p>
            <a:pPr>
              <a:defRPr/>
            </a:pPr>
            <a:r>
              <a:rPr lang="tr-TR" sz="2000" dirty="0" smtClean="0"/>
              <a:t>Örnek;</a:t>
            </a:r>
            <a:br>
              <a:rPr lang="tr-TR" sz="2000" dirty="0" smtClean="0"/>
            </a:br>
            <a:r>
              <a:rPr lang="tr-TR" sz="2000" dirty="0" smtClean="0"/>
              <a:t>(Cem okul kantininde arkadaşı ile dövüştüğü için üç gün okuldan uzaklaştırılma cezası almıştır.)</a:t>
            </a:r>
            <a:endParaRPr lang="tr-TR" sz="2000" dirty="0"/>
          </a:p>
        </p:txBody>
      </p:sp>
      <p:sp>
        <p:nvSpPr>
          <p:cNvPr id="3" name="2 Alt Başlık"/>
          <p:cNvSpPr>
            <a:spLocks noGrp="1"/>
          </p:cNvSpPr>
          <p:nvPr>
            <p:ph type="subTitle" idx="1"/>
          </p:nvPr>
        </p:nvSpPr>
        <p:spPr>
          <a:xfrm>
            <a:off x="642938" y="1928813"/>
            <a:ext cx="7921625" cy="4143375"/>
          </a:xfrm>
        </p:spPr>
        <p:txBody>
          <a:bodyPr/>
          <a:lstStyle/>
          <a:p>
            <a:pPr algn="l" eaLnBrk="1" hangingPunct="1">
              <a:defRPr/>
            </a:pPr>
            <a:r>
              <a:rPr lang="tr-TR" sz="1800" dirty="0" smtClean="0"/>
              <a:t>T: Sinan okul kafeteryasında yolunu  kestiğinde çok öfkelendiğini söyledin. Öfkene 1-10 arasında bir puan verecek olsan kaç verirdin?</a:t>
            </a:r>
          </a:p>
          <a:p>
            <a:pPr algn="l" eaLnBrk="1" hangingPunct="1">
              <a:defRPr/>
            </a:pPr>
            <a:r>
              <a:rPr lang="tr-TR" sz="1800" dirty="0" smtClean="0"/>
              <a:t>C: Dokuz. Bu nedenle kendimi tutamadım.</a:t>
            </a:r>
          </a:p>
          <a:p>
            <a:pPr algn="l" eaLnBrk="1" hangingPunct="1">
              <a:defRPr/>
            </a:pPr>
            <a:r>
              <a:rPr lang="tr-TR" sz="1800" dirty="0" smtClean="0"/>
              <a:t>T: Tamam. Üzerinden bir saat geçtikten sonra hissettiğin öfkeye kaç puan verirsin?</a:t>
            </a:r>
          </a:p>
          <a:p>
            <a:pPr algn="l" eaLnBrk="1" hangingPunct="1">
              <a:defRPr/>
            </a:pPr>
            <a:r>
              <a:rPr lang="tr-TR" sz="1800" dirty="0" smtClean="0"/>
              <a:t>C: Yine dokuz  ........ Yada sekiz.</a:t>
            </a:r>
          </a:p>
          <a:p>
            <a:pPr algn="l" eaLnBrk="1" hangingPunct="1">
              <a:defRPr/>
            </a:pPr>
            <a:r>
              <a:rPr lang="tr-TR" sz="1800" dirty="0" smtClean="0"/>
              <a:t>T: Aynı şekilde yere düşünce yüzünü tekmeler miydin?</a:t>
            </a:r>
          </a:p>
          <a:p>
            <a:pPr algn="l" eaLnBrk="1" hangingPunct="1">
              <a:defRPr/>
            </a:pPr>
            <a:r>
              <a:rPr lang="tr-TR" sz="1800" dirty="0" smtClean="0"/>
              <a:t>C: Bilmiyorum. Kızınca gözüm hiç bir şeyi görmüyor.</a:t>
            </a:r>
          </a:p>
          <a:p>
            <a:pPr algn="l" eaLnBrk="1" hangingPunct="1">
              <a:defRPr/>
            </a:pPr>
            <a:r>
              <a:rPr lang="tr-TR" sz="1800" dirty="0" smtClean="0"/>
              <a:t>T: Aradan altı saat geçtiğinde akşam yemeğinde yine aynı şekilde öfkeli miydin?</a:t>
            </a:r>
          </a:p>
          <a:p>
            <a:pPr algn="l" eaLnBrk="1" hangingPunct="1">
              <a:defRPr/>
            </a:pPr>
            <a:r>
              <a:rPr lang="tr-TR" sz="1800" dirty="0" smtClean="0"/>
              <a:t>C: Bilmiyorum. Biraz daha sakindim ama hala kızıyordum Belki 7.</a:t>
            </a:r>
          </a:p>
          <a:p>
            <a:pPr>
              <a:defRPr/>
            </a:pPr>
            <a:endParaRPr lang="tr-TR"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71563" y="857250"/>
            <a:ext cx="7577137" cy="5357813"/>
          </a:xfrm>
        </p:spPr>
        <p:txBody>
          <a:bodyPr/>
          <a:lstStyle/>
          <a:p>
            <a:pPr algn="l">
              <a:defRPr/>
            </a:pPr>
            <a:r>
              <a:rPr lang="tr-TR" sz="1800" dirty="0" smtClean="0">
                <a:solidFill>
                  <a:schemeClr val="accent6">
                    <a:lumMod val="50000"/>
                  </a:schemeClr>
                </a:solidFill>
              </a:rPr>
              <a:t>T: Ertesi gün yani 24 saat sonra ne kadar öfkeli idin?</a:t>
            </a:r>
            <a:br>
              <a:rPr lang="tr-TR" sz="1800" dirty="0" smtClean="0">
                <a:solidFill>
                  <a:schemeClr val="accent6">
                    <a:lumMod val="50000"/>
                  </a:schemeClr>
                </a:solidFill>
              </a:rPr>
            </a:br>
            <a:r>
              <a:rPr lang="tr-TR" sz="1800" dirty="0" smtClean="0">
                <a:solidFill>
                  <a:schemeClr val="accent6">
                    <a:lumMod val="50000"/>
                  </a:schemeClr>
                </a:solidFill>
              </a:rPr>
              <a:t>C: Bilmem galiba 5 derecesinde.</a:t>
            </a:r>
            <a:br>
              <a:rPr lang="tr-TR" sz="1800" dirty="0" smtClean="0">
                <a:solidFill>
                  <a:schemeClr val="accent6">
                    <a:lumMod val="50000"/>
                  </a:schemeClr>
                </a:solidFill>
              </a:rPr>
            </a:br>
            <a:r>
              <a:rPr lang="tr-TR" sz="1800" dirty="0" smtClean="0">
                <a:solidFill>
                  <a:schemeClr val="accent6">
                    <a:lumMod val="50000"/>
                  </a:schemeClr>
                </a:solidFill>
              </a:rPr>
              <a:t>T: Öfken 5 derecesinde iken yine aynı şeyleri yapar mıydın?</a:t>
            </a:r>
            <a:br>
              <a:rPr lang="tr-TR" sz="1800" dirty="0" smtClean="0">
                <a:solidFill>
                  <a:schemeClr val="accent6">
                    <a:lumMod val="50000"/>
                  </a:schemeClr>
                </a:solidFill>
              </a:rPr>
            </a:br>
            <a:r>
              <a:rPr lang="tr-TR" sz="1800" dirty="0" smtClean="0">
                <a:solidFill>
                  <a:schemeClr val="accent6">
                    <a:lumMod val="50000"/>
                  </a:schemeClr>
                </a:solidFill>
              </a:rPr>
              <a:t>C: Bilmiyorum. Herhalde yapmazdım.</a:t>
            </a:r>
            <a:br>
              <a:rPr lang="tr-TR" sz="1800" dirty="0" smtClean="0">
                <a:solidFill>
                  <a:schemeClr val="accent6">
                    <a:lumMod val="50000"/>
                  </a:schemeClr>
                </a:solidFill>
              </a:rPr>
            </a:br>
            <a:r>
              <a:rPr lang="tr-TR" sz="1800" dirty="0" smtClean="0">
                <a:solidFill>
                  <a:schemeClr val="accent6">
                    <a:lumMod val="50000"/>
                  </a:schemeClr>
                </a:solidFill>
              </a:rPr>
              <a:t>T: Peki. Şimdi olaydan bir hafta sonra, kendini ne kadar öfkeli hissediyorsun?</a:t>
            </a:r>
            <a:br>
              <a:rPr lang="tr-TR" sz="1800" dirty="0" smtClean="0">
                <a:solidFill>
                  <a:schemeClr val="accent6">
                    <a:lumMod val="50000"/>
                  </a:schemeClr>
                </a:solidFill>
              </a:rPr>
            </a:br>
            <a:r>
              <a:rPr lang="tr-TR" sz="1800" dirty="0" smtClean="0">
                <a:solidFill>
                  <a:schemeClr val="accent6">
                    <a:lumMod val="50000"/>
                  </a:schemeClr>
                </a:solidFill>
              </a:rPr>
              <a:t>C:  3-4. Hala hatırladıkça sinirleniyorum.</a:t>
            </a:r>
            <a:br>
              <a:rPr lang="tr-TR" sz="1800" dirty="0" smtClean="0">
                <a:solidFill>
                  <a:schemeClr val="accent6">
                    <a:lumMod val="50000"/>
                  </a:schemeClr>
                </a:solidFill>
              </a:rPr>
            </a:br>
            <a:r>
              <a:rPr lang="tr-TR" sz="1800" dirty="0" smtClean="0">
                <a:solidFill>
                  <a:schemeClr val="accent6">
                    <a:lumMod val="50000"/>
                  </a:schemeClr>
                </a:solidFill>
              </a:rPr>
              <a:t>T: Aynı şekilde vurur musun?</a:t>
            </a:r>
            <a:br>
              <a:rPr lang="tr-TR" sz="1800" dirty="0" smtClean="0">
                <a:solidFill>
                  <a:schemeClr val="accent6">
                    <a:lumMod val="50000"/>
                  </a:schemeClr>
                </a:solidFill>
              </a:rPr>
            </a:br>
            <a:r>
              <a:rPr lang="tr-TR" sz="1800" dirty="0" smtClean="0">
                <a:solidFill>
                  <a:schemeClr val="accent6">
                    <a:lumMod val="50000"/>
                  </a:schemeClr>
                </a:solidFill>
              </a:rPr>
              <a:t>C: Hayır, ama o gün öfkeden deliye dönmüştüm.</a:t>
            </a:r>
            <a:br>
              <a:rPr lang="tr-TR" sz="1800" dirty="0" smtClean="0">
                <a:solidFill>
                  <a:schemeClr val="accent6">
                    <a:lumMod val="50000"/>
                  </a:schemeClr>
                </a:solidFill>
              </a:rPr>
            </a:br>
            <a:r>
              <a:rPr lang="tr-TR" sz="1800" dirty="0" smtClean="0">
                <a:solidFill>
                  <a:schemeClr val="accent6">
                    <a:lumMod val="50000"/>
                  </a:schemeClr>
                </a:solidFill>
              </a:rPr>
              <a:t>T: Biliyorum ona çok kızmıştın .........  Ancak anladığım kadarıyla öfken ve ona vurma isteğin bir gün sonra epey azaldı. Doğru mu?</a:t>
            </a:r>
            <a:br>
              <a:rPr lang="tr-TR" sz="1800" dirty="0" smtClean="0">
                <a:solidFill>
                  <a:schemeClr val="accent6">
                    <a:lumMod val="50000"/>
                  </a:schemeClr>
                </a:solidFill>
              </a:rPr>
            </a:br>
            <a:r>
              <a:rPr lang="tr-TR" sz="1800" dirty="0" smtClean="0">
                <a:solidFill>
                  <a:schemeClr val="accent6">
                    <a:lumMod val="50000"/>
                  </a:schemeClr>
                </a:solidFill>
              </a:rPr>
              <a:t>C: Öyle sayılır.</a:t>
            </a:r>
            <a:br>
              <a:rPr lang="tr-TR" sz="1800" dirty="0" smtClean="0">
                <a:solidFill>
                  <a:schemeClr val="accent6">
                    <a:lumMod val="50000"/>
                  </a:schemeClr>
                </a:solidFill>
              </a:rPr>
            </a:br>
            <a:r>
              <a:rPr lang="tr-TR" sz="1800" dirty="0" smtClean="0">
                <a:solidFill>
                  <a:schemeClr val="accent6">
                    <a:lumMod val="50000"/>
                  </a:schemeClr>
                </a:solidFill>
              </a:rPr>
              <a:t>T: Uzaklaştırma cezası ne zaman silinebilecek?</a:t>
            </a:r>
            <a:br>
              <a:rPr lang="tr-TR" sz="1800" dirty="0" smtClean="0">
                <a:solidFill>
                  <a:schemeClr val="accent6">
                    <a:lumMod val="50000"/>
                  </a:schemeClr>
                </a:solidFill>
              </a:rPr>
            </a:br>
            <a:r>
              <a:rPr lang="tr-TR" sz="1800" dirty="0" smtClean="0">
                <a:solidFill>
                  <a:schemeClr val="accent6">
                    <a:lumMod val="50000"/>
                  </a:schemeClr>
                </a:solidFill>
              </a:rPr>
              <a:t>C: Dört ay sonra. Tabi bu arada bir daha kavgaya karışmazsam. Bir kez daha disiplin cezası alırsam okuldan atacaklar.</a:t>
            </a:r>
            <a:br>
              <a:rPr lang="tr-TR" sz="1800" dirty="0" smtClean="0">
                <a:solidFill>
                  <a:schemeClr val="accent6">
                    <a:lumMod val="50000"/>
                  </a:schemeClr>
                </a:solidFill>
              </a:rPr>
            </a:br>
            <a:r>
              <a:rPr lang="tr-TR" sz="1800" dirty="0" smtClean="0">
                <a:solidFill>
                  <a:schemeClr val="accent6">
                    <a:lumMod val="50000"/>
                  </a:schemeClr>
                </a:solidFill>
              </a:rPr>
              <a:t>T: O zaman  bir gün süren öfkenin bedeli son iki seneyi arkadaşlarından ayrı başka bir okulda geçirmek olacak diyebilir miyiz? </a:t>
            </a:r>
            <a:br>
              <a:rPr lang="tr-TR" sz="1800" dirty="0" smtClean="0">
                <a:solidFill>
                  <a:schemeClr val="accent6">
                    <a:lumMod val="50000"/>
                  </a:schemeClr>
                </a:solidFill>
              </a:rPr>
            </a:br>
            <a:endParaRPr lang="tr-TR" sz="18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2913" y="103188"/>
            <a:ext cx="8243887" cy="1093787"/>
          </a:xfrm>
        </p:spPr>
        <p:txBody>
          <a:bodyPr/>
          <a:lstStyle/>
          <a:p>
            <a:pPr algn="l" eaLnBrk="1" hangingPunct="1">
              <a:defRPr/>
            </a:pPr>
            <a:r>
              <a:rPr lang="tr-TR" sz="4000" b="1" smtClean="0"/>
              <a:t>◊”Başka Seçeneğim Yok”</a:t>
            </a:r>
          </a:p>
        </p:txBody>
      </p:sp>
      <p:sp>
        <p:nvSpPr>
          <p:cNvPr id="29699" name="Rectangle 3"/>
          <p:cNvSpPr>
            <a:spLocks noGrp="1" noChangeArrowheads="1"/>
          </p:cNvSpPr>
          <p:nvPr>
            <p:ph idx="1"/>
          </p:nvPr>
        </p:nvSpPr>
        <p:spPr/>
        <p:txBody>
          <a:bodyPr>
            <a:normAutofit/>
          </a:bodyPr>
          <a:lstStyle/>
          <a:p>
            <a:pPr eaLnBrk="1" hangingPunct="1"/>
            <a:r>
              <a:rPr lang="tr-TR" sz="2800" smtClean="0"/>
              <a:t>Saldırgan çocuklar kendilerini sakin olarak tanımlarlar. Başkalarını suçlarlar. “o öyle yapmasaydı bende vurmazdım. Başka seçeneğim yoktu” gibi ifadelerde bulunurlar. Kendisinin bu şekilde davranmaya mecbur kaldığını söylerler. Çocuğa olayın akışının değişmesinin kendi elinde olduğu gösterilmelidir. Bu durumda “kauçuk top yöntemi” kullanılabilir.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42913" y="103188"/>
            <a:ext cx="8243887" cy="1165225"/>
          </a:xfrm>
        </p:spPr>
        <p:txBody>
          <a:bodyPr/>
          <a:lstStyle/>
          <a:p>
            <a:pPr algn="l" eaLnBrk="1" hangingPunct="1">
              <a:defRPr/>
            </a:pPr>
            <a:r>
              <a:rPr lang="tr-TR" b="1" smtClean="0"/>
              <a:t>Kauçuk Top Yöntemi</a:t>
            </a:r>
          </a:p>
        </p:txBody>
      </p:sp>
      <p:sp>
        <p:nvSpPr>
          <p:cNvPr id="30723" name="Rectangle 3"/>
          <p:cNvSpPr>
            <a:spLocks noGrp="1" noChangeArrowheads="1"/>
          </p:cNvSpPr>
          <p:nvPr>
            <p:ph idx="1"/>
          </p:nvPr>
        </p:nvSpPr>
        <p:spPr>
          <a:xfrm>
            <a:off x="457200" y="1600200"/>
            <a:ext cx="8578850" cy="4456113"/>
          </a:xfrm>
        </p:spPr>
        <p:txBody>
          <a:bodyPr/>
          <a:lstStyle/>
          <a:p>
            <a:pPr eaLnBrk="1" hangingPunct="1"/>
            <a:r>
              <a:rPr lang="tr-TR" smtClean="0"/>
              <a:t>Bu yöntemde kauçuk bir top alınır ve çocuğa fırlatılır. Çocuk ya topu yakalar ya da toptan kaçar. </a:t>
            </a:r>
          </a:p>
          <a:p>
            <a:pPr eaLnBrk="1" hangingPunct="1"/>
            <a:r>
              <a:rPr lang="tr-TR" smtClean="0"/>
              <a:t>Bu durumda “topun sana çarpmamasını ne engelledi” diye sorulur. </a:t>
            </a:r>
          </a:p>
          <a:p>
            <a:pPr eaLnBrk="1" hangingPunct="1"/>
            <a:r>
              <a:rPr lang="tr-TR" smtClean="0"/>
              <a:t>Cevap olarak kendisinin engellediğini söylemesi sağlanır. </a:t>
            </a:r>
          </a:p>
          <a:p>
            <a:pPr eaLnBrk="1" hangingPunct="1"/>
            <a:endParaRPr lang="tr-TR"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457200" y="765175"/>
            <a:ext cx="8229600" cy="5291138"/>
          </a:xfrm>
        </p:spPr>
        <p:txBody>
          <a:bodyPr/>
          <a:lstStyle/>
          <a:p>
            <a:pPr eaLnBrk="1" hangingPunct="1">
              <a:lnSpc>
                <a:spcPct val="90000"/>
              </a:lnSpc>
            </a:pPr>
            <a:r>
              <a:rPr lang="tr-TR" sz="2800" smtClean="0"/>
              <a:t>Sonuç olarak eğer kendisi çaba harcamasaydı top kendisine çarpardı. </a:t>
            </a:r>
          </a:p>
          <a:p>
            <a:pPr eaLnBrk="1" hangingPunct="1">
              <a:lnSpc>
                <a:spcPct val="90000"/>
              </a:lnSpc>
            </a:pPr>
            <a:r>
              <a:rPr lang="tr-TR" sz="2800" smtClean="0"/>
              <a:t>Her olayın böyle olduğu vurgulanır. </a:t>
            </a:r>
          </a:p>
          <a:p>
            <a:pPr eaLnBrk="1" hangingPunct="1">
              <a:lnSpc>
                <a:spcPct val="90000"/>
              </a:lnSpc>
            </a:pPr>
            <a:r>
              <a:rPr lang="tr-TR" sz="2800" smtClean="0"/>
              <a:t>Sonuçları kendimizin belirlediğini söyleriz. </a:t>
            </a:r>
          </a:p>
          <a:p>
            <a:pPr eaLnBrk="1" hangingPunct="1">
              <a:lnSpc>
                <a:spcPct val="90000"/>
              </a:lnSpc>
            </a:pPr>
            <a:r>
              <a:rPr lang="tr-TR" sz="2800" smtClean="0"/>
              <a:t>Bize herhangi bir şey yapan birine verdiğimiz tepkileri de kendimiz belirleriz. Yani durumu kendimiz değiştirebiliriz. Ya o ortamdan uzaklaşırız ya da karşımızdaki kişiye tepki veririz. </a:t>
            </a:r>
          </a:p>
          <a:p>
            <a:pPr eaLnBrk="1" hangingPunct="1">
              <a:lnSpc>
                <a:spcPct val="90000"/>
              </a:lnSpc>
            </a:pPr>
            <a:r>
              <a:rPr lang="tr-TR" sz="2800" smtClean="0"/>
              <a:t>Çocuğun bunu görmesini sağlarız. İÇİNDE BULUNDUĞU DURUMDA ÇOK ŞEY YAPABİLECEĞİNİ VURGULARIZ.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899592" y="188640"/>
            <a:ext cx="9144000" cy="2303463"/>
          </a:xfrm>
        </p:spPr>
        <p:txBody>
          <a:bodyPr/>
          <a:lstStyle/>
          <a:p>
            <a:pPr eaLnBrk="1" hangingPunct="1">
              <a:defRPr/>
            </a:pPr>
            <a:r>
              <a:rPr lang="tr-TR" b="1" dirty="0" smtClean="0"/>
              <a:t>ÖFKE NE ZAMAN ORTAYA ÇIKAR?</a:t>
            </a:r>
            <a:r>
              <a:rPr lang="tr-TR" b="1" dirty="0" smtClean="0">
                <a:latin typeface="Arial" charset="0"/>
              </a:rPr>
              <a:t/>
            </a:r>
            <a:br>
              <a:rPr lang="tr-TR" b="1" dirty="0" smtClean="0">
                <a:latin typeface="Arial" charset="0"/>
              </a:rPr>
            </a:br>
            <a:r>
              <a:rPr lang="tr-TR" b="1" dirty="0" smtClean="0">
                <a:latin typeface="Arial" charset="0"/>
              </a:rPr>
              <a:t/>
            </a:r>
            <a:br>
              <a:rPr lang="tr-TR" b="1" dirty="0" smtClean="0">
                <a:latin typeface="Arial" charset="0"/>
              </a:rPr>
            </a:br>
            <a:r>
              <a:rPr lang="tr-TR" sz="2500" dirty="0" smtClean="0">
                <a:latin typeface="Arial" charset="0"/>
              </a:rPr>
              <a:t>Birinin canımıza  zarar vereceğini düşündüğümüz zaman,</a:t>
            </a:r>
            <a:endParaRPr lang="tr-TR" dirty="0" smtClean="0">
              <a:latin typeface="Arial" charset="0"/>
            </a:endParaRPr>
          </a:p>
        </p:txBody>
      </p:sp>
      <p:pic>
        <p:nvPicPr>
          <p:cNvPr id="5123" name="Picture 4" descr="komik_hayvan_karikaturleri_komik_tavuk_ilginc_tavuk0054112"/>
          <p:cNvPicPr>
            <a:picLocks noGrp="1" noChangeAspect="1" noChangeArrowheads="1"/>
          </p:cNvPicPr>
          <p:nvPr>
            <p:ph idx="1"/>
          </p:nvPr>
        </p:nvPicPr>
        <p:blipFill>
          <a:blip r:embed="rId2" cstate="print"/>
          <a:stretch>
            <a:fillRect/>
          </a:stretch>
        </p:blipFill>
        <p:spPr>
          <a:xfrm>
            <a:off x="539552" y="2924944"/>
            <a:ext cx="5688632" cy="3276054"/>
          </a:xfr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42913" y="103188"/>
            <a:ext cx="8243887" cy="1093787"/>
          </a:xfrm>
        </p:spPr>
        <p:txBody>
          <a:bodyPr/>
          <a:lstStyle/>
          <a:p>
            <a:pPr algn="l" eaLnBrk="1" hangingPunct="1">
              <a:defRPr/>
            </a:pPr>
            <a:r>
              <a:rPr lang="tr-TR" b="1" smtClean="0"/>
              <a:t>◊İçimizdeki Çocuk</a:t>
            </a:r>
          </a:p>
        </p:txBody>
      </p:sp>
      <p:sp>
        <p:nvSpPr>
          <p:cNvPr id="32771" name="Rectangle 3"/>
          <p:cNvSpPr>
            <a:spLocks noGrp="1" noChangeArrowheads="1"/>
          </p:cNvSpPr>
          <p:nvPr>
            <p:ph idx="1"/>
          </p:nvPr>
        </p:nvSpPr>
        <p:spPr/>
        <p:txBody>
          <a:bodyPr/>
          <a:lstStyle/>
          <a:p>
            <a:pPr eaLnBrk="1" hangingPunct="1"/>
            <a:r>
              <a:rPr lang="tr-TR" smtClean="0"/>
              <a:t>Öfkeyi tetikleyen ya da artıran çoğunlukla </a:t>
            </a:r>
            <a:r>
              <a:rPr lang="tr-TR" b="1" i="1" smtClean="0"/>
              <a:t>iç konuşmalarımız</a:t>
            </a:r>
            <a:r>
              <a:rPr lang="tr-TR" smtClean="0"/>
              <a:t>dır.</a:t>
            </a:r>
          </a:p>
          <a:p>
            <a:pPr eaLnBrk="1" hangingPunct="1"/>
            <a:r>
              <a:rPr lang="tr-TR" smtClean="0"/>
              <a:t>İç konuşmalarımız, kendi kendimizi öfkelendirmemize, olaylara olumsuz bakmamıza neden olur. Öfkemizi kontrol edebilmemiz için pozitif düşünmeyi ve iç konuşmalarımızı denetlemeyi öğrenmeliyiz.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457200" y="333375"/>
            <a:ext cx="8229600" cy="5722938"/>
          </a:xfrm>
        </p:spPr>
        <p:txBody>
          <a:bodyPr/>
          <a:lstStyle/>
          <a:p>
            <a:pPr algn="ctr" eaLnBrk="1" hangingPunct="1"/>
            <a:endParaRPr lang="tr-TR" b="1" dirty="0" smtClean="0"/>
          </a:p>
          <a:p>
            <a:pPr algn="ctr" eaLnBrk="1" hangingPunct="1"/>
            <a:endParaRPr lang="tr-TR" b="1" dirty="0" smtClean="0"/>
          </a:p>
          <a:p>
            <a:pPr algn="ctr" eaLnBrk="1" hangingPunct="1"/>
            <a:r>
              <a:rPr lang="tr-TR" b="1" dirty="0" smtClean="0"/>
              <a:t>Peki </a:t>
            </a:r>
            <a:r>
              <a:rPr lang="tr-TR" b="1" dirty="0" smtClean="0"/>
              <a:t>bunu çocuklara nasıl anlatabiliriz?</a:t>
            </a:r>
          </a:p>
          <a:p>
            <a:pPr algn="ctr" eaLnBrk="1" hangingPunct="1">
              <a:buFontTx/>
              <a:buNone/>
            </a:pPr>
            <a:endParaRPr lang="tr-TR" sz="1000" b="1" dirty="0" smtClean="0"/>
          </a:p>
          <a:p>
            <a:pPr eaLnBrk="1" hangingPunct="1"/>
            <a:r>
              <a:rPr lang="tr-TR" dirty="0" smtClean="0"/>
              <a:t>“içimizdeki Çocuk” benzetmesiyle anlatabiliriz. </a:t>
            </a:r>
          </a:p>
          <a:p>
            <a:pPr eaLnBrk="1" hangingPunct="1"/>
            <a:r>
              <a:rPr lang="tr-TR" dirty="0" smtClean="0"/>
              <a:t>Çocuğa bunu anlatırken kendimizden örnekler vererek açıklamalıyız.  </a:t>
            </a:r>
          </a:p>
          <a:p>
            <a:pPr eaLnBrk="1" hangingPunct="1"/>
            <a:r>
              <a:rPr lang="tr-TR" dirty="0" smtClean="0"/>
              <a:t>Bu gibi anlatımlarla çocuğun duygusunu daha iyi anlamasına ve kendini kontrol etmesine yardımcı olabiliriz.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980728"/>
            <a:ext cx="7416824" cy="1500188"/>
          </a:xfrm>
        </p:spPr>
        <p:txBody>
          <a:bodyPr/>
          <a:lstStyle/>
          <a:p>
            <a:pPr>
              <a:defRPr/>
            </a:pPr>
            <a:r>
              <a:rPr lang="tr-TR" sz="1800" dirty="0" smtClean="0"/>
              <a:t>“…….. çok öfkelendiğimde kendimi sakinleştirmek için içimdeki çocukla konuşurum. Geçen gün okul bahçesinde dolaşırken, ne olduğunu anlamadan bir top omzuma çarptı. Oldukça sert vurduğu için canım</a:t>
            </a:r>
            <a:br>
              <a:rPr lang="tr-TR" sz="1800" dirty="0" smtClean="0"/>
            </a:br>
            <a:r>
              <a:rPr lang="tr-TR" sz="1800" dirty="0" smtClean="0"/>
              <a:t>çok yandı. İçimdeki çocuk</a:t>
            </a:r>
            <a:endParaRPr lang="tr-TR" sz="1800" dirty="0"/>
          </a:p>
        </p:txBody>
      </p:sp>
      <p:sp>
        <p:nvSpPr>
          <p:cNvPr id="3" name="2 Alt Başlık"/>
          <p:cNvSpPr>
            <a:spLocks noGrp="1"/>
          </p:cNvSpPr>
          <p:nvPr>
            <p:ph type="subTitle" idx="1"/>
          </p:nvPr>
        </p:nvSpPr>
        <p:spPr>
          <a:xfrm>
            <a:off x="1297447" y="3212976"/>
            <a:ext cx="6696744" cy="3786187"/>
          </a:xfrm>
        </p:spPr>
        <p:txBody>
          <a:bodyPr/>
          <a:lstStyle/>
          <a:p>
            <a:pPr algn="l" eaLnBrk="1" hangingPunct="1">
              <a:lnSpc>
                <a:spcPct val="80000"/>
              </a:lnSpc>
              <a:defRPr/>
            </a:pPr>
            <a:r>
              <a:rPr lang="tr-TR" sz="1800" u="sng" dirty="0" smtClean="0">
                <a:solidFill>
                  <a:srgbClr val="51768D"/>
                </a:solidFill>
              </a:rPr>
              <a:t>İçimdeki çocuk: </a:t>
            </a:r>
            <a:r>
              <a:rPr lang="tr-TR" sz="1800" dirty="0" smtClean="0"/>
              <a:t>“</a:t>
            </a:r>
            <a:r>
              <a:rPr lang="tr-TR" sz="1600" i="1" dirty="0" smtClean="0"/>
              <a:t>Onlar senin canını yaktı / korkuttu bu yanlarında    mı 	                  kalacak sen de onlara gününü göster”</a:t>
            </a:r>
          </a:p>
          <a:p>
            <a:pPr algn="l" eaLnBrk="1" hangingPunct="1">
              <a:lnSpc>
                <a:spcPct val="80000"/>
              </a:lnSpc>
              <a:defRPr/>
            </a:pPr>
            <a:r>
              <a:rPr lang="tr-TR" sz="1600" i="1" dirty="0" smtClean="0"/>
              <a:t>   		</a:t>
            </a:r>
          </a:p>
          <a:p>
            <a:pPr algn="l" eaLnBrk="1" hangingPunct="1">
              <a:lnSpc>
                <a:spcPct val="80000"/>
              </a:lnSpc>
              <a:defRPr/>
            </a:pPr>
            <a:r>
              <a:rPr lang="tr-TR" sz="1600" i="1" u="sng" dirty="0" smtClean="0"/>
              <a:t>Ben:</a:t>
            </a:r>
            <a:r>
              <a:rPr lang="tr-TR" sz="1600" i="1" dirty="0" smtClean="0"/>
              <a:t>   Tamam canım yandı ama şimdi iyiyim. Topu bilerek üzerime 	atmadılar. </a:t>
            </a:r>
            <a:endParaRPr lang="tr-TR" sz="1600" i="1" dirty="0" smtClean="0">
              <a:latin typeface="Arial" charset="0"/>
            </a:endParaRPr>
          </a:p>
          <a:p>
            <a:pPr algn="l" eaLnBrk="1" hangingPunct="1">
              <a:lnSpc>
                <a:spcPct val="80000"/>
              </a:lnSpc>
              <a:defRPr/>
            </a:pPr>
            <a:endParaRPr lang="tr-TR" sz="1600" i="1" dirty="0" smtClean="0">
              <a:latin typeface="Arial" charset="0"/>
            </a:endParaRPr>
          </a:p>
          <a:p>
            <a:pPr algn="l" eaLnBrk="1" hangingPunct="1">
              <a:lnSpc>
                <a:spcPct val="80000"/>
              </a:lnSpc>
              <a:defRPr/>
            </a:pPr>
            <a:r>
              <a:rPr lang="tr-TR" sz="1600" u="sng" dirty="0" smtClean="0"/>
              <a:t>İçimdeki çocuk: </a:t>
            </a:r>
            <a:r>
              <a:rPr lang="tr-TR" sz="1600" i="1" dirty="0" smtClean="0"/>
              <a:t>“Sana hiç önem vermiyorlar, öyle olsaydı dikkat 	       		ederlerdi?”</a:t>
            </a:r>
          </a:p>
          <a:p>
            <a:pPr algn="l" eaLnBrk="1" hangingPunct="1">
              <a:lnSpc>
                <a:spcPct val="80000"/>
              </a:lnSpc>
              <a:defRPr/>
            </a:pPr>
            <a:endParaRPr lang="tr-TR" sz="1600" i="1" dirty="0" smtClean="0"/>
          </a:p>
          <a:p>
            <a:pPr algn="l" eaLnBrk="1" hangingPunct="1">
              <a:lnSpc>
                <a:spcPct val="80000"/>
              </a:lnSpc>
              <a:defRPr/>
            </a:pPr>
            <a:r>
              <a:rPr lang="tr-TR" sz="1600" i="1" dirty="0" smtClean="0"/>
              <a:t>		</a:t>
            </a:r>
          </a:p>
          <a:p>
            <a:pPr algn="l" eaLnBrk="1" hangingPunct="1">
              <a:lnSpc>
                <a:spcPct val="80000"/>
              </a:lnSpc>
              <a:defRPr/>
            </a:pPr>
            <a:r>
              <a:rPr lang="tr-TR" sz="1600" i="1" u="sng" dirty="0" smtClean="0"/>
              <a:t>Ben: </a:t>
            </a:r>
            <a:r>
              <a:rPr lang="tr-TR" sz="1600" i="1" dirty="0" smtClean="0"/>
              <a:t>     Oyuna dalınca insan etrafı unutur. Ali bana karşı her zaman </a:t>
            </a:r>
            <a:r>
              <a:rPr lang="tr-TR" sz="1600" i="1" dirty="0" smtClean="0">
                <a:latin typeface="Arial" charset="0"/>
              </a:rPr>
              <a:t>  	</a:t>
            </a:r>
            <a:r>
              <a:rPr lang="tr-TR" sz="1600" i="1" dirty="0" smtClean="0"/>
              <a:t>saygılı</a:t>
            </a:r>
            <a:r>
              <a:rPr lang="tr-TR" sz="1600" i="1" dirty="0" smtClean="0">
                <a:latin typeface="Arial" charset="0"/>
              </a:rPr>
              <a:t>dır. </a:t>
            </a:r>
            <a:r>
              <a:rPr lang="tr-TR" sz="1600" i="1" dirty="0" smtClean="0"/>
              <a:t>.Diğerleri beni tanımıyor bile.</a:t>
            </a:r>
          </a:p>
          <a:p>
            <a:pPr>
              <a:defRPr/>
            </a:pPr>
            <a:endParaRPr lang="tr-TR"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42913" y="103188"/>
            <a:ext cx="8243887" cy="1093787"/>
          </a:xfrm>
        </p:spPr>
        <p:txBody>
          <a:bodyPr/>
          <a:lstStyle/>
          <a:p>
            <a:pPr eaLnBrk="1" hangingPunct="1">
              <a:defRPr/>
            </a:pPr>
            <a:r>
              <a:rPr lang="tr-TR" sz="3600" b="1" smtClean="0"/>
              <a:t>◊Beklentilerin Öfke Üzerine Etkisi</a:t>
            </a:r>
            <a:r>
              <a:rPr lang="tr-TR" sz="4000" smtClean="0"/>
              <a:t> </a:t>
            </a:r>
          </a:p>
        </p:txBody>
      </p:sp>
      <p:sp>
        <p:nvSpPr>
          <p:cNvPr id="35843" name="Rectangle 3"/>
          <p:cNvSpPr>
            <a:spLocks noGrp="1" noChangeArrowheads="1"/>
          </p:cNvSpPr>
          <p:nvPr>
            <p:ph idx="1"/>
          </p:nvPr>
        </p:nvSpPr>
        <p:spPr>
          <a:xfrm>
            <a:off x="457200" y="1268413"/>
            <a:ext cx="8229600" cy="4787900"/>
          </a:xfrm>
        </p:spPr>
        <p:txBody>
          <a:bodyPr/>
          <a:lstStyle/>
          <a:p>
            <a:pPr eaLnBrk="1" hangingPunct="1"/>
            <a:r>
              <a:rPr lang="tr-TR" sz="2800" smtClean="0"/>
              <a:t>Beklentiler, olaylara bakış açımızı etkilediği için oldukça önemlidir. Beklentiler, ortaya çıkan olay hakkında yaptığımız tahmin ve açıklamaları etkilemektedir. </a:t>
            </a:r>
          </a:p>
        </p:txBody>
      </p:sp>
      <p:sp>
        <p:nvSpPr>
          <p:cNvPr id="35844" name="Rectangle 4"/>
          <p:cNvSpPr>
            <a:spLocks noChangeArrowheads="1"/>
          </p:cNvSpPr>
          <p:nvPr/>
        </p:nvSpPr>
        <p:spPr bwMode="auto">
          <a:xfrm>
            <a:off x="304800" y="3352800"/>
            <a:ext cx="1600200" cy="2971800"/>
          </a:xfrm>
          <a:prstGeom prst="rect">
            <a:avLst/>
          </a:prstGeom>
          <a:solidFill>
            <a:schemeClr val="accent1"/>
          </a:solidFill>
          <a:ln w="9525">
            <a:solidFill>
              <a:schemeClr val="tx1"/>
            </a:solidFill>
            <a:miter lim="800000"/>
            <a:headEnd/>
            <a:tailEnd/>
          </a:ln>
        </p:spPr>
        <p:txBody>
          <a:bodyPr wrap="none" anchor="ctr"/>
          <a:lstStyle/>
          <a:p>
            <a:pPr algn="ctr"/>
            <a:r>
              <a:rPr lang="tr-TR" sz="1600" b="1">
                <a:latin typeface="Arial" charset="0"/>
              </a:rPr>
              <a:t>Sevgi </a:t>
            </a:r>
          </a:p>
          <a:p>
            <a:pPr algn="ctr"/>
            <a:r>
              <a:rPr lang="tr-TR" sz="1600" b="1">
                <a:latin typeface="Arial" charset="0"/>
              </a:rPr>
              <a:t>Onaylanma</a:t>
            </a:r>
          </a:p>
          <a:p>
            <a:pPr algn="ctr"/>
            <a:r>
              <a:rPr lang="tr-TR" sz="1600" b="1">
                <a:latin typeface="Arial" charset="0"/>
              </a:rPr>
              <a:t>Beğenilme</a:t>
            </a:r>
          </a:p>
          <a:p>
            <a:pPr algn="ctr"/>
            <a:r>
              <a:rPr lang="tr-TR" sz="1600" b="1">
                <a:latin typeface="Arial" charset="0"/>
              </a:rPr>
              <a:t>Eğlenme</a:t>
            </a:r>
          </a:p>
          <a:p>
            <a:pPr algn="ctr"/>
            <a:r>
              <a:rPr lang="tr-TR" sz="1600" b="1">
                <a:latin typeface="Arial" charset="0"/>
              </a:rPr>
              <a:t>Mutlu olma</a:t>
            </a:r>
          </a:p>
          <a:p>
            <a:pPr algn="ctr"/>
            <a:endParaRPr lang="tr-TR" sz="1600" b="1">
              <a:latin typeface="Arial" charset="0"/>
            </a:endParaRPr>
          </a:p>
        </p:txBody>
      </p:sp>
      <p:sp>
        <p:nvSpPr>
          <p:cNvPr id="35845" name="Rectangle 8"/>
          <p:cNvSpPr>
            <a:spLocks noChangeArrowheads="1"/>
          </p:cNvSpPr>
          <p:nvPr/>
        </p:nvSpPr>
        <p:spPr bwMode="auto">
          <a:xfrm>
            <a:off x="2051050" y="3357563"/>
            <a:ext cx="1447800" cy="2971800"/>
          </a:xfrm>
          <a:prstGeom prst="rect">
            <a:avLst/>
          </a:prstGeom>
          <a:solidFill>
            <a:schemeClr val="accent1"/>
          </a:solidFill>
          <a:ln w="9525">
            <a:solidFill>
              <a:schemeClr val="tx1"/>
            </a:solidFill>
            <a:miter lim="800000"/>
            <a:headEnd/>
            <a:tailEnd/>
          </a:ln>
        </p:spPr>
        <p:txBody>
          <a:bodyPr wrap="none" anchor="ctr"/>
          <a:lstStyle/>
          <a:p>
            <a:pPr algn="ctr"/>
            <a:endParaRPr lang="tr-TR">
              <a:latin typeface="Arial" charset="0"/>
            </a:endParaRPr>
          </a:p>
          <a:p>
            <a:pPr algn="ctr"/>
            <a:endParaRPr lang="tr-TR">
              <a:latin typeface="Arial" charset="0"/>
            </a:endParaRPr>
          </a:p>
          <a:p>
            <a:pPr algn="ctr"/>
            <a:r>
              <a:rPr lang="tr-TR">
                <a:latin typeface="Arial" charset="0"/>
              </a:rPr>
              <a:t>BEKLENTİ</a:t>
            </a: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p:txBody>
      </p:sp>
      <p:sp>
        <p:nvSpPr>
          <p:cNvPr id="35846" name="Text Box 6"/>
          <p:cNvSpPr txBox="1">
            <a:spLocks noChangeArrowheads="1"/>
          </p:cNvSpPr>
          <p:nvPr/>
        </p:nvSpPr>
        <p:spPr bwMode="auto">
          <a:xfrm>
            <a:off x="288925" y="3389313"/>
            <a:ext cx="2378075" cy="915987"/>
          </a:xfrm>
          <a:prstGeom prst="rect">
            <a:avLst/>
          </a:prstGeom>
          <a:noFill/>
          <a:ln w="9525">
            <a:noFill/>
            <a:miter lim="800000"/>
            <a:headEnd/>
            <a:tailEnd/>
          </a:ln>
        </p:spPr>
        <p:txBody>
          <a:bodyPr>
            <a:spAutoFit/>
          </a:bodyPr>
          <a:lstStyle/>
          <a:p>
            <a:r>
              <a:rPr lang="tr-TR">
                <a:latin typeface="Arial" charset="0"/>
              </a:rPr>
              <a:t>İSTEK VE</a:t>
            </a:r>
          </a:p>
          <a:p>
            <a:r>
              <a:rPr lang="tr-TR">
                <a:latin typeface="Arial" charset="0"/>
              </a:rPr>
              <a:t>İHTİYAÇLAR</a:t>
            </a:r>
          </a:p>
          <a:p>
            <a:endParaRPr lang="tr-TR">
              <a:latin typeface="Arial" charset="0"/>
            </a:endParaRPr>
          </a:p>
        </p:txBody>
      </p:sp>
      <p:sp>
        <p:nvSpPr>
          <p:cNvPr id="35847" name="Text Box 10"/>
          <p:cNvSpPr txBox="1">
            <a:spLocks noChangeArrowheads="1"/>
          </p:cNvSpPr>
          <p:nvPr/>
        </p:nvSpPr>
        <p:spPr bwMode="auto">
          <a:xfrm>
            <a:off x="2193925" y="4114800"/>
            <a:ext cx="1387475" cy="1314450"/>
          </a:xfrm>
          <a:prstGeom prst="rect">
            <a:avLst/>
          </a:prstGeom>
          <a:noFill/>
          <a:ln w="9525">
            <a:noFill/>
            <a:miter lim="800000"/>
            <a:headEnd/>
            <a:tailEnd/>
          </a:ln>
        </p:spPr>
        <p:txBody>
          <a:bodyPr>
            <a:spAutoFit/>
          </a:bodyPr>
          <a:lstStyle/>
          <a:p>
            <a:r>
              <a:rPr lang="tr-TR" sz="1600" b="1">
                <a:latin typeface="Arial" charset="0"/>
              </a:rPr>
              <a:t>Annem beni seviyorsa </a:t>
            </a:r>
          </a:p>
          <a:p>
            <a:r>
              <a:rPr lang="tr-TR" sz="1600" b="1">
                <a:latin typeface="Arial" charset="0"/>
              </a:rPr>
              <a:t>istediğim her şeyi alır</a:t>
            </a:r>
          </a:p>
          <a:p>
            <a:endParaRPr lang="tr-TR" sz="1600" b="1">
              <a:latin typeface="Arial" charset="0"/>
            </a:endParaRPr>
          </a:p>
        </p:txBody>
      </p:sp>
      <p:sp>
        <p:nvSpPr>
          <p:cNvPr id="35848" name="Rectangle 12"/>
          <p:cNvSpPr>
            <a:spLocks noChangeArrowheads="1"/>
          </p:cNvSpPr>
          <p:nvPr/>
        </p:nvSpPr>
        <p:spPr bwMode="auto">
          <a:xfrm>
            <a:off x="3635375" y="3357563"/>
            <a:ext cx="1219200" cy="2971800"/>
          </a:xfrm>
          <a:prstGeom prst="rect">
            <a:avLst/>
          </a:prstGeom>
          <a:solidFill>
            <a:schemeClr val="accent1"/>
          </a:solidFill>
          <a:ln w="9525">
            <a:solidFill>
              <a:schemeClr val="tx1"/>
            </a:solidFill>
            <a:miter lim="800000"/>
            <a:headEnd/>
            <a:tailEnd/>
          </a:ln>
        </p:spPr>
        <p:txBody>
          <a:bodyPr wrap="none" anchor="ctr"/>
          <a:lstStyle/>
          <a:p>
            <a:pPr algn="ctr"/>
            <a:r>
              <a:rPr lang="tr-TR">
                <a:latin typeface="Arial" charset="0"/>
              </a:rPr>
              <a:t>OLAY</a:t>
            </a: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p:txBody>
      </p:sp>
      <p:sp>
        <p:nvSpPr>
          <p:cNvPr id="35849" name="Text Box 14"/>
          <p:cNvSpPr txBox="1">
            <a:spLocks noChangeArrowheads="1"/>
          </p:cNvSpPr>
          <p:nvPr/>
        </p:nvSpPr>
        <p:spPr bwMode="auto">
          <a:xfrm>
            <a:off x="3779838" y="4076700"/>
            <a:ext cx="1073150" cy="1190625"/>
          </a:xfrm>
          <a:prstGeom prst="rect">
            <a:avLst/>
          </a:prstGeom>
          <a:noFill/>
          <a:ln w="9525">
            <a:noFill/>
            <a:miter lim="800000"/>
            <a:headEnd/>
            <a:tailEnd/>
          </a:ln>
        </p:spPr>
        <p:txBody>
          <a:bodyPr wrap="none">
            <a:spAutoFit/>
          </a:bodyPr>
          <a:lstStyle/>
          <a:p>
            <a:r>
              <a:rPr lang="tr-TR" b="1">
                <a:latin typeface="Arial" charset="0"/>
              </a:rPr>
              <a:t>Annesi</a:t>
            </a:r>
          </a:p>
          <a:p>
            <a:r>
              <a:rPr lang="tr-TR" b="1">
                <a:latin typeface="Arial" charset="0"/>
              </a:rPr>
              <a:t>istediği</a:t>
            </a:r>
          </a:p>
          <a:p>
            <a:r>
              <a:rPr lang="tr-TR" b="1">
                <a:latin typeface="Arial" charset="0"/>
              </a:rPr>
              <a:t>telefonu</a:t>
            </a:r>
          </a:p>
          <a:p>
            <a:r>
              <a:rPr lang="tr-TR" b="1">
                <a:latin typeface="Arial" charset="0"/>
              </a:rPr>
              <a:t> almaz</a:t>
            </a:r>
          </a:p>
        </p:txBody>
      </p:sp>
      <p:sp>
        <p:nvSpPr>
          <p:cNvPr id="35850" name="Rectangle 17"/>
          <p:cNvSpPr>
            <a:spLocks noChangeArrowheads="1"/>
          </p:cNvSpPr>
          <p:nvPr/>
        </p:nvSpPr>
        <p:spPr bwMode="auto">
          <a:xfrm>
            <a:off x="5029200" y="3352800"/>
            <a:ext cx="1447800" cy="2971800"/>
          </a:xfrm>
          <a:prstGeom prst="rect">
            <a:avLst/>
          </a:prstGeom>
          <a:solidFill>
            <a:schemeClr val="accent1"/>
          </a:solidFill>
          <a:ln w="9525">
            <a:solidFill>
              <a:schemeClr val="tx1"/>
            </a:solidFill>
            <a:miter lim="800000"/>
            <a:headEnd/>
            <a:tailEnd/>
          </a:ln>
        </p:spPr>
        <p:txBody>
          <a:bodyPr wrap="none" anchor="ctr"/>
          <a:lstStyle/>
          <a:p>
            <a:pPr algn="ctr"/>
            <a:endParaRPr lang="tr-TR">
              <a:latin typeface="Arial" charset="0"/>
            </a:endParaRPr>
          </a:p>
          <a:p>
            <a:pPr algn="ctr"/>
            <a:endParaRPr lang="tr-TR">
              <a:latin typeface="Arial" charset="0"/>
            </a:endParaRPr>
          </a:p>
        </p:txBody>
      </p:sp>
      <p:sp>
        <p:nvSpPr>
          <p:cNvPr id="35851" name="Text Box 19"/>
          <p:cNvSpPr txBox="1">
            <a:spLocks noChangeArrowheads="1"/>
          </p:cNvSpPr>
          <p:nvPr/>
        </p:nvSpPr>
        <p:spPr bwMode="auto">
          <a:xfrm>
            <a:off x="5089525" y="3389313"/>
            <a:ext cx="1060450" cy="366712"/>
          </a:xfrm>
          <a:prstGeom prst="rect">
            <a:avLst/>
          </a:prstGeom>
          <a:noFill/>
          <a:ln w="9525">
            <a:noFill/>
            <a:miter lim="800000"/>
            <a:headEnd/>
            <a:tailEnd/>
          </a:ln>
        </p:spPr>
        <p:txBody>
          <a:bodyPr wrap="none">
            <a:spAutoFit/>
          </a:bodyPr>
          <a:lstStyle/>
          <a:p>
            <a:r>
              <a:rPr lang="tr-TR">
                <a:latin typeface="Arial" charset="0"/>
              </a:rPr>
              <a:t>TAHMİN</a:t>
            </a:r>
          </a:p>
        </p:txBody>
      </p:sp>
      <p:sp>
        <p:nvSpPr>
          <p:cNvPr id="35852" name="Text Box 20"/>
          <p:cNvSpPr txBox="1">
            <a:spLocks noChangeArrowheads="1"/>
          </p:cNvSpPr>
          <p:nvPr/>
        </p:nvSpPr>
        <p:spPr bwMode="auto">
          <a:xfrm>
            <a:off x="5089525" y="4022725"/>
            <a:ext cx="1346200" cy="1803400"/>
          </a:xfrm>
          <a:prstGeom prst="rect">
            <a:avLst/>
          </a:prstGeom>
          <a:noFill/>
          <a:ln w="9525">
            <a:noFill/>
            <a:miter lim="800000"/>
            <a:headEnd/>
            <a:tailEnd/>
          </a:ln>
        </p:spPr>
        <p:txBody>
          <a:bodyPr>
            <a:spAutoFit/>
          </a:bodyPr>
          <a:lstStyle/>
          <a:p>
            <a:r>
              <a:rPr lang="tr-TR" sz="1600" b="1">
                <a:latin typeface="Arial" charset="0"/>
              </a:rPr>
              <a:t>Annem beni</a:t>
            </a:r>
          </a:p>
          <a:p>
            <a:r>
              <a:rPr lang="tr-TR" sz="1600" b="1">
                <a:latin typeface="Arial" charset="0"/>
              </a:rPr>
              <a:t>sevmiyor</a:t>
            </a:r>
          </a:p>
          <a:p>
            <a:endParaRPr lang="tr-TR" sz="1600" b="1">
              <a:latin typeface="Arial" charset="0"/>
            </a:endParaRPr>
          </a:p>
          <a:p>
            <a:r>
              <a:rPr lang="tr-TR" sz="1600" b="1">
                <a:latin typeface="Arial" charset="0"/>
              </a:rPr>
              <a:t>Ben hiç </a:t>
            </a:r>
          </a:p>
          <a:p>
            <a:r>
              <a:rPr lang="tr-TR" sz="1600" b="1">
                <a:latin typeface="Arial" charset="0"/>
              </a:rPr>
              <a:t>mutlu ola-</a:t>
            </a:r>
          </a:p>
          <a:p>
            <a:r>
              <a:rPr lang="tr-TR" sz="1600" b="1">
                <a:latin typeface="Arial" charset="0"/>
              </a:rPr>
              <a:t>mayacağım</a:t>
            </a:r>
          </a:p>
          <a:p>
            <a:endParaRPr lang="tr-TR" sz="1600" b="1">
              <a:latin typeface="Arial" charset="0"/>
            </a:endParaRPr>
          </a:p>
        </p:txBody>
      </p:sp>
      <p:sp>
        <p:nvSpPr>
          <p:cNvPr id="35853" name="Rectangle 21"/>
          <p:cNvSpPr>
            <a:spLocks noChangeArrowheads="1"/>
          </p:cNvSpPr>
          <p:nvPr/>
        </p:nvSpPr>
        <p:spPr bwMode="auto">
          <a:xfrm>
            <a:off x="6629400" y="3352800"/>
            <a:ext cx="1295400" cy="2895600"/>
          </a:xfrm>
          <a:prstGeom prst="rect">
            <a:avLst/>
          </a:prstGeom>
          <a:solidFill>
            <a:schemeClr val="accent1"/>
          </a:solidFill>
          <a:ln w="9525">
            <a:solidFill>
              <a:schemeClr val="tx1"/>
            </a:solidFill>
            <a:miter lim="800000"/>
            <a:headEnd/>
            <a:tailEnd/>
          </a:ln>
        </p:spPr>
        <p:txBody>
          <a:bodyPr wrap="none" anchor="ctr"/>
          <a:lstStyle/>
          <a:p>
            <a:pPr algn="ctr"/>
            <a:endParaRPr lang="tr-TR">
              <a:latin typeface="Arial" charset="0"/>
            </a:endParaRPr>
          </a:p>
          <a:p>
            <a:pPr algn="ctr"/>
            <a:r>
              <a:rPr lang="tr-TR">
                <a:latin typeface="Arial" charset="0"/>
              </a:rPr>
              <a:t>ÖFKEDEN</a:t>
            </a:r>
          </a:p>
          <a:p>
            <a:pPr algn="ctr"/>
            <a:r>
              <a:rPr lang="tr-TR">
                <a:latin typeface="Arial" charset="0"/>
              </a:rPr>
              <a:t>ÖNCEKİ </a:t>
            </a:r>
          </a:p>
          <a:p>
            <a:pPr algn="ctr"/>
            <a:r>
              <a:rPr lang="tr-TR">
                <a:latin typeface="Arial" charset="0"/>
              </a:rPr>
              <a:t>DUYGU</a:t>
            </a: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a:p>
            <a:pPr algn="ctr"/>
            <a:endParaRPr lang="tr-TR">
              <a:latin typeface="Arial" charset="0"/>
            </a:endParaRPr>
          </a:p>
        </p:txBody>
      </p:sp>
      <p:sp>
        <p:nvSpPr>
          <p:cNvPr id="35854" name="Text Box 23"/>
          <p:cNvSpPr txBox="1">
            <a:spLocks noChangeArrowheads="1"/>
          </p:cNvSpPr>
          <p:nvPr/>
        </p:nvSpPr>
        <p:spPr bwMode="auto">
          <a:xfrm>
            <a:off x="6705600" y="4327525"/>
            <a:ext cx="1252538" cy="1314450"/>
          </a:xfrm>
          <a:prstGeom prst="rect">
            <a:avLst/>
          </a:prstGeom>
          <a:noFill/>
          <a:ln w="9525">
            <a:noFill/>
            <a:miter lim="800000"/>
            <a:headEnd/>
            <a:tailEnd/>
          </a:ln>
        </p:spPr>
        <p:txBody>
          <a:bodyPr>
            <a:spAutoFit/>
          </a:bodyPr>
          <a:lstStyle/>
          <a:p>
            <a:r>
              <a:rPr lang="tr-TR" sz="1600" b="1">
                <a:latin typeface="Arial" charset="0"/>
              </a:rPr>
              <a:t>Hayal </a:t>
            </a:r>
          </a:p>
          <a:p>
            <a:r>
              <a:rPr lang="tr-TR" sz="1600" b="1">
                <a:latin typeface="Arial" charset="0"/>
              </a:rPr>
              <a:t>kırıklığı</a:t>
            </a:r>
          </a:p>
          <a:p>
            <a:endParaRPr lang="tr-TR" sz="1600" b="1">
              <a:latin typeface="Arial" charset="0"/>
            </a:endParaRPr>
          </a:p>
          <a:p>
            <a:r>
              <a:rPr lang="tr-TR" sz="1600" b="1">
                <a:latin typeface="Arial" charset="0"/>
              </a:rPr>
              <a:t>Üzüntü</a:t>
            </a:r>
          </a:p>
          <a:p>
            <a:endParaRPr lang="tr-TR" sz="1600" b="1">
              <a:latin typeface="Arial" charset="0"/>
            </a:endParaRPr>
          </a:p>
        </p:txBody>
      </p:sp>
      <p:sp>
        <p:nvSpPr>
          <p:cNvPr id="35855" name="Rectangle 25"/>
          <p:cNvSpPr>
            <a:spLocks noChangeArrowheads="1"/>
          </p:cNvSpPr>
          <p:nvPr/>
        </p:nvSpPr>
        <p:spPr bwMode="auto">
          <a:xfrm>
            <a:off x="8077200" y="3352800"/>
            <a:ext cx="685800" cy="2895600"/>
          </a:xfrm>
          <a:prstGeom prst="rect">
            <a:avLst/>
          </a:prstGeom>
          <a:solidFill>
            <a:schemeClr val="accent1"/>
          </a:solidFill>
          <a:ln w="9525">
            <a:solidFill>
              <a:schemeClr val="tx1"/>
            </a:solidFill>
            <a:miter lim="800000"/>
            <a:headEnd/>
            <a:tailEnd/>
          </a:ln>
        </p:spPr>
        <p:txBody>
          <a:bodyPr wrap="none" anchor="ctr"/>
          <a:lstStyle/>
          <a:p>
            <a:pPr algn="ctr"/>
            <a:r>
              <a:rPr lang="tr-TR" sz="2800" b="1">
                <a:latin typeface="Arial" charset="0"/>
              </a:rPr>
              <a:t>Ö</a:t>
            </a:r>
          </a:p>
          <a:p>
            <a:pPr algn="ctr"/>
            <a:r>
              <a:rPr lang="tr-TR" sz="2800" b="1">
                <a:latin typeface="Arial" charset="0"/>
              </a:rPr>
              <a:t>F</a:t>
            </a:r>
          </a:p>
          <a:p>
            <a:pPr algn="ctr"/>
            <a:r>
              <a:rPr lang="tr-TR" sz="2800" b="1">
                <a:latin typeface="Arial" charset="0"/>
              </a:rPr>
              <a:t>K</a:t>
            </a:r>
          </a:p>
          <a:p>
            <a:pPr algn="ctr"/>
            <a:r>
              <a:rPr lang="tr-TR" sz="2800" b="1">
                <a:latin typeface="Arial" charset="0"/>
              </a:rPr>
              <a:t>E</a:t>
            </a:r>
          </a:p>
          <a:p>
            <a:pPr algn="ctr"/>
            <a:endParaRPr lang="tr-TR" sz="2800" b="1">
              <a:latin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42913" y="103188"/>
            <a:ext cx="8243887" cy="1165225"/>
          </a:xfrm>
        </p:spPr>
        <p:txBody>
          <a:bodyPr/>
          <a:lstStyle/>
          <a:p>
            <a:pPr algn="l" eaLnBrk="1" hangingPunct="1">
              <a:defRPr/>
            </a:pPr>
            <a:r>
              <a:rPr lang="tr-TR" b="1" smtClean="0"/>
              <a:t>◊Öfke Günlüğü</a:t>
            </a:r>
          </a:p>
        </p:txBody>
      </p:sp>
      <p:sp>
        <p:nvSpPr>
          <p:cNvPr id="36867" name="Rectangle 3"/>
          <p:cNvSpPr>
            <a:spLocks noGrp="1" noChangeArrowheads="1"/>
          </p:cNvSpPr>
          <p:nvPr>
            <p:ph idx="1"/>
          </p:nvPr>
        </p:nvSpPr>
        <p:spPr/>
        <p:txBody>
          <a:bodyPr/>
          <a:lstStyle/>
          <a:p>
            <a:pPr eaLnBrk="1" hangingPunct="1"/>
            <a:r>
              <a:rPr lang="tr-TR" smtClean="0"/>
              <a:t>Öfkeyle baş etme yöntemlerinden bir diğeri de “öfke günlüğü” tutmaktır. Öfke günlüğü tutmak, kişinin ne zaman öfkelendiğini, duygularını ve davranışlarını, düşüncelerini ve gösterdiği tepkileri anlamasına yardımcı olur.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7363" name="Group 19"/>
          <p:cNvGraphicFramePr>
            <a:graphicFrameLocks noGrp="1"/>
          </p:cNvGraphicFramePr>
          <p:nvPr/>
        </p:nvGraphicFramePr>
        <p:xfrm>
          <a:off x="533400" y="1052513"/>
          <a:ext cx="7924800" cy="5545138"/>
        </p:xfrm>
        <a:graphic>
          <a:graphicData uri="http://schemas.openxmlformats.org/drawingml/2006/table">
            <a:tbl>
              <a:tblPr/>
              <a:tblGrid>
                <a:gridCol w="2668588"/>
                <a:gridCol w="2663825"/>
                <a:gridCol w="2592387"/>
              </a:tblGrid>
              <a:tr h="1671638">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2400" b="0"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0" i="0" u="none" strike="noStrike" cap="none" normalizeH="0" baseline="0" smtClean="0">
                          <a:ln>
                            <a:noFill/>
                          </a:ln>
                          <a:solidFill>
                            <a:schemeClr val="tx1"/>
                          </a:solidFill>
                          <a:effectLst/>
                          <a:latin typeface="Verdana" pitchFamily="34" charset="0"/>
                        </a:rPr>
                        <a:t>Ne OLDU?</a:t>
                      </a:r>
                      <a:endParaRPr kumimoji="0" lang="en-US" sz="24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2400" b="0"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0" i="0" u="none" strike="noStrike" cap="none" normalizeH="0" baseline="0" smtClean="0">
                          <a:ln>
                            <a:noFill/>
                          </a:ln>
                          <a:solidFill>
                            <a:schemeClr val="tx1"/>
                          </a:solidFill>
                          <a:effectLst/>
                          <a:latin typeface="Verdana" pitchFamily="34" charset="0"/>
                        </a:rPr>
                        <a:t>DUYGU ve DAVRANIŞ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0" i="0" u="none" strike="noStrike" cap="none" normalizeH="0" baseline="0" smtClean="0">
                          <a:ln>
                            <a:noFill/>
                          </a:ln>
                          <a:solidFill>
                            <a:schemeClr val="tx1"/>
                          </a:solidFill>
                          <a:effectLst/>
                          <a:latin typeface="Verdana" pitchFamily="34" charset="0"/>
                        </a:rPr>
                        <a:t>Aklından geçen</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0" i="0" u="none" strike="noStrike" cap="none" normalizeH="0" baseline="0" smtClean="0">
                          <a:ln>
                            <a:noFill/>
                          </a:ln>
                          <a:solidFill>
                            <a:schemeClr val="tx1"/>
                          </a:solidFill>
                          <a:effectLst/>
                          <a:latin typeface="Verdana" pitchFamily="34" charset="0"/>
                        </a:rPr>
                        <a:t>(düşünce, yorum, beklenti)</a:t>
                      </a:r>
                      <a:endParaRPr kumimoji="0" lang="en-US" sz="2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735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rPr>
                        <a:t>Öğretmen derste konuştuğum için azarladı.</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1800" b="1"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1800" b="1"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1800" b="1"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1800" b="0"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1800" b="0"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rPr>
                        <a:t>Arkadaşımın yerdeki çantasına takılınca düştüm</a:t>
                      </a:r>
                      <a:endParaRPr kumimoji="0" lang="en-US" sz="1800" b="1"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rPr>
                        <a:t>Öfke (8)</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rPr>
                        <a:t>Öğretmene karşılık verme, sınıfı terketme</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1800" b="1"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1800" b="1"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1800" b="0"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1800" b="0"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rPr>
                        <a:t>Öfke (7) </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rPr>
                        <a:t>Arkadaşa vurma</a:t>
                      </a:r>
                      <a:endParaRPr kumimoji="0" lang="en-US" sz="18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rPr>
                        <a:t>Bu öğretmen bana taktı.</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rPr>
                        <a:t>Beni herkesin önünde küçük düşürdü, buna izin veremem.</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1800" b="1"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tr-TR" sz="1800" b="1" i="0"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rPr>
                        <a:t>Düşmeme neden oldu. Bunu ödetmeliyim</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en-US" sz="18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7360" name="AutoShape 16"/>
          <p:cNvSpPr>
            <a:spLocks noGrp="1" noChangeArrowheads="1"/>
          </p:cNvSpPr>
          <p:nvPr>
            <p:ph type="title" idx="4294967295"/>
          </p:nvPr>
        </p:nvSpPr>
        <p:spPr>
          <a:xfrm>
            <a:off x="900113" y="115888"/>
            <a:ext cx="8243887" cy="908050"/>
          </a:xfrm>
          <a:prstGeom prst="roundRect">
            <a:avLst>
              <a:gd name="adj" fmla="val 21667"/>
            </a:avLst>
          </a:prstGeom>
        </p:spPr>
        <p:txBody>
          <a:bodyPr/>
          <a:lstStyle/>
          <a:p>
            <a:pPr eaLnBrk="1" hangingPunct="1">
              <a:defRPr/>
            </a:pPr>
            <a:r>
              <a:rPr lang="tr-TR" sz="3200" b="1" i="1" dirty="0" smtClean="0"/>
              <a:t>ÖFKE GÜNLÜĞÜ</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900113" y="115888"/>
            <a:ext cx="8243887" cy="1314450"/>
          </a:xfrm>
        </p:spPr>
        <p:txBody>
          <a:bodyPr anchor="ctr"/>
          <a:lstStyle/>
          <a:p>
            <a:pPr eaLnBrk="1" hangingPunct="1">
              <a:defRPr/>
            </a:pPr>
            <a:r>
              <a:rPr lang="tr-TR" sz="2700" b="1" dirty="0" smtClean="0"/>
              <a:t>ÖFKE GÜNLÜĞÜ (</a:t>
            </a:r>
            <a:r>
              <a:rPr lang="tr-TR" sz="2700" b="1" dirty="0" err="1" smtClean="0"/>
              <a:t>Hassle</a:t>
            </a:r>
            <a:r>
              <a:rPr lang="tr-TR" sz="2700" b="1" dirty="0" smtClean="0"/>
              <a:t> </a:t>
            </a:r>
            <a:r>
              <a:rPr lang="tr-TR" sz="2700" b="1" dirty="0" err="1" smtClean="0"/>
              <a:t>Log</a:t>
            </a:r>
            <a:r>
              <a:rPr lang="tr-TR" sz="2700" b="1" dirty="0" smtClean="0"/>
              <a:t>)</a:t>
            </a:r>
            <a:br>
              <a:rPr lang="tr-TR" sz="2700" b="1" dirty="0" smtClean="0"/>
            </a:br>
            <a:r>
              <a:rPr lang="tr-TR" sz="2700" b="1" dirty="0" err="1" smtClean="0"/>
              <a:t>Larson</a:t>
            </a:r>
            <a:r>
              <a:rPr lang="tr-TR" sz="2700" b="1" dirty="0" smtClean="0"/>
              <a:t> ve </a:t>
            </a:r>
            <a:r>
              <a:rPr lang="tr-TR" sz="2700" b="1" dirty="0" err="1" smtClean="0"/>
              <a:t>Lochman</a:t>
            </a:r>
            <a:endParaRPr lang="tr-TR" sz="2700" b="1" dirty="0" smtClean="0"/>
          </a:p>
        </p:txBody>
      </p:sp>
      <p:sp>
        <p:nvSpPr>
          <p:cNvPr id="38915" name="Rectangle 3"/>
          <p:cNvSpPr>
            <a:spLocks noGrp="1" noChangeArrowheads="1"/>
          </p:cNvSpPr>
          <p:nvPr>
            <p:ph type="body" idx="4294967295"/>
          </p:nvPr>
        </p:nvSpPr>
        <p:spPr>
          <a:xfrm>
            <a:off x="781050" y="1268413"/>
            <a:ext cx="8362950" cy="4830762"/>
          </a:xfrm>
        </p:spPr>
        <p:txBody>
          <a:bodyPr>
            <a:normAutofit lnSpcReduction="10000"/>
          </a:bodyPr>
          <a:lstStyle/>
          <a:p>
            <a:pPr eaLnBrk="1" hangingPunct="1">
              <a:lnSpc>
                <a:spcPct val="80000"/>
              </a:lnSpc>
              <a:buFontTx/>
              <a:buNone/>
            </a:pPr>
            <a:endParaRPr lang="tr-TR" sz="2000" dirty="0" smtClean="0">
              <a:latin typeface="Comic Sans MS" pitchFamily="66" charset="0"/>
            </a:endParaRPr>
          </a:p>
          <a:p>
            <a:pPr eaLnBrk="1" hangingPunct="1">
              <a:lnSpc>
                <a:spcPct val="80000"/>
              </a:lnSpc>
              <a:buFontTx/>
              <a:buNone/>
            </a:pPr>
            <a:r>
              <a:rPr lang="tr-TR" sz="2000" dirty="0" smtClean="0">
                <a:latin typeface="Comic Sans MS" pitchFamily="66" charset="0"/>
              </a:rPr>
              <a:t>NEREDE?  (ör. Sınıfta, koridorda, evde)</a:t>
            </a:r>
          </a:p>
          <a:p>
            <a:pPr eaLnBrk="1" hangingPunct="1">
              <a:lnSpc>
                <a:spcPct val="80000"/>
              </a:lnSpc>
              <a:buFontTx/>
              <a:buNone/>
            </a:pPr>
            <a:endParaRPr lang="tr-TR" sz="2000" dirty="0" smtClean="0">
              <a:latin typeface="Comic Sans MS" pitchFamily="66" charset="0"/>
            </a:endParaRPr>
          </a:p>
          <a:p>
            <a:pPr eaLnBrk="1" hangingPunct="1">
              <a:lnSpc>
                <a:spcPct val="80000"/>
              </a:lnSpc>
              <a:buFontTx/>
              <a:buNone/>
            </a:pPr>
            <a:endParaRPr lang="tr-TR" sz="2000" dirty="0" smtClean="0">
              <a:latin typeface="Comic Sans MS" pitchFamily="66" charset="0"/>
            </a:endParaRPr>
          </a:p>
          <a:p>
            <a:pPr eaLnBrk="1" hangingPunct="1">
              <a:lnSpc>
                <a:spcPct val="80000"/>
              </a:lnSpc>
              <a:buFontTx/>
              <a:buNone/>
            </a:pPr>
            <a:r>
              <a:rPr lang="tr-TR" sz="2000" dirty="0" smtClean="0">
                <a:latin typeface="Comic Sans MS" pitchFamily="66" charset="0"/>
              </a:rPr>
              <a:t>NE OLDU? (ör. Birisi vurdu, “hayır” dedi ya da itiraz etti, alay etti,</a:t>
            </a:r>
          </a:p>
          <a:p>
            <a:pPr eaLnBrk="1" hangingPunct="1">
              <a:lnSpc>
                <a:spcPct val="80000"/>
              </a:lnSpc>
              <a:buFontTx/>
              <a:buNone/>
            </a:pPr>
            <a:r>
              <a:rPr lang="tr-TR" sz="2000" dirty="0" smtClean="0">
                <a:latin typeface="Comic Sans MS" pitchFamily="66" charset="0"/>
              </a:rPr>
              <a:t>                   bir şey yapmamı söyledi, bir eşyamı aldı vb.)</a:t>
            </a:r>
          </a:p>
          <a:p>
            <a:pPr eaLnBrk="1" hangingPunct="1">
              <a:lnSpc>
                <a:spcPct val="80000"/>
              </a:lnSpc>
              <a:buFontTx/>
              <a:buNone/>
            </a:pPr>
            <a:endParaRPr lang="tr-TR" sz="2000" dirty="0" smtClean="0">
              <a:latin typeface="Comic Sans MS" pitchFamily="66" charset="0"/>
            </a:endParaRPr>
          </a:p>
          <a:p>
            <a:pPr eaLnBrk="1" hangingPunct="1">
              <a:lnSpc>
                <a:spcPct val="80000"/>
              </a:lnSpc>
              <a:buFontTx/>
              <a:buNone/>
            </a:pPr>
            <a:endParaRPr lang="tr-TR" sz="2000" dirty="0" smtClean="0">
              <a:latin typeface="Comic Sans MS" pitchFamily="66" charset="0"/>
            </a:endParaRPr>
          </a:p>
          <a:p>
            <a:pPr eaLnBrk="1" hangingPunct="1">
              <a:lnSpc>
                <a:spcPct val="80000"/>
              </a:lnSpc>
              <a:buFontTx/>
              <a:buNone/>
            </a:pPr>
            <a:r>
              <a:rPr lang="tr-TR" sz="2000" dirty="0" smtClean="0">
                <a:latin typeface="Comic Sans MS" pitchFamily="66" charset="0"/>
              </a:rPr>
              <a:t>BEN NE YAPTIM? (ör. Bağırdım, üstüne yürüdüm, ittim, oradan 		      	      uzaklaştım, öğretmene söyledim vb.)</a:t>
            </a:r>
          </a:p>
          <a:p>
            <a:pPr eaLnBrk="1" hangingPunct="1">
              <a:lnSpc>
                <a:spcPct val="80000"/>
              </a:lnSpc>
              <a:buFontTx/>
              <a:buNone/>
            </a:pPr>
            <a:endParaRPr lang="tr-TR" sz="2000" dirty="0" smtClean="0">
              <a:latin typeface="Comic Sans MS" pitchFamily="66" charset="0"/>
            </a:endParaRPr>
          </a:p>
          <a:p>
            <a:pPr eaLnBrk="1" hangingPunct="1">
              <a:lnSpc>
                <a:spcPct val="80000"/>
              </a:lnSpc>
              <a:buFontTx/>
              <a:buNone/>
            </a:pPr>
            <a:endParaRPr lang="tr-TR" sz="2000" dirty="0" smtClean="0">
              <a:latin typeface="Comic Sans MS" pitchFamily="66" charset="0"/>
            </a:endParaRPr>
          </a:p>
          <a:p>
            <a:pPr eaLnBrk="1" hangingPunct="1">
              <a:lnSpc>
                <a:spcPct val="80000"/>
              </a:lnSpc>
              <a:buFontTx/>
              <a:buNone/>
            </a:pPr>
            <a:r>
              <a:rPr lang="tr-TR" sz="2000" dirty="0" smtClean="0">
                <a:latin typeface="Comic Sans MS" pitchFamily="66" charset="0"/>
              </a:rPr>
              <a:t>NE KADAR ÖFKELENDİM?</a:t>
            </a:r>
          </a:p>
          <a:p>
            <a:pPr eaLnBrk="1" hangingPunct="1">
              <a:lnSpc>
                <a:spcPct val="80000"/>
              </a:lnSpc>
              <a:buFontTx/>
              <a:buNone/>
            </a:pPr>
            <a:r>
              <a:rPr lang="tr-TR" sz="2000" dirty="0" smtClean="0">
                <a:latin typeface="Comic Sans MS" pitchFamily="66" charset="0"/>
              </a:rPr>
              <a:t>			10  9  8		7  6  5		4  3		2  1</a:t>
            </a:r>
          </a:p>
          <a:p>
            <a:pPr eaLnBrk="1" hangingPunct="1">
              <a:lnSpc>
                <a:spcPct val="80000"/>
              </a:lnSpc>
              <a:buFontTx/>
              <a:buNone/>
            </a:pPr>
            <a:endParaRPr lang="tr-TR" sz="2000" dirty="0" smtClean="0">
              <a:latin typeface="Comic Sans MS" pitchFamily="66" charset="0"/>
            </a:endParaRPr>
          </a:p>
          <a:p>
            <a:pPr eaLnBrk="1" hangingPunct="1">
              <a:lnSpc>
                <a:spcPct val="80000"/>
              </a:lnSpc>
              <a:buFontTx/>
              <a:buNone/>
            </a:pPr>
            <a:r>
              <a:rPr lang="tr-TR" sz="2000" dirty="0" smtClean="0">
                <a:latin typeface="Comic Sans MS" pitchFamily="66" charset="0"/>
              </a:rPr>
              <a:t>ÖFKEMİ KONTROLDE NASILDIM? (Çok iyi, iyi, iyi değil)</a:t>
            </a:r>
          </a:p>
          <a:p>
            <a:pPr eaLnBrk="1" hangingPunct="1">
              <a:lnSpc>
                <a:spcPct val="80000"/>
              </a:lnSpc>
              <a:buFontTx/>
              <a:buNone/>
            </a:pPr>
            <a:endParaRPr lang="tr-TR" sz="2000" dirty="0" smtClean="0">
              <a:latin typeface="Comic Sans MS" pitchFamily="66"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395288" y="836613"/>
            <a:ext cx="8229600" cy="5103812"/>
          </a:xfrm>
        </p:spPr>
        <p:txBody>
          <a:bodyPr/>
          <a:lstStyle/>
          <a:p>
            <a:pPr algn="ctr" eaLnBrk="1" hangingPunct="1">
              <a:buFontTx/>
              <a:buNone/>
            </a:pPr>
            <a:r>
              <a:rPr lang="tr-TR" sz="4400" b="1" smtClean="0"/>
              <a:t>HANGİ YÖNTEMLER ÖFKEMİZİN TAŞMASINI ÖNLER?</a:t>
            </a:r>
          </a:p>
        </p:txBody>
      </p:sp>
      <p:pic>
        <p:nvPicPr>
          <p:cNvPr id="39939" name="Picture 4" descr="ÖFKE YÖNETİMİ"/>
          <p:cNvPicPr>
            <a:picLocks noChangeAspect="1" noChangeArrowheads="1"/>
          </p:cNvPicPr>
          <p:nvPr/>
        </p:nvPicPr>
        <p:blipFill>
          <a:blip r:embed="rId2" cstate="print"/>
          <a:srcRect/>
          <a:stretch>
            <a:fillRect/>
          </a:stretch>
        </p:blipFill>
        <p:spPr bwMode="auto">
          <a:xfrm>
            <a:off x="2987675" y="3213100"/>
            <a:ext cx="3455988" cy="2592388"/>
          </a:xfrm>
          <a:prstGeom prst="rect">
            <a:avLst/>
          </a:prstGeom>
          <a:noFill/>
          <a:ln w="9525">
            <a:noFill/>
            <a:miter lim="800000"/>
            <a:headEnd/>
            <a:tailEnd/>
          </a:ln>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Effect transition="in" filter="diamond(in)">
                                      <p:cBhvr>
                                        <p:cTn id="7" dur="2000"/>
                                        <p:tgtEl>
                                          <p:spTgt spid="3686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457200" y="620713"/>
            <a:ext cx="8229600" cy="5435600"/>
          </a:xfrm>
        </p:spPr>
        <p:txBody>
          <a:bodyPr/>
          <a:lstStyle/>
          <a:p>
            <a:pPr eaLnBrk="1" hangingPunct="1"/>
            <a:endParaRPr lang="tr-TR" b="1" dirty="0" smtClean="0"/>
          </a:p>
          <a:p>
            <a:pPr eaLnBrk="1" hangingPunct="1"/>
            <a:endParaRPr lang="tr-TR" b="1" dirty="0" smtClean="0"/>
          </a:p>
          <a:p>
            <a:pPr eaLnBrk="1" hangingPunct="1"/>
            <a:r>
              <a:rPr lang="tr-TR" b="1" dirty="0" smtClean="0"/>
              <a:t>Gevşeme </a:t>
            </a:r>
            <a:r>
              <a:rPr lang="tr-TR" b="1" dirty="0" smtClean="0"/>
              <a:t>Egzersizleri:</a:t>
            </a:r>
            <a:r>
              <a:rPr lang="tr-TR" dirty="0" smtClean="0"/>
              <a:t> Kendimizi öfkeli hissettiğimizde derin derin nefes almak, hoş ve güzel olayları, manzaraları zihnimizde hayal etmek, kaslarımızdaki gerginliği rahatlatmaya çalışmak öfkemizin yatışmasına ve sakinleşmemize yardımcı olacaktır.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457200" y="692150"/>
            <a:ext cx="8229600" cy="5364163"/>
          </a:xfrm>
        </p:spPr>
        <p:txBody>
          <a:bodyPr/>
          <a:lstStyle/>
          <a:p>
            <a:pPr eaLnBrk="1" hangingPunct="1">
              <a:lnSpc>
                <a:spcPct val="90000"/>
              </a:lnSpc>
            </a:pPr>
            <a:endParaRPr lang="tr-TR" b="1" dirty="0" smtClean="0"/>
          </a:p>
          <a:p>
            <a:pPr eaLnBrk="1" hangingPunct="1">
              <a:lnSpc>
                <a:spcPct val="90000"/>
              </a:lnSpc>
            </a:pPr>
            <a:endParaRPr lang="tr-TR" b="1" dirty="0" smtClean="0"/>
          </a:p>
          <a:p>
            <a:pPr eaLnBrk="1" hangingPunct="1">
              <a:lnSpc>
                <a:spcPct val="90000"/>
              </a:lnSpc>
            </a:pPr>
            <a:r>
              <a:rPr lang="tr-TR" b="1" dirty="0" smtClean="0"/>
              <a:t>Dikkati </a:t>
            </a:r>
            <a:r>
              <a:rPr lang="tr-TR" b="1" dirty="0" smtClean="0"/>
              <a:t>Kaydırma: </a:t>
            </a:r>
            <a:r>
              <a:rPr lang="tr-TR" dirty="0" smtClean="0"/>
              <a:t>Bizi öfkelendiren duygulardan sıyrılmamızı sağlar. Özellikle küçük çocuklarda şu şekilde kullanılabilir bu yöntem: “Şimdi bana bak ve sandalyenin üzerinde yavaşça benim küçüldüğümü hayal et. Başım, gövdem, kollarım ... küçülüyor.” Çocuk bunu hayal etmeye başlayacak ve bunu başardığında yüzünde bir tebessüm olacaktır. Daha sonra kendini nasıl hissettiğini sorarak paylaşımda bulunabiliriz.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1028700" y="685800"/>
            <a:ext cx="7503740" cy="1485900"/>
          </a:xfrm>
          <a:noFill/>
        </p:spPr>
        <p:txBody>
          <a:bodyPr/>
          <a:lstStyle/>
          <a:p>
            <a:r>
              <a:rPr lang="tr-TR" sz="2500" dirty="0" smtClean="0">
                <a:effectLst/>
              </a:rPr>
              <a:t>Hayal kırıklığına uğradığımız zaman</a:t>
            </a:r>
          </a:p>
        </p:txBody>
      </p:sp>
      <p:pic>
        <p:nvPicPr>
          <p:cNvPr id="6147" name="Picture 4" descr="tamam000854565"/>
          <p:cNvPicPr>
            <a:picLocks noGrp="1" noChangeAspect="1" noChangeArrowheads="1"/>
          </p:cNvPicPr>
          <p:nvPr>
            <p:ph idx="1"/>
          </p:nvPr>
        </p:nvPicPr>
        <p:blipFill>
          <a:blip r:embed="rId2" cstate="print"/>
          <a:stretch>
            <a:fillRect/>
          </a:stretch>
        </p:blipFill>
        <p:spPr>
          <a:xfrm>
            <a:off x="3248025" y="2610644"/>
            <a:ext cx="2647950" cy="3038475"/>
          </a:xfr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457200" y="620713"/>
            <a:ext cx="8229600" cy="5435600"/>
          </a:xfrm>
        </p:spPr>
        <p:txBody>
          <a:bodyPr/>
          <a:lstStyle/>
          <a:p>
            <a:pPr eaLnBrk="1" hangingPunct="1"/>
            <a:endParaRPr lang="tr-TR" b="1" dirty="0" smtClean="0"/>
          </a:p>
          <a:p>
            <a:pPr eaLnBrk="1" hangingPunct="1"/>
            <a:endParaRPr lang="tr-TR" b="1" dirty="0" smtClean="0"/>
          </a:p>
          <a:p>
            <a:pPr eaLnBrk="1" hangingPunct="1"/>
            <a:endParaRPr lang="tr-TR" b="1" dirty="0" smtClean="0"/>
          </a:p>
          <a:p>
            <a:pPr eaLnBrk="1" hangingPunct="1"/>
            <a:r>
              <a:rPr lang="tr-TR" b="1" dirty="0" smtClean="0"/>
              <a:t>Düşünme </a:t>
            </a:r>
            <a:r>
              <a:rPr lang="tr-TR" b="1" dirty="0" smtClean="0"/>
              <a:t>Tarzını Değiştirme: </a:t>
            </a:r>
            <a:r>
              <a:rPr lang="tr-TR" dirty="0" smtClean="0"/>
              <a:t>Öfkelendiğimiz zaman genelde olayları objektif olarak değerlendiremez, abartılmış, çarpıtılmış bir şekilde algılarız. Bu tür düşünceleri fark etmeyi öğrenip, yerine daha mantıklı olanları yerleştirebilmeliyiz.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457200" y="549275"/>
            <a:ext cx="8229600" cy="5507038"/>
          </a:xfrm>
        </p:spPr>
        <p:txBody>
          <a:bodyPr/>
          <a:lstStyle/>
          <a:p>
            <a:pPr eaLnBrk="1" hangingPunct="1"/>
            <a:r>
              <a:rPr lang="tr-TR" sz="2800" dirty="0" smtClean="0"/>
              <a:t> </a:t>
            </a:r>
            <a:r>
              <a:rPr lang="tr-TR" sz="2800" b="1" dirty="0" smtClean="0"/>
              <a:t>Problem Çözme: </a:t>
            </a:r>
            <a:r>
              <a:rPr lang="tr-TR" sz="2800" dirty="0" smtClean="0"/>
              <a:t>Bizi öfkelendiren problemle ilgili çıkmazları düşünmek yerine, bir plan yapıp, stratejiler geliştirerek, problemi çözmede yapabileceğimizin en iyisini yapmaya çalışmalıyız. Öfkelendiğimiz konu ile ilgili çıkmazları düşünmek, sadece öfkemizin artmasına neden olacaktır. Ancak problemi çözmemize yardımcı olmayacaktır. Bu nedenle yaşadığımız problemi çözebilecek yöntemler araştırmalı ve bunları uygulamalıyız.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457200" y="620713"/>
            <a:ext cx="8229600" cy="5435600"/>
          </a:xfrm>
        </p:spPr>
        <p:txBody>
          <a:bodyPr/>
          <a:lstStyle/>
          <a:p>
            <a:pPr eaLnBrk="1" hangingPunct="1"/>
            <a:r>
              <a:rPr lang="tr-TR" sz="2800" b="1" smtClean="0"/>
              <a:t>Daha İyi İletişim:</a:t>
            </a:r>
            <a:r>
              <a:rPr lang="tr-TR" sz="2800" smtClean="0"/>
              <a:t> Öfkeli olduğumuz zaman genellikle düşünmeden önyargılarımızla hareket ederiz. Olayların, bireylerin ya da bizi kızdıran şeylerin, kötü yanlarını algılamaya başlarız. Böyle bir durumda, karşımızdaki bireyi eleştirir, saldırıya geçeriz. Eleştirilen bireyin savunmaya geçmesi doğaldır. Bu durum iletişim ağlarının kopmasına neden olur. Bu nedenle karşımızdakini daha iyi dinlemeli ve anlamaya çalışmalıyız.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457200" y="836613"/>
            <a:ext cx="8229600" cy="5219700"/>
          </a:xfrm>
        </p:spPr>
        <p:txBody>
          <a:bodyPr/>
          <a:lstStyle/>
          <a:p>
            <a:pPr eaLnBrk="1" hangingPunct="1"/>
            <a:endParaRPr lang="tr-TR" b="1" dirty="0" smtClean="0"/>
          </a:p>
          <a:p>
            <a:pPr eaLnBrk="1" hangingPunct="1"/>
            <a:endParaRPr lang="tr-TR" b="1" dirty="0" smtClean="0"/>
          </a:p>
          <a:p>
            <a:pPr eaLnBrk="1" hangingPunct="1"/>
            <a:endParaRPr lang="tr-TR" b="1" dirty="0" smtClean="0"/>
          </a:p>
          <a:p>
            <a:pPr eaLnBrk="1" hangingPunct="1"/>
            <a:r>
              <a:rPr lang="tr-TR" b="1" dirty="0" smtClean="0"/>
              <a:t>Çevreyi </a:t>
            </a:r>
            <a:r>
              <a:rPr lang="tr-TR" b="1" dirty="0" smtClean="0"/>
              <a:t>Değiştirme:</a:t>
            </a:r>
            <a:r>
              <a:rPr lang="tr-TR" dirty="0" smtClean="0"/>
              <a:t> Öfkelendiğimiz de bulunduğumuz ortamdan uzaklaşmamız öfkemizin şiddetinin azalmasını sağlayacaktır. Ve bu durumda istemediğimiz tepkiler vermemizi engelleyecektir.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type="title"/>
          </p:nvPr>
        </p:nvSpPr>
        <p:spPr>
          <a:xfrm>
            <a:off x="844724" y="2332"/>
            <a:ext cx="8243887" cy="1381125"/>
          </a:xfrm>
          <a:noFill/>
        </p:spPr>
        <p:txBody>
          <a:bodyPr>
            <a:normAutofit fontScale="90000"/>
          </a:bodyPr>
          <a:lstStyle/>
          <a:p>
            <a:r>
              <a:rPr lang="tr-TR" sz="4000" dirty="0" smtClean="0">
                <a:effectLst/>
                <a:latin typeface="Arial" charset="0"/>
              </a:rPr>
              <a:t/>
            </a:r>
            <a:br>
              <a:rPr lang="tr-TR" sz="4000" dirty="0" smtClean="0">
                <a:effectLst/>
                <a:latin typeface="Arial" charset="0"/>
              </a:rPr>
            </a:br>
            <a:r>
              <a:rPr lang="tr-TR" sz="2500" dirty="0" smtClean="0">
                <a:effectLst/>
              </a:rPr>
              <a:t>Haksızlığa uğradığımızı düşündüğümüz zaman</a:t>
            </a:r>
            <a:r>
              <a:rPr lang="tr-TR" sz="2500" dirty="0" smtClean="0">
                <a:effectLst/>
                <a:latin typeface="Arial" charset="0"/>
              </a:rPr>
              <a:t>,</a:t>
            </a:r>
            <a:r>
              <a:rPr lang="tr-TR" sz="2500" b="1" dirty="0" smtClean="0">
                <a:effectLst/>
              </a:rPr>
              <a:t/>
            </a:r>
            <a:br>
              <a:rPr lang="tr-TR" sz="2500" b="1" dirty="0" smtClean="0">
                <a:effectLst/>
              </a:rPr>
            </a:br>
            <a:endParaRPr lang="tr-TR" sz="2500" b="1" dirty="0" smtClean="0">
              <a:effectLst/>
            </a:endParaRPr>
          </a:p>
        </p:txBody>
      </p:sp>
      <p:pic>
        <p:nvPicPr>
          <p:cNvPr id="7171" name="Picture 4" descr="tavsan000211255895200"/>
          <p:cNvPicPr>
            <a:picLocks noGrp="1" noChangeAspect="1" noChangeArrowheads="1"/>
          </p:cNvPicPr>
          <p:nvPr>
            <p:ph idx="1"/>
          </p:nvPr>
        </p:nvPicPr>
        <p:blipFill>
          <a:blip r:embed="rId2" cstate="print"/>
          <a:srcRect/>
          <a:stretch>
            <a:fillRect/>
          </a:stretch>
        </p:blipFill>
        <p:spPr>
          <a:xfrm>
            <a:off x="827088" y="1341438"/>
            <a:ext cx="5113064" cy="5183187"/>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457200" y="836613"/>
            <a:ext cx="8229600" cy="5219700"/>
          </a:xfrm>
        </p:spPr>
        <p:txBody>
          <a:bodyPr/>
          <a:lstStyle/>
          <a:p>
            <a:pPr eaLnBrk="1" hangingPunct="1"/>
            <a:r>
              <a:rPr lang="tr-TR" sz="2400" dirty="0" smtClean="0"/>
              <a:t>Bize karşı saldırıya geçildiğini düşündüğümüz zaman</a:t>
            </a:r>
          </a:p>
          <a:p>
            <a:pPr eaLnBrk="1" hangingPunct="1"/>
            <a:r>
              <a:rPr lang="tr-TR" sz="2400" dirty="0" smtClean="0"/>
              <a:t>Kışkırtıldığımız zaman</a:t>
            </a:r>
          </a:p>
          <a:p>
            <a:pPr eaLnBrk="1" hangingPunct="1"/>
            <a:r>
              <a:rPr lang="tr-TR" sz="2400" dirty="0" smtClean="0"/>
              <a:t>Stres altında olduğumuz zaman</a:t>
            </a:r>
          </a:p>
          <a:p>
            <a:pPr eaLnBrk="1" hangingPunct="1"/>
            <a:r>
              <a:rPr lang="tr-TR" sz="2400" dirty="0" smtClean="0"/>
              <a:t>Kendimizi ifade edemediğimiz zaman</a:t>
            </a:r>
          </a:p>
          <a:p>
            <a:pPr eaLnBrk="1" hangingPunct="1"/>
            <a:r>
              <a:rPr lang="tr-TR" sz="2400" dirty="0" smtClean="0"/>
              <a:t>İstek ve ihtiyaçlarımız karşılanmadığı ya da karşılanmayacağını düşündüğümüz zamanlarda ortaya çıkar. </a:t>
            </a:r>
          </a:p>
          <a:p>
            <a:pPr eaLnBrk="1" hangingPunct="1"/>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Effect transition="in" filter="blinds(horizontal)">
                                      <p:cBhvr>
                                        <p:cTn id="7" dur="500"/>
                                        <p:tgtEl>
                                          <p:spTgt spid="81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194">
                                            <p:txEl>
                                              <p:pRg st="1" end="1"/>
                                            </p:txEl>
                                          </p:spTgt>
                                        </p:tgtEl>
                                        <p:attrNameLst>
                                          <p:attrName>style.visibility</p:attrName>
                                        </p:attrNameLst>
                                      </p:cBhvr>
                                      <p:to>
                                        <p:strVal val="visible"/>
                                      </p:to>
                                    </p:set>
                                    <p:animEffect transition="in" filter="blinds(horizontal)">
                                      <p:cBhvr>
                                        <p:cTn id="12" dur="500"/>
                                        <p:tgtEl>
                                          <p:spTgt spid="819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194">
                                            <p:txEl>
                                              <p:pRg st="2" end="2"/>
                                            </p:txEl>
                                          </p:spTgt>
                                        </p:tgtEl>
                                        <p:attrNameLst>
                                          <p:attrName>style.visibility</p:attrName>
                                        </p:attrNameLst>
                                      </p:cBhvr>
                                      <p:to>
                                        <p:strVal val="visible"/>
                                      </p:to>
                                    </p:set>
                                    <p:animEffect transition="in" filter="blinds(horizontal)">
                                      <p:cBhvr>
                                        <p:cTn id="17" dur="500"/>
                                        <p:tgtEl>
                                          <p:spTgt spid="819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194">
                                            <p:txEl>
                                              <p:pRg st="3" end="3"/>
                                            </p:txEl>
                                          </p:spTgt>
                                        </p:tgtEl>
                                        <p:attrNameLst>
                                          <p:attrName>style.visibility</p:attrName>
                                        </p:attrNameLst>
                                      </p:cBhvr>
                                      <p:to>
                                        <p:strVal val="visible"/>
                                      </p:to>
                                    </p:set>
                                    <p:animEffect transition="in" filter="blinds(horizontal)">
                                      <p:cBhvr>
                                        <p:cTn id="22" dur="500"/>
                                        <p:tgtEl>
                                          <p:spTgt spid="819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194">
                                            <p:txEl>
                                              <p:pRg st="4" end="4"/>
                                            </p:txEl>
                                          </p:spTgt>
                                        </p:tgtEl>
                                        <p:attrNameLst>
                                          <p:attrName>style.visibility</p:attrName>
                                        </p:attrNameLst>
                                      </p:cBhvr>
                                      <p:to>
                                        <p:strVal val="visible"/>
                                      </p:to>
                                    </p:set>
                                    <p:animEffect transition="in" filter="blinds(horizontal)">
                                      <p:cBhvr>
                                        <p:cTn id="27" dur="500"/>
                                        <p:tgtEl>
                                          <p:spTgt spid="81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Grp="1" noChangeArrowheads="1"/>
          </p:cNvSpPr>
          <p:nvPr>
            <p:ph type="title"/>
          </p:nvPr>
        </p:nvSpPr>
        <p:spPr/>
        <p:txBody>
          <a:bodyPr/>
          <a:lstStyle/>
          <a:p>
            <a:pPr eaLnBrk="1" hangingPunct="1">
              <a:defRPr/>
            </a:pPr>
            <a:r>
              <a:rPr lang="tr-TR" sz="4800" b="1" smtClean="0"/>
              <a:t>Çocukta Öfke</a:t>
            </a:r>
          </a:p>
        </p:txBody>
      </p:sp>
      <p:pic>
        <p:nvPicPr>
          <p:cNvPr id="9219" name="Picture 6" descr="ÇOCUKTA ÖFKE 1"/>
          <p:cNvPicPr>
            <a:picLocks noGrp="1" noChangeAspect="1" noChangeArrowheads="1"/>
          </p:cNvPicPr>
          <p:nvPr>
            <p:ph idx="1"/>
          </p:nvPr>
        </p:nvPicPr>
        <p:blipFill>
          <a:blip r:embed="rId2" cstate="print"/>
          <a:stretch>
            <a:fillRect/>
          </a:stretch>
        </p:blipFill>
        <p:spPr>
          <a:xfrm>
            <a:off x="4029075" y="3586956"/>
            <a:ext cx="1085850" cy="108585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457200" y="1052513"/>
            <a:ext cx="8229600" cy="5003800"/>
          </a:xfrm>
        </p:spPr>
        <p:txBody>
          <a:bodyPr/>
          <a:lstStyle/>
          <a:p>
            <a:pPr eaLnBrk="1" hangingPunct="1"/>
            <a:r>
              <a:rPr lang="tr-TR" sz="2800" smtClean="0"/>
              <a:t>Öfke, her yaş grubunda görülebilen bir duygudur. </a:t>
            </a:r>
          </a:p>
          <a:p>
            <a:pPr eaLnBrk="1" hangingPunct="1"/>
            <a:r>
              <a:rPr lang="tr-TR" sz="2800" smtClean="0"/>
              <a:t>Bebeklikte vücut hareketlerinin engellenmesi sonucunda ortaya çıkan öfke, ileriki dönemlerde engellenmeler sonucunda ortaya çıkar.</a:t>
            </a:r>
          </a:p>
          <a:p>
            <a:pPr eaLnBrk="1" hangingPunct="1"/>
            <a:r>
              <a:rPr lang="tr-TR" sz="2800" smtClean="0"/>
              <a:t>Yapılması gereken, çocuğun neden öfkeli olduğunu anlamasını sağlamak ve öfkesini uygun şekilde nasıl yönlendirebileceğini öğretmektir.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Effect transition="in" filter="blinds(horizontal)">
                                      <p:cBhvr>
                                        <p:cTn id="7" dur="500"/>
                                        <p:tgtEl>
                                          <p:spTgt spid="102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2">
                                            <p:txEl>
                                              <p:pRg st="1" end="1"/>
                                            </p:txEl>
                                          </p:spTgt>
                                        </p:tgtEl>
                                        <p:attrNameLst>
                                          <p:attrName>style.visibility</p:attrName>
                                        </p:attrNameLst>
                                      </p:cBhvr>
                                      <p:to>
                                        <p:strVal val="visible"/>
                                      </p:to>
                                    </p:set>
                                    <p:animEffect transition="in" filter="blinds(horizontal)">
                                      <p:cBhvr>
                                        <p:cTn id="12" dur="500"/>
                                        <p:tgtEl>
                                          <p:spTgt spid="102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242">
                                            <p:txEl>
                                              <p:pRg st="2" end="2"/>
                                            </p:txEl>
                                          </p:spTgt>
                                        </p:tgtEl>
                                        <p:attrNameLst>
                                          <p:attrName>style.visibility</p:attrName>
                                        </p:attrNameLst>
                                      </p:cBhvr>
                                      <p:to>
                                        <p:strVal val="visible"/>
                                      </p:to>
                                    </p:set>
                                    <p:animEffect transition="in" filter="blinds(horizontal)">
                                      <p:cBhvr>
                                        <p:cTn id="17" dur="500"/>
                                        <p:tgtEl>
                                          <p:spTgt spid="1024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42913" y="103188"/>
            <a:ext cx="8243887" cy="1093787"/>
          </a:xfrm>
          <a:noFill/>
        </p:spPr>
        <p:txBody>
          <a:bodyPr/>
          <a:lstStyle/>
          <a:p>
            <a:r>
              <a:rPr lang="tr-TR" sz="3800" b="1" smtClean="0">
                <a:effectLst/>
              </a:rPr>
              <a:t>ÖFKENİN NEDENLERİ</a:t>
            </a:r>
          </a:p>
        </p:txBody>
      </p:sp>
      <p:sp>
        <p:nvSpPr>
          <p:cNvPr id="60419" name="Rectangle 3"/>
          <p:cNvSpPr>
            <a:spLocks noGrp="1" noChangeArrowheads="1"/>
          </p:cNvSpPr>
          <p:nvPr>
            <p:ph idx="1"/>
          </p:nvPr>
        </p:nvSpPr>
        <p:spPr>
          <a:xfrm>
            <a:off x="457200" y="1600200"/>
            <a:ext cx="8229600" cy="4924425"/>
          </a:xfrm>
        </p:spPr>
        <p:txBody>
          <a:bodyPr/>
          <a:lstStyle/>
          <a:p>
            <a:pPr>
              <a:lnSpc>
                <a:spcPct val="80000"/>
              </a:lnSpc>
            </a:pPr>
            <a:r>
              <a:rPr lang="tr-TR" sz="2800" smtClean="0"/>
              <a:t>Genetik ya da fizyolojik bir nedeni olabilmektedir. Bazı çocuklar doğuştan daha sinirli, alıngan ve kolayca öfkelenebilen bir yapıda olabilirler.</a:t>
            </a:r>
          </a:p>
          <a:p>
            <a:pPr>
              <a:lnSpc>
                <a:spcPct val="80000"/>
              </a:lnSpc>
            </a:pPr>
            <a:r>
              <a:rPr lang="tr-TR" sz="2800" smtClean="0"/>
              <a:t>Evde ya da okulda fiziksel ve cinsel açıdan istismar edilerek benliğinin zedelenmesi,</a:t>
            </a:r>
          </a:p>
          <a:p>
            <a:pPr>
              <a:lnSpc>
                <a:spcPct val="80000"/>
              </a:lnSpc>
            </a:pPr>
            <a:r>
              <a:rPr lang="tr-TR" sz="2800" smtClean="0"/>
              <a:t>İstekleri ve fiziksel ihtiyaçları karşılanmadığında engellenmenin yarattığı gerginlikten kurtulma isteği,</a:t>
            </a:r>
          </a:p>
          <a:p>
            <a:pPr>
              <a:lnSpc>
                <a:spcPct val="80000"/>
              </a:lnSpc>
            </a:pPr>
            <a:r>
              <a:rPr lang="tr-TR" sz="2800" smtClean="0"/>
              <a:t>Kardeşi ya da diğer çocuklarla karşılaştırılması, çok sık eleştirilmesi ve çocuktan yapamayacağı şeylerin beklenmesi olabilir. </a:t>
            </a: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blinds(horizontal)">
                                      <p:cBhvr>
                                        <p:cTn id="7" dur="500"/>
                                        <p:tgtEl>
                                          <p:spTgt spid="604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0419">
                                            <p:txEl>
                                              <p:pRg st="1" end="1"/>
                                            </p:txEl>
                                          </p:spTgt>
                                        </p:tgtEl>
                                        <p:attrNameLst>
                                          <p:attrName>style.visibility</p:attrName>
                                        </p:attrNameLst>
                                      </p:cBhvr>
                                      <p:to>
                                        <p:strVal val="visible"/>
                                      </p:to>
                                    </p:set>
                                    <p:animEffect transition="in" filter="blinds(horizontal)">
                                      <p:cBhvr>
                                        <p:cTn id="12" dur="500"/>
                                        <p:tgtEl>
                                          <p:spTgt spid="604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0419">
                                            <p:txEl>
                                              <p:pRg st="2" end="2"/>
                                            </p:txEl>
                                          </p:spTgt>
                                        </p:tgtEl>
                                        <p:attrNameLst>
                                          <p:attrName>style.visibility</p:attrName>
                                        </p:attrNameLst>
                                      </p:cBhvr>
                                      <p:to>
                                        <p:strVal val="visible"/>
                                      </p:to>
                                    </p:set>
                                    <p:animEffect transition="in" filter="blinds(horizontal)">
                                      <p:cBhvr>
                                        <p:cTn id="17" dur="500"/>
                                        <p:tgtEl>
                                          <p:spTgt spid="604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0419">
                                            <p:txEl>
                                              <p:pRg st="3" end="3"/>
                                            </p:txEl>
                                          </p:spTgt>
                                        </p:tgtEl>
                                        <p:attrNameLst>
                                          <p:attrName>style.visibility</p:attrName>
                                        </p:attrNameLst>
                                      </p:cBhvr>
                                      <p:to>
                                        <p:strVal val="visible"/>
                                      </p:to>
                                    </p:set>
                                    <p:animEffect transition="in" filter="blinds(horizontal)">
                                      <p:cBhvr>
                                        <p:cTn id="22" dur="500"/>
                                        <p:tgtEl>
                                          <p:spTgt spid="604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1426</TotalTime>
  <Words>1600</Words>
  <Application>Microsoft Office PowerPoint</Application>
  <PresentationFormat>Ekran Gösterisi (4:3)</PresentationFormat>
  <Paragraphs>247</Paragraphs>
  <Slides>43</Slides>
  <Notes>2</Notes>
  <HiddenSlides>0</HiddenSlides>
  <MMClips>0</MMClips>
  <ScaleCrop>false</ScaleCrop>
  <HeadingPairs>
    <vt:vector size="4" baseType="variant">
      <vt:variant>
        <vt:lpstr>Tema</vt:lpstr>
      </vt:variant>
      <vt:variant>
        <vt:i4>1</vt:i4>
      </vt:variant>
      <vt:variant>
        <vt:lpstr>Slayt Başlıkları</vt:lpstr>
      </vt:variant>
      <vt:variant>
        <vt:i4>43</vt:i4>
      </vt:variant>
    </vt:vector>
  </HeadingPairs>
  <TitlesOfParts>
    <vt:vector size="44" baseType="lpstr">
      <vt:lpstr>Akış</vt:lpstr>
      <vt:lpstr>  ÖFKE KONTROL EĞİTİMİ</vt:lpstr>
      <vt:lpstr>   ÖFKE NEDİR?</vt:lpstr>
      <vt:lpstr>ÖFKE NE ZAMAN ORTAYA ÇIKAR?  Birinin canımıza  zarar vereceğini düşündüğümüz zaman,</vt:lpstr>
      <vt:lpstr>Hayal kırıklığına uğradığımız zaman</vt:lpstr>
      <vt:lpstr> Haksızlığa uğradığımızı düşündüğümüz zaman, </vt:lpstr>
      <vt:lpstr>Slayt 6</vt:lpstr>
      <vt:lpstr>Çocukta Öfke</vt:lpstr>
      <vt:lpstr>Slayt 8</vt:lpstr>
      <vt:lpstr>ÖFKENİN NEDENLERİ</vt:lpstr>
      <vt:lpstr>“ÖFKE” NE ZAMAN SORUN OLARAK ELE ALINMALIDIR? </vt:lpstr>
      <vt:lpstr>Slayt 11</vt:lpstr>
      <vt:lpstr>ÖFKE DUYGUSUYLA BİRLİKTE YAŞANANLAR</vt:lpstr>
      <vt:lpstr>ÖFKEMİZİ KONTROL ETMEYE NEDEN İHTİYAÇ DUYARIZ?</vt:lpstr>
      <vt:lpstr>ÖFKE İLE BAŞETME YÖNTEMLERİ VE UYGULAMALAR </vt:lpstr>
      <vt:lpstr>ÖFKEYLE BAŞETMEDE KULLANILAN YANLIŞ YOLLAR</vt:lpstr>
      <vt:lpstr>Slayt 16</vt:lpstr>
      <vt:lpstr>◊Öfkeyi Fark Etme </vt:lpstr>
      <vt:lpstr>◊ÖFKE İLE İLGİLİ DİĞER DUYGULARI FARK ETME</vt:lpstr>
      <vt:lpstr>Slayt 19</vt:lpstr>
      <vt:lpstr>Video Filmi Benzetmesi</vt:lpstr>
      <vt:lpstr>◊Zamanda Yolculuk</vt:lpstr>
      <vt:lpstr>Slayt 22</vt:lpstr>
      <vt:lpstr>Slayt 23</vt:lpstr>
      <vt:lpstr>Slayt 24</vt:lpstr>
      <vt:lpstr>Örnek; (Cem okul kantininde arkadaşı ile dövüştüğü için üç gün okuldan uzaklaştırılma cezası almıştır.)</vt:lpstr>
      <vt:lpstr>T: Ertesi gün yani 24 saat sonra ne kadar öfkeli idin? C: Bilmem galiba 5 derecesinde. T: Öfken 5 derecesinde iken yine aynı şeyleri yapar mıydın? C: Bilmiyorum. Herhalde yapmazdım. T: Peki. Şimdi olaydan bir hafta sonra, kendini ne kadar öfkeli hissediyorsun? C:  3-4. Hala hatırladıkça sinirleniyorum. T: Aynı şekilde vurur musun? C: Hayır, ama o gün öfkeden deliye dönmüştüm. T: Biliyorum ona çok kızmıştın .........  Ancak anladığım kadarıyla öfken ve ona vurma isteğin bir gün sonra epey azaldı. Doğru mu? C: Öyle sayılır. T: Uzaklaştırma cezası ne zaman silinebilecek? C: Dört ay sonra. Tabi bu arada bir daha kavgaya karışmazsam. Bir kez daha disiplin cezası alırsam okuldan atacaklar. T: O zaman  bir gün süren öfkenin bedeli son iki seneyi arkadaşlarından ayrı başka bir okulda geçirmek olacak diyebilir miyiz?  </vt:lpstr>
      <vt:lpstr>◊”Başka Seçeneğim Yok”</vt:lpstr>
      <vt:lpstr>Kauçuk Top Yöntemi</vt:lpstr>
      <vt:lpstr>Slayt 29</vt:lpstr>
      <vt:lpstr>◊İçimizdeki Çocuk</vt:lpstr>
      <vt:lpstr>Slayt 31</vt:lpstr>
      <vt:lpstr>“…….. çok öfkelendiğimde kendimi sakinleştirmek için içimdeki çocukla konuşurum. Geçen gün okul bahçesinde dolaşırken, ne olduğunu anlamadan bir top omzuma çarptı. Oldukça sert vurduğu için canım çok yandı. İçimdeki çocuk</vt:lpstr>
      <vt:lpstr>◊Beklentilerin Öfke Üzerine Etkisi </vt:lpstr>
      <vt:lpstr>◊Öfke Günlüğü</vt:lpstr>
      <vt:lpstr>ÖFKE GÜNLÜĞÜ</vt:lpstr>
      <vt:lpstr>ÖFKE GÜNLÜĞÜ (Hassle Log) Larson ve Lochman</vt:lpstr>
      <vt:lpstr>Slayt 37</vt:lpstr>
      <vt:lpstr>Slayt 38</vt:lpstr>
      <vt:lpstr>Slayt 39</vt:lpstr>
      <vt:lpstr>Slayt 40</vt:lpstr>
      <vt:lpstr>Slayt 41</vt:lpstr>
      <vt:lpstr>Slayt 42</vt:lpstr>
      <vt:lpstr>Slayt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lp</cp:lastModifiedBy>
  <cp:revision>110</cp:revision>
  <dcterms:created xsi:type="dcterms:W3CDTF">2009-08-28T07:45:25Z</dcterms:created>
  <dcterms:modified xsi:type="dcterms:W3CDTF">2019-10-01T09:02:51Z</dcterms:modified>
</cp:coreProperties>
</file>