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4" r:id="rId5"/>
    <p:sldId id="259" r:id="rId6"/>
    <p:sldId id="260" r:id="rId7"/>
    <p:sldId id="261" r:id="rId8"/>
    <p:sldId id="262" r:id="rId9"/>
    <p:sldId id="265" r:id="rId10"/>
    <p:sldId id="287" r:id="rId11"/>
    <p:sldId id="266" r:id="rId12"/>
    <p:sldId id="290" r:id="rId13"/>
    <p:sldId id="267" r:id="rId14"/>
    <p:sldId id="295" r:id="rId15"/>
    <p:sldId id="29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4000"/>
            <a:lum/>
          </a:blip>
          <a:srcRect/>
          <a:stretch>
            <a:fillRect l="77000" t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BDA43F-D96D-455E-8B5A-1BDF6562D894}" type="datetimeFigureOut">
              <a:rPr lang="tr-TR" smtClean="0"/>
              <a:pPr/>
              <a:t>20.11.2019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80D4B8-0EEB-45CB-AA92-812AFB900879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496944" cy="1828800"/>
          </a:xfrm>
        </p:spPr>
        <p:txBody>
          <a:bodyPr>
            <a:normAutofit/>
          </a:bodyPr>
          <a:lstStyle/>
          <a:p>
            <a:pPr algn="ctr"/>
            <a:r>
              <a:rPr lang="tr-TR" sz="5400" dirty="0">
                <a:solidFill>
                  <a:schemeClr val="tx1"/>
                </a:solidFill>
              </a:rPr>
              <a:t>STRES VE BAŞA ÇIKMA YÖNTEMLERİ</a:t>
            </a:r>
            <a:endParaRPr lang="tr-TR" sz="5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87624" y="4077072"/>
            <a:ext cx="6552728" cy="581000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UŞAK REHBERLİK VE ARAŞTIRMA MERKEZİ</a:t>
            </a:r>
            <a:endParaRPr lang="tr-TR" sz="28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1176" y="1383296"/>
            <a:ext cx="8229600" cy="4248472"/>
          </a:xfrm>
        </p:spPr>
        <p:txBody>
          <a:bodyPr/>
          <a:lstStyle/>
          <a:p>
            <a:pPr algn="just"/>
            <a:r>
              <a:rPr lang="tr-TR" dirty="0" smtClean="0"/>
              <a:t>Bedenin </a:t>
            </a:r>
            <a:r>
              <a:rPr lang="tr-TR" dirty="0"/>
              <a:t>denetimi, solunum kontrolü ve gevşeme teknikleri: hobilerle uğraşmak, kitap okumak, doğal çevrede yürümek, spor yapmak, uyumak, sohbet etmek vb. bu rahatlama metotları yaşamın bir parçası olmalı, bunlar için </a:t>
            </a:r>
            <a:r>
              <a:rPr lang="tr-TR" dirty="0" smtClean="0"/>
              <a:t>özel </a:t>
            </a:r>
            <a:r>
              <a:rPr lang="tr-TR" dirty="0"/>
              <a:t>ortam aramak yerine, birey içinde bulunduğu koşulları değerlendirmeli ve buna uygun yöntem geliştirebilmeli.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857250"/>
          </a:xfrm>
        </p:spPr>
        <p:txBody>
          <a:bodyPr>
            <a:noAutofit/>
          </a:bodyPr>
          <a:lstStyle/>
          <a:p>
            <a:r>
              <a:rPr lang="tr-TR" sz="3800" b="1" dirty="0">
                <a:latin typeface="+mn-lt"/>
              </a:rPr>
              <a:t>STRESLE BAŞA ÇIKMA YÖNTEMLERİ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219" y="4230782"/>
            <a:ext cx="5472608" cy="246774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90355" y="1374377"/>
            <a:ext cx="7992888" cy="424847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Nefes, vücuttan beyne bir köprüdür. Sık ve az nefes almak yerine, derin alınan ve yavaş </a:t>
            </a:r>
            <a:r>
              <a:rPr lang="tr-TR" dirty="0" smtClean="0"/>
              <a:t>bırakılan </a:t>
            </a:r>
            <a:r>
              <a:rPr lang="tr-TR" dirty="0"/>
              <a:t>nefes tercih edilmelidir. Akciğerlerin tamamı doldurularak alınan diyafram solunumu, damarları genişletmekte ve oksijenin bedenin en ücra köşelerine ve hücrelerine kadar ulaşmaktadır. Böyle bir egzersiz ile stres tepki zinciri kırılmaktadır.</a:t>
            </a:r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68952" cy="857250"/>
          </a:xfrm>
        </p:spPr>
        <p:txBody>
          <a:bodyPr>
            <a:noAutofit/>
          </a:bodyPr>
          <a:lstStyle/>
          <a:p>
            <a:r>
              <a:rPr lang="tr-TR" sz="4400" b="1" dirty="0" smtClean="0">
                <a:latin typeface="+mn-lt"/>
              </a:rPr>
              <a:t>SOLUNUM KONTROLÜ</a:t>
            </a:r>
            <a:endParaRPr lang="tr-TR" sz="4400" b="1" dirty="0">
              <a:latin typeface="+mn-lt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260482"/>
            <a:ext cx="3715831" cy="24852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456384"/>
          </a:xfrm>
        </p:spPr>
        <p:txBody>
          <a:bodyPr/>
          <a:lstStyle/>
          <a:p>
            <a:pPr algn="just"/>
            <a:r>
              <a:rPr lang="tr-TR" dirty="0"/>
              <a:t>Rahatlatıcı bir şekilde oturmayla başlayarak baştan ayağa tüm kas gruplarının önce gerilmesi, daha sonra gevşetilmesi ve derin nefes alınarak o kas grubuna oksijen gönderilmesi esasına dayanır. Bu arada zihnin de tamamen rahat bir atmosfere odaklanması gerekmektedir.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45838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+mn-lt"/>
              </a:rPr>
              <a:t>PROGRESİF GEVŞEME</a:t>
            </a:r>
            <a:endParaRPr lang="tr-TR" sz="4400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l="86000" t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36504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Düşünce </a:t>
            </a:r>
            <a:r>
              <a:rPr lang="tr-TR" dirty="0"/>
              <a:t>biçimini objektif gerçeklere dayandırma, birey kendince gerçekçi ve objektif düşündüğü, davrandığı inancında olabilir. Ancak </a:t>
            </a:r>
            <a:r>
              <a:rPr lang="tr-TR" dirty="0" smtClean="0"/>
              <a:t>bu, </a:t>
            </a:r>
            <a:r>
              <a:rPr lang="tr-TR" dirty="0"/>
              <a:t>gerçek durumla örtüşmeyebilir. Bu durumda öznel değerlendirmeleri gerçekçi hale dönüştürmek için görüşüne değer verilen diğer bireylerin olayı değerlendirmeleri istenebilir. </a:t>
            </a:r>
          </a:p>
          <a:p>
            <a:pPr marL="0" indent="0" algn="just">
              <a:buNone/>
            </a:pPr>
            <a:r>
              <a:rPr lang="tr-TR" dirty="0" smtClean="0"/>
              <a:t>  *Zihinsel </a:t>
            </a:r>
            <a:r>
              <a:rPr lang="tr-TR" dirty="0"/>
              <a:t>arındırma			 </a:t>
            </a:r>
            <a:r>
              <a:rPr lang="tr-TR" dirty="0" smtClean="0"/>
              <a:t>*Zihinde </a:t>
            </a:r>
            <a:r>
              <a:rPr lang="tr-TR" dirty="0"/>
              <a:t>canlandırma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*Yeniden </a:t>
            </a:r>
            <a:r>
              <a:rPr lang="tr-TR" dirty="0"/>
              <a:t>düşünme			</a:t>
            </a:r>
            <a:r>
              <a:rPr lang="tr-TR" dirty="0" smtClean="0"/>
              <a:t> *Zihinsel yönlendirme</a:t>
            </a: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  *Düşünceyi </a:t>
            </a:r>
            <a:r>
              <a:rPr lang="tr-TR" dirty="0"/>
              <a:t>durdurma		 </a:t>
            </a:r>
            <a:r>
              <a:rPr lang="tr-TR" dirty="0" smtClean="0"/>
              <a:t>*Duyarsızlaşma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  *İ</a:t>
            </a:r>
            <a:r>
              <a:rPr lang="tr-TR" dirty="0" smtClean="0"/>
              <a:t>nançların değiştirilmesi</a:t>
            </a:r>
          </a:p>
          <a:p>
            <a:endParaRPr lang="tr-TR" dirty="0"/>
          </a:p>
        </p:txBody>
      </p:sp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344816" cy="1045838"/>
          </a:xfrm>
        </p:spPr>
        <p:txBody>
          <a:bodyPr>
            <a:noAutofit/>
          </a:bodyPr>
          <a:lstStyle/>
          <a:p>
            <a:r>
              <a:rPr lang="tr-TR" sz="4400" b="1" dirty="0" smtClean="0">
                <a:latin typeface="+mn-lt"/>
              </a:rPr>
              <a:t>BİLİŞSEL BAŞA ÇIKMA STRATEJİLERİ</a:t>
            </a:r>
            <a:endParaRPr lang="tr-TR" sz="4400" b="1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938368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4400" b="1" dirty="0" smtClean="0">
                <a:latin typeface="+mn-lt"/>
              </a:rPr>
              <a:t>STRES YÖNETİMİ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4248472" cy="496855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Kafein alımını bırakmak veya azaltmak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Düzenli egzersiz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Meditasyon/Gevşeme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Boş zaman değerlendirmesi, hobi edinmek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Düzenli uyku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Gerçekçi beklentiler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Yeniden bilişsel yapılandırma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İnanç sistemi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Destek sistemi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600" dirty="0" smtClean="0"/>
              <a:t>Mizah</a:t>
            </a:r>
          </a:p>
        </p:txBody>
      </p:sp>
      <p:pic>
        <p:nvPicPr>
          <p:cNvPr id="5122" name="Picture 2" descr="C:\Users\usak-pdr\Desktop\stres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24744"/>
            <a:ext cx="426647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33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357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2800" b="1" dirty="0" smtClean="0">
                <a:latin typeface="Harrington" pitchFamily="82" charset="0"/>
              </a:rPr>
              <a:t>	İhtiyacınız </a:t>
            </a:r>
            <a:r>
              <a:rPr lang="tr-TR" sz="2800" b="1" dirty="0">
                <a:latin typeface="Harrington" pitchFamily="82" charset="0"/>
              </a:rPr>
              <a:t>olan şey değiştirebileceğiniz </a:t>
            </a:r>
            <a:r>
              <a:rPr lang="tr-TR" sz="2800" b="1" dirty="0" smtClean="0">
                <a:latin typeface="Harrington" pitchFamily="82" charset="0"/>
              </a:rPr>
              <a:t>durumları değiştirmek </a:t>
            </a:r>
            <a:r>
              <a:rPr lang="tr-TR" sz="2800" b="1" dirty="0">
                <a:latin typeface="Harrington" pitchFamily="82" charset="0"/>
              </a:rPr>
              <a:t>için cesaret, değiştiremeyeceklerinizi kabullenmek için sabır, ikisi arasındaki farkı belirleyebilmek için de aklınızı kullanmaktadır.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04856" cy="1143000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+mn-lt"/>
              </a:rPr>
              <a:t>STRES NEDİR?</a:t>
            </a:r>
            <a:endParaRPr lang="tr-TR" sz="44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844824"/>
            <a:ext cx="6696744" cy="4464496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Stres; endişe, duygusal dalgalanma, benliği olumsuz etkilemesi, gerginlik, güvenliği tehdit etme gibi etkilerinden ve fiziksel olayların insanda yarattığı psikolojik tepkilere yol açmasından dolayı psikolojik bir kavram olarak ele alınır. </a:t>
            </a:r>
            <a:endParaRPr lang="tr-TR" dirty="0" smtClean="0"/>
          </a:p>
          <a:p>
            <a:pPr algn="just"/>
            <a:r>
              <a:rPr lang="tr-TR" dirty="0" smtClean="0"/>
              <a:t>Psikolojik </a:t>
            </a:r>
            <a:r>
              <a:rPr lang="tr-TR" dirty="0"/>
              <a:t>olarak stres bireyin algıladığı çevresel etkenler ve </a:t>
            </a:r>
            <a:r>
              <a:rPr lang="tr-TR" b="1" dirty="0"/>
              <a:t>uyum kapasitesi </a:t>
            </a:r>
            <a:r>
              <a:rPr lang="tr-TR" dirty="0"/>
              <a:t>aşıldığı zamanlarda meydana </a:t>
            </a:r>
            <a:r>
              <a:rPr lang="tr-TR" dirty="0" smtClean="0"/>
              <a:t>gelir.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l="87000" t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latin typeface="+mn-lt"/>
              </a:rPr>
              <a:t>STRESİN İKİ FARKLI YÖNÜ</a:t>
            </a:r>
            <a:endParaRPr lang="tr-TR" sz="44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424936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 </a:t>
            </a:r>
            <a:r>
              <a:rPr lang="tr-TR" dirty="0" smtClean="0"/>
              <a:t> Stresin olumsuz </a:t>
            </a:r>
            <a:r>
              <a:rPr lang="tr-TR" dirty="0"/>
              <a:t>olarak ele alınmasının yanı sıra; </a:t>
            </a:r>
            <a:endParaRPr lang="tr-TR" dirty="0" smtClean="0"/>
          </a:p>
          <a:p>
            <a:pPr algn="just"/>
            <a:r>
              <a:rPr lang="tr-TR" dirty="0" smtClean="0"/>
              <a:t>İnsan </a:t>
            </a:r>
            <a:r>
              <a:rPr lang="tr-TR" dirty="0"/>
              <a:t>yaşamındaki bu zorlanmalar, yerine daha iyisini koyabilmek için çalışmasına, değişmesine, gelişmesine, yaratmasına, hatta ileri götürmesine sebep olur. </a:t>
            </a:r>
            <a:endParaRPr lang="tr-TR" dirty="0" smtClean="0"/>
          </a:p>
          <a:p>
            <a:pPr algn="just"/>
            <a:r>
              <a:rPr lang="tr-TR" dirty="0" smtClean="0"/>
              <a:t>Belirli </a:t>
            </a:r>
            <a:r>
              <a:rPr lang="tr-TR" dirty="0"/>
              <a:t>ölçüler içinde yararlı olan, uyumun sürdürülmesi, canlılık ve dinamizmin gerçekleştirilmesine katkıda bulunan yönü </a:t>
            </a:r>
            <a:r>
              <a:rPr lang="tr-TR" dirty="0" smtClean="0"/>
              <a:t> </a:t>
            </a:r>
            <a:r>
              <a:rPr lang="tr-TR" dirty="0"/>
              <a:t>bulunmaktadır. </a:t>
            </a:r>
          </a:p>
          <a:p>
            <a:pPr algn="just"/>
            <a:endParaRPr lang="tr-TR" dirty="0"/>
          </a:p>
        </p:txBody>
      </p:sp>
      <p:pic>
        <p:nvPicPr>
          <p:cNvPr id="4" name="Picture 2" descr="C:\Users\usak-pdr\Desktop\stres\stre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87035"/>
            <a:ext cx="6480720" cy="219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l="87000" t="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800" y="1268760"/>
            <a:ext cx="8181975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82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>
                <a:latin typeface="+mn-lt"/>
              </a:rPr>
              <a:t>STRES TEPKİLERİ</a:t>
            </a:r>
            <a:endParaRPr lang="tr-TR" sz="44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Herhangi bir uyaranı stres olarak algılayan bireyin, organizmasında görülen değişiklikler ve tepki biçimindeki benzerlikler </a:t>
            </a:r>
            <a:r>
              <a:rPr lang="tr-TR" dirty="0" smtClean="0"/>
              <a:t> uyum </a:t>
            </a:r>
            <a:r>
              <a:rPr lang="tr-TR" dirty="0"/>
              <a:t>sendromu olarak değerlendirilmiştir. Organizma stres </a:t>
            </a:r>
            <a:r>
              <a:rPr lang="tr-TR" dirty="0" smtClean="0"/>
              <a:t>karşısında fizyolojik olarak </a:t>
            </a:r>
            <a:r>
              <a:rPr lang="tr-TR" b="1" dirty="0"/>
              <a:t>3</a:t>
            </a:r>
            <a:r>
              <a:rPr lang="tr-TR" b="1" dirty="0" smtClean="0"/>
              <a:t> </a:t>
            </a:r>
            <a:r>
              <a:rPr lang="tr-TR" b="1" dirty="0"/>
              <a:t>aşamalı tepki </a:t>
            </a:r>
            <a:r>
              <a:rPr lang="tr-TR" dirty="0"/>
              <a:t>oluşturmaktadır. </a:t>
            </a:r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38368"/>
          </a:xfrm>
        </p:spPr>
        <p:txBody>
          <a:bodyPr>
            <a:noAutofit/>
          </a:bodyPr>
          <a:lstStyle/>
          <a:p>
            <a:r>
              <a:rPr lang="tr-TR" sz="4400" b="1" dirty="0" smtClean="0">
                <a:latin typeface="+mn-lt"/>
              </a:rPr>
              <a:t>1. ALARM TEPKİSİ</a:t>
            </a:r>
            <a:br>
              <a:rPr lang="tr-TR" sz="4400" b="1" dirty="0" smtClean="0">
                <a:latin typeface="+mn-lt"/>
              </a:rPr>
            </a:br>
            <a:r>
              <a:rPr lang="tr-TR" sz="4400" b="1" dirty="0" smtClean="0">
                <a:latin typeface="+mn-lt"/>
              </a:rPr>
              <a:t>(SAVUNMA VEYA KAÇMA)</a:t>
            </a:r>
            <a:endParaRPr lang="tr-TR" sz="44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2204864"/>
            <a:ext cx="5256584" cy="3888432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Alarm </a:t>
            </a:r>
            <a:r>
              <a:rPr lang="tr-TR" dirty="0" smtClean="0"/>
              <a:t>tepkisi; </a:t>
            </a:r>
            <a:r>
              <a:rPr lang="tr-TR" dirty="0"/>
              <a:t>kalbin vurum sayısının artması, kesik ve sık nefes alımı, ellerin terlemesi, titreme, kasların gerilmesi, göz bebeklerinin </a:t>
            </a:r>
            <a:r>
              <a:rPr lang="tr-TR" dirty="0" smtClean="0"/>
              <a:t>büyümesi olarak kendini gösterir. </a:t>
            </a:r>
          </a:p>
          <a:p>
            <a:pPr algn="just"/>
            <a:r>
              <a:rPr lang="tr-TR" dirty="0" smtClean="0"/>
              <a:t>Organizma </a:t>
            </a:r>
            <a:r>
              <a:rPr lang="tr-TR" dirty="0"/>
              <a:t>istenmeyen koşuldan uzaklaşmak için vücudu maksimum çalıştırır.</a:t>
            </a:r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899" y="2276872"/>
            <a:ext cx="3427581" cy="439248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19" y="1978943"/>
            <a:ext cx="4464497" cy="3672408"/>
          </a:xfrm>
        </p:spPr>
        <p:txBody>
          <a:bodyPr/>
          <a:lstStyle/>
          <a:p>
            <a:pPr algn="just"/>
            <a:r>
              <a:rPr lang="tr-TR" dirty="0"/>
              <a:t>Direnç </a:t>
            </a:r>
            <a:r>
              <a:rPr lang="tr-TR" dirty="0" smtClean="0"/>
              <a:t>tepkisi; yorgunluk</a:t>
            </a:r>
            <a:r>
              <a:rPr lang="tr-TR" dirty="0"/>
              <a:t>, bitkinlik, </a:t>
            </a:r>
            <a:r>
              <a:rPr lang="tr-TR" dirty="0" smtClean="0"/>
              <a:t>iştah problemleri, </a:t>
            </a:r>
            <a:r>
              <a:rPr lang="tr-TR" dirty="0"/>
              <a:t>eklemlerde ağrı</a:t>
            </a:r>
            <a:r>
              <a:rPr lang="tr-TR" dirty="0" smtClean="0"/>
              <a:t>, terleme, </a:t>
            </a:r>
            <a:r>
              <a:rPr lang="tr-TR" dirty="0"/>
              <a:t>metabolizmada </a:t>
            </a:r>
            <a:r>
              <a:rPr lang="tr-TR" dirty="0" smtClean="0"/>
              <a:t>düzensizlik, aşırı yemek yeme.</a:t>
            </a:r>
          </a:p>
          <a:p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79512" y="764704"/>
            <a:ext cx="8676456" cy="938368"/>
          </a:xfrm>
        </p:spPr>
        <p:txBody>
          <a:bodyPr>
            <a:noAutofit/>
          </a:bodyPr>
          <a:lstStyle/>
          <a:p>
            <a:r>
              <a:rPr lang="tr-TR" sz="4400" b="1" dirty="0" smtClean="0">
                <a:latin typeface="+mn-lt"/>
              </a:rPr>
              <a:t>2</a:t>
            </a:r>
            <a:r>
              <a:rPr lang="tr-TR" sz="4400" b="1" dirty="0">
                <a:latin typeface="+mn-lt"/>
              </a:rPr>
              <a:t>. DİRENÇ VE KORUMA TEPKİSİ</a:t>
            </a:r>
          </a:p>
        </p:txBody>
      </p:sp>
      <p:graphicFrame>
        <p:nvGraphicFramePr>
          <p:cNvPr id="5" name="Nesne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86668356"/>
              </p:ext>
            </p:extLst>
          </p:nvPr>
        </p:nvGraphicFramePr>
        <p:xfrm>
          <a:off x="4788024" y="1556792"/>
          <a:ext cx="3209925" cy="457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Klip" r:id="rId3" imgW="3848100" imgH="5478463" progId="MS_ClipArt_Gallery.2">
                  <p:embed/>
                </p:oleObj>
              </mc:Choice>
              <mc:Fallback>
                <p:oleObj name="Klip" r:id="rId3" imgW="3848100" imgH="5478463" progId="MS_ClipArt_Gallery.2">
                  <p:embed/>
                  <p:pic>
                    <p:nvPicPr>
                      <p:cNvPr id="0" name="Nesne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556792"/>
                        <a:ext cx="3209925" cy="457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EFD1"/>
                                </a:gs>
                                <a:gs pos="64999">
                                  <a:srgbClr val="F0EBD5"/>
                                </a:gs>
                                <a:gs pos="100000">
                                  <a:srgbClr val="D1C39F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2276872"/>
            <a:ext cx="8640960" cy="3561259"/>
          </a:xfrm>
        </p:spPr>
        <p:txBody>
          <a:bodyPr>
            <a:normAutofit/>
          </a:bodyPr>
          <a:lstStyle/>
          <a:p>
            <a:r>
              <a:rPr lang="tr-TR" dirty="0"/>
              <a:t>Tükenme ve psikosomatik hastalıklar </a:t>
            </a:r>
            <a:r>
              <a:rPr lang="tr-TR" dirty="0" smtClean="0"/>
              <a:t>tepkisi; </a:t>
            </a:r>
            <a:r>
              <a:rPr lang="tr-TR" dirty="0"/>
              <a:t>fizyolojik olarak nedene bağlanamayan hastalıklar</a:t>
            </a:r>
            <a:r>
              <a:rPr lang="tr-TR" dirty="0" smtClean="0"/>
              <a:t>.</a:t>
            </a:r>
            <a:r>
              <a:rPr lang="tr-TR" dirty="0"/>
              <a:t>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496944" cy="722344"/>
          </a:xfrm>
        </p:spPr>
        <p:txBody>
          <a:bodyPr>
            <a:noAutofit/>
          </a:bodyPr>
          <a:lstStyle/>
          <a:p>
            <a:r>
              <a:rPr lang="tr-TR" sz="4400" b="1" dirty="0" smtClean="0">
                <a:latin typeface="+mn-lt"/>
              </a:rPr>
              <a:t>3. TÜKENME VE HASTALIKLAR                     TEPKİSİ</a:t>
            </a:r>
            <a:endParaRPr lang="tr-TR" sz="4400" b="1" dirty="0">
              <a:latin typeface="+mn-lt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471" y="3429000"/>
            <a:ext cx="6660232" cy="33272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040560"/>
          </a:xfrm>
        </p:spPr>
        <p:txBody>
          <a:bodyPr>
            <a:normAutofit/>
          </a:bodyPr>
          <a:lstStyle/>
          <a:p>
            <a:r>
              <a:rPr lang="tr-TR" dirty="0"/>
              <a:t>Stresin fizyolojik belirtileri alarm, direnç, tükenme.</a:t>
            </a:r>
          </a:p>
          <a:p>
            <a:r>
              <a:rPr lang="tr-TR" dirty="0"/>
              <a:t>Psikolojik belirtileri endişe, bunalım, neşesizlik, karamsarlık, suskunluk, yakın çevreye öfke, genel sinirlilik, kaza yapmaya </a:t>
            </a:r>
            <a:r>
              <a:rPr lang="tr-TR" dirty="0" smtClean="0"/>
              <a:t>yatkınlık.</a:t>
            </a:r>
            <a:endParaRPr lang="tr-TR" dirty="0"/>
          </a:p>
        </p:txBody>
      </p:sp>
      <p:pic>
        <p:nvPicPr>
          <p:cNvPr id="4" name="Picture 3" descr="C:\Documents and Settings\Administrator\Desktop\tükenmişlik sendromu\yedek\bunama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771800" y="3270176"/>
            <a:ext cx="3096344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294</TotalTime>
  <Words>500</Words>
  <Application>Microsoft Office PowerPoint</Application>
  <PresentationFormat>Ekran Gösterisi (4:3)</PresentationFormat>
  <Paragraphs>44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7" baseType="lpstr">
      <vt:lpstr>Akış</vt:lpstr>
      <vt:lpstr>Klip</vt:lpstr>
      <vt:lpstr>STRES VE BAŞA ÇIKMA YÖNTEMLERİ</vt:lpstr>
      <vt:lpstr>STRES NEDİR?</vt:lpstr>
      <vt:lpstr>STRESİN İKİ FARKLI YÖNÜ</vt:lpstr>
      <vt:lpstr>PowerPoint Sunusu</vt:lpstr>
      <vt:lpstr>STRES TEPKİLERİ</vt:lpstr>
      <vt:lpstr>1. ALARM TEPKİSİ (SAVUNMA VEYA KAÇMA)</vt:lpstr>
      <vt:lpstr>2. DİRENÇ VE KORUMA TEPKİSİ</vt:lpstr>
      <vt:lpstr>3. TÜKENME VE HASTALIKLAR                     TEPKİSİ</vt:lpstr>
      <vt:lpstr>PowerPoint Sunusu</vt:lpstr>
      <vt:lpstr>STRESLE BAŞA ÇIKMA YÖNTEMLERİ</vt:lpstr>
      <vt:lpstr>SOLUNUM KONTROLÜ</vt:lpstr>
      <vt:lpstr>PROGRESİF GEVŞEME</vt:lpstr>
      <vt:lpstr>BİLİŞSEL BAŞA ÇIKMA STRATEJİLERİ</vt:lpstr>
      <vt:lpstr>STRES YÖNETİMİ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ÇATIŞMA ÇÖZME BECERİLERİ</dc:title>
  <dc:creator>lp</dc:creator>
  <cp:lastModifiedBy>usak-pdr</cp:lastModifiedBy>
  <cp:revision>21</cp:revision>
  <dcterms:created xsi:type="dcterms:W3CDTF">2019-09-25T08:28:51Z</dcterms:created>
  <dcterms:modified xsi:type="dcterms:W3CDTF">2019-11-20T08:43:42Z</dcterms:modified>
</cp:coreProperties>
</file>